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handoutMasterIdLst>
    <p:handoutMasterId r:id="rId38"/>
  </p:handoutMasterIdLst>
  <p:sldIdLst>
    <p:sldId id="256" r:id="rId2"/>
    <p:sldId id="259" r:id="rId3"/>
    <p:sldId id="277" r:id="rId4"/>
    <p:sldId id="261" r:id="rId5"/>
    <p:sldId id="264" r:id="rId6"/>
    <p:sldId id="318" r:id="rId7"/>
    <p:sldId id="267" r:id="rId8"/>
    <p:sldId id="303" r:id="rId9"/>
    <p:sldId id="304" r:id="rId10"/>
    <p:sldId id="305" r:id="rId11"/>
    <p:sldId id="338" r:id="rId12"/>
    <p:sldId id="339"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0" r:id="rId34"/>
    <p:sldId id="361" r:id="rId35"/>
    <p:sldId id="269"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D24C7C4E-32E0-8649-8495-55C0B6F008B2}">
          <p14:sldIdLst>
            <p14:sldId id="256"/>
            <p14:sldId id="259"/>
            <p14:sldId id="277"/>
            <p14:sldId id="261"/>
            <p14:sldId id="264"/>
            <p14:sldId id="318"/>
            <p14:sldId id="267"/>
            <p14:sldId id="303"/>
            <p14:sldId id="304"/>
            <p14:sldId id="305"/>
          </p14:sldIdLst>
        </p14:section>
        <p14:section name="Students" id="{930F6A5C-996B-F644-A366-0334989268C8}">
          <p14:sldIdLst>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Lst>
        </p14:section>
        <p14:section name="Common" id="{816C9087-CAEC-4B4F-A749-57EDEC908EE0}">
          <p14:sldIdLst>
            <p14:sldId id="26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5" autoAdjust="0"/>
    <p:restoredTop sz="74783" autoAdjust="0"/>
  </p:normalViewPr>
  <p:slideViewPr>
    <p:cSldViewPr snapToGrid="0" snapToObjects="1">
      <p:cViewPr varScale="1">
        <p:scale>
          <a:sx n="114" d="100"/>
          <a:sy n="114" d="100"/>
        </p:scale>
        <p:origin x="-264" y="-96"/>
      </p:cViewPr>
      <p:guideLst>
        <p:guide orient="horz" pos="1620"/>
        <p:guide pos="2880"/>
      </p:guideLst>
    </p:cSldViewPr>
  </p:slideViewPr>
  <p:notesTextViewPr>
    <p:cViewPr>
      <p:scale>
        <a:sx n="100" d="100"/>
        <a:sy n="100" d="100"/>
      </p:scale>
      <p:origin x="0" y="0"/>
    </p:cViewPr>
  </p:notesTextViewPr>
  <p:sorterViewPr>
    <p:cViewPr>
      <p:scale>
        <a:sx n="145" d="100"/>
        <a:sy n="145" d="100"/>
      </p:scale>
      <p:origin x="0" y="893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2016-09-08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2016-09-08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itchFamily="-109" charset="0"/>
                <a:ea typeface="ＭＳ Ｐゴシック" pitchFamily="-109" charset="-128"/>
                <a:cs typeface="ＭＳ Ｐゴシック" pitchFamily="-109" charset="-128"/>
              </a:rPr>
              <a:t>Here’s the title slide. Excited already, aren’t you?</a:t>
            </a:r>
          </a:p>
          <a:p>
            <a:pPr eaLnBrk="1" hangingPunct="1"/>
            <a:endParaRPr lang="en-US" dirty="0" smtClean="0">
              <a:latin typeface="Arial" pitchFamily="-109" charset="0"/>
              <a:ea typeface="ＭＳ Ｐゴシック" pitchFamily="-109" charset="-128"/>
              <a:cs typeface="ＭＳ Ｐゴシック" pitchFamily="-109" charset="-128"/>
            </a:endParaRPr>
          </a:p>
          <a:p>
            <a:pPr eaLnBrk="1" hangingPunct="1"/>
            <a:r>
              <a:rPr lang="en-US" b="1" dirty="0" smtClean="0">
                <a:latin typeface="Arial" pitchFamily="-109" charset="0"/>
                <a:ea typeface="ＭＳ Ｐゴシック" pitchFamily="-109" charset="-128"/>
                <a:cs typeface="ＭＳ Ｐゴシック" pitchFamily="-109" charset="-128"/>
              </a:rPr>
              <a:t>Weird Al </a:t>
            </a:r>
            <a:r>
              <a:rPr lang="en-US" b="1" dirty="0" err="1" smtClean="0">
                <a:latin typeface="Arial" pitchFamily="-109" charset="0"/>
                <a:ea typeface="ＭＳ Ｐゴシック" pitchFamily="-109" charset="-128"/>
                <a:cs typeface="ＭＳ Ｐゴシック" pitchFamily="-109" charset="-128"/>
              </a:rPr>
              <a:t>Yankovic</a:t>
            </a:r>
            <a:r>
              <a:rPr lang="en-US" b="1" dirty="0" smtClean="0">
                <a:latin typeface="Arial" pitchFamily="-109" charset="0"/>
                <a:ea typeface="ＭＳ Ｐゴシック" pitchFamily="-109" charset="-128"/>
                <a:cs typeface="ＭＳ Ｐゴシック" pitchFamily="-109" charset="-128"/>
              </a:rPr>
              <a:t> “Don’t Download This Song” (3:53)</a:t>
            </a:r>
          </a:p>
          <a:p>
            <a:pPr eaLnBrk="1" hangingPunct="1"/>
            <a:r>
              <a:rPr lang="en-US" dirty="0" smtClean="0">
                <a:latin typeface="Arial" pitchFamily="-109" charset="0"/>
                <a:ea typeface="ＭＳ Ｐゴシック" pitchFamily="-109" charset="-128"/>
                <a:cs typeface="ＭＳ Ｐゴシック" pitchFamily="-109" charset="-128"/>
              </a:rPr>
              <a:t>https://</a:t>
            </a:r>
            <a:r>
              <a:rPr lang="en-US" dirty="0" err="1" smtClean="0">
                <a:latin typeface="Arial" pitchFamily="-109" charset="0"/>
                <a:ea typeface="ＭＳ Ｐゴシック" pitchFamily="-109" charset="-128"/>
                <a:cs typeface="ＭＳ Ｐゴシック" pitchFamily="-109" charset="-128"/>
              </a:rPr>
              <a:t>www.youtube.com</a:t>
            </a:r>
            <a:r>
              <a:rPr lang="en-US" dirty="0" smtClean="0">
                <a:latin typeface="Arial" pitchFamily="-109" charset="0"/>
                <a:ea typeface="ＭＳ Ｐゴシック" pitchFamily="-109" charset="-128"/>
                <a:cs typeface="ＭＳ Ｐゴシック" pitchFamily="-109" charset="-128"/>
              </a:rPr>
              <a:t>/</a:t>
            </a:r>
            <a:r>
              <a:rPr lang="en-US" dirty="0" err="1" smtClean="0">
                <a:latin typeface="Arial" pitchFamily="-109" charset="0"/>
                <a:ea typeface="ＭＳ Ｐゴシック" pitchFamily="-109" charset="-128"/>
                <a:cs typeface="ＭＳ Ｐゴシック" pitchFamily="-109" charset="-128"/>
              </a:rPr>
              <a:t>watch?v</a:t>
            </a:r>
            <a:r>
              <a:rPr lang="en-US" dirty="0" smtClean="0">
                <a:latin typeface="Arial" pitchFamily="-109" charset="0"/>
                <a:ea typeface="ＭＳ Ｐゴシック" pitchFamily="-109" charset="-128"/>
                <a:cs typeface="ＭＳ Ｐゴシック" pitchFamily="-109" charset="-128"/>
              </a:rPr>
              <a:t>=zGM8PT1eAvY</a:t>
            </a:r>
          </a:p>
          <a:p>
            <a:pPr eaLnBrk="1" hangingPunct="1"/>
            <a:endParaRPr lang="en-US" dirty="0" smtClean="0">
              <a:latin typeface="Arial" pitchFamily="-109" charset="0"/>
              <a:ea typeface="ＭＳ Ｐゴシック" pitchFamily="-109" charset="-128"/>
              <a:cs typeface="ＭＳ Ｐゴシック" pitchFamily="-109" charset="-128"/>
            </a:endParaRPr>
          </a:p>
          <a:p>
            <a:pPr eaLnBrk="1" hangingPunct="1"/>
            <a:r>
              <a:rPr lang="en-US" dirty="0" smtClean="0">
                <a:latin typeface="Arial" pitchFamily="-109" charset="0"/>
                <a:ea typeface="ＭＳ Ｐゴシック" pitchFamily="-109" charset="-128"/>
                <a:cs typeface="ＭＳ Ｐゴシック" pitchFamily="-109" charset="-128"/>
              </a:rPr>
              <a:t>Reminders:</a:t>
            </a:r>
          </a:p>
          <a:p>
            <a:pPr eaLnBrk="1" hangingPunct="1"/>
            <a:r>
              <a:rPr lang="en-US" dirty="0" smtClean="0">
                <a:latin typeface="Arial" pitchFamily="-109" charset="0"/>
                <a:ea typeface="ＭＳ Ｐゴシック" pitchFamily="-109" charset="-128"/>
                <a:cs typeface="ＭＳ Ｐゴシック" pitchFamily="-109" charset="-128"/>
              </a:rPr>
              <a:t>Do not change the format, footers,</a:t>
            </a:r>
            <a:r>
              <a:rPr lang="en-US" baseline="0" dirty="0" smtClean="0">
                <a:latin typeface="Arial" pitchFamily="-109" charset="0"/>
                <a:ea typeface="ＭＳ Ｐゴシック" pitchFamily="-109" charset="-128"/>
                <a:cs typeface="ＭＳ Ｐゴシック" pitchFamily="-109" charset="-128"/>
              </a:rPr>
              <a:t> etc. in the template slides.</a:t>
            </a:r>
          </a:p>
          <a:p>
            <a:pPr eaLnBrk="1" hangingPunct="1"/>
            <a:r>
              <a:rPr lang="en-US" baseline="0" dirty="0" smtClean="0">
                <a:latin typeface="Arial" pitchFamily="-109" charset="0"/>
                <a:ea typeface="ＭＳ Ｐゴシック" pitchFamily="-109" charset="-128"/>
                <a:cs typeface="ＭＳ Ｐゴシック" pitchFamily="-109" charset="-128"/>
              </a:rPr>
              <a:t>Paper writing process: Sources </a:t>
            </a:r>
            <a:r>
              <a:rPr lang="en-US" baseline="0" dirty="0" smtClean="0">
                <a:latin typeface="Arial" pitchFamily="-109" charset="0"/>
                <a:ea typeface="ＭＳ Ｐゴシック" pitchFamily="-109" charset="-128"/>
                <a:cs typeface="ＭＳ Ｐゴシック" pitchFamily="-109" charset="-128"/>
                <a:sym typeface="Wingdings"/>
              </a:rPr>
              <a:t></a:t>
            </a:r>
            <a:r>
              <a:rPr lang="en-US" baseline="0" dirty="0" smtClean="0">
                <a:latin typeface="Arial" pitchFamily="-109" charset="0"/>
                <a:ea typeface="ＭＳ Ｐゴシック" pitchFamily="-109" charset="-128"/>
                <a:cs typeface="ＭＳ Ｐゴシック" pitchFamily="-109" charset="-128"/>
              </a:rPr>
              <a:t> Notes </a:t>
            </a:r>
            <a:r>
              <a:rPr lang="en-US" baseline="0" dirty="0" smtClean="0">
                <a:latin typeface="Arial" pitchFamily="-109" charset="0"/>
                <a:ea typeface="ＭＳ Ｐゴシック" pitchFamily="-109" charset="-128"/>
                <a:cs typeface="ＭＳ Ｐゴシック" pitchFamily="-109" charset="-128"/>
                <a:sym typeface="Wingdings"/>
              </a:rPr>
              <a:t> Conclusion  Argument  Counter Point  Response</a:t>
            </a: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 me set the scene.  Meet Louise </a:t>
            </a:r>
            <a:r>
              <a:rPr lang="en-US" sz="1200" kern="1200" dirty="0" err="1" smtClean="0">
                <a:solidFill>
                  <a:schemeClr val="tx1"/>
                </a:solidFill>
                <a:effectLst/>
                <a:latin typeface="+mn-lt"/>
                <a:ea typeface="+mn-ea"/>
                <a:cs typeface="+mn-cs"/>
              </a:rPr>
              <a:t>Driggers</a:t>
            </a:r>
            <a:r>
              <a:rPr lang="en-US" sz="1200" kern="1200" dirty="0" smtClean="0">
                <a:solidFill>
                  <a:schemeClr val="tx1"/>
                </a:solidFill>
                <a:effectLst/>
                <a:latin typeface="+mn-lt"/>
                <a:ea typeface="+mn-ea"/>
                <a:cs typeface="+mn-cs"/>
              </a:rPr>
              <a:t>, aka. “</a:t>
            </a:r>
            <a:r>
              <a:rPr lang="en-US" sz="1200" kern="1200" dirty="0" err="1" smtClean="0">
                <a:solidFill>
                  <a:schemeClr val="tx1"/>
                </a:solidFill>
                <a:effectLst/>
                <a:latin typeface="+mn-lt"/>
                <a:ea typeface="+mn-ea"/>
                <a:cs typeface="+mn-cs"/>
              </a:rPr>
              <a:t>loubie</a:t>
            </a:r>
            <a:r>
              <a:rPr lang="en-US" sz="1200" kern="1200" dirty="0" smtClean="0">
                <a:solidFill>
                  <a:schemeClr val="tx1"/>
                </a:solidFill>
                <a:effectLst/>
                <a:latin typeface="+mn-lt"/>
                <a:ea typeface="+mn-ea"/>
                <a:cs typeface="+mn-cs"/>
              </a:rPr>
              <a:t>”.  She posted her creations on </a:t>
            </a:r>
            <a:r>
              <a:rPr lang="en-US" sz="1200" kern="1200" dirty="0" err="1" smtClean="0">
                <a:solidFill>
                  <a:schemeClr val="tx1"/>
                </a:solidFill>
                <a:effectLst/>
                <a:latin typeface="+mn-lt"/>
                <a:ea typeface="+mn-ea"/>
                <a:cs typeface="+mn-cs"/>
              </a:rPr>
              <a:t>thingiverse</a:t>
            </a:r>
            <a:r>
              <a:rPr lang="en-US" sz="1200" kern="1200" dirty="0" smtClean="0">
                <a:solidFill>
                  <a:schemeClr val="tx1"/>
                </a:solidFill>
                <a:effectLst/>
                <a:latin typeface="+mn-lt"/>
                <a:ea typeface="+mn-ea"/>
                <a:cs typeface="+mn-cs"/>
              </a:rPr>
              <a:t>, where here files are given a Creative Commons Non Commercial license.  She  browsed eBay on a night in February and found her model being sold on </a:t>
            </a:r>
            <a:r>
              <a:rPr lang="en-US" sz="1200" kern="1200" dirty="0" err="1" smtClean="0">
                <a:solidFill>
                  <a:schemeClr val="tx1"/>
                </a:solidFill>
                <a:effectLst/>
                <a:latin typeface="+mn-lt"/>
                <a:ea typeface="+mn-ea"/>
                <a:cs typeface="+mn-cs"/>
              </a:rPr>
              <a:t>Ebay</a:t>
            </a:r>
            <a:r>
              <a:rPr lang="en-US" sz="1200" kern="1200" dirty="0" smtClean="0">
                <a:solidFill>
                  <a:schemeClr val="tx1"/>
                </a:solidFill>
                <a:effectLst/>
                <a:latin typeface="+mn-lt"/>
                <a:ea typeface="+mn-ea"/>
                <a:cs typeface="+mn-cs"/>
              </a:rPr>
              <a:t> for a 3D print of it.  Her photos she uploaded along with here model on </a:t>
            </a:r>
            <a:r>
              <a:rPr lang="en-US" sz="1200" kern="1200" dirty="0" err="1" smtClean="0">
                <a:solidFill>
                  <a:schemeClr val="tx1"/>
                </a:solidFill>
                <a:effectLst/>
                <a:latin typeface="+mn-lt"/>
                <a:ea typeface="+mn-ea"/>
                <a:cs typeface="+mn-cs"/>
              </a:rPr>
              <a:t>thingiverse</a:t>
            </a:r>
            <a:r>
              <a:rPr lang="en-US" sz="1200" kern="1200" dirty="0" smtClean="0">
                <a:solidFill>
                  <a:schemeClr val="tx1"/>
                </a:solidFill>
                <a:effectLst/>
                <a:latin typeface="+mn-lt"/>
                <a:ea typeface="+mn-ea"/>
                <a:cs typeface="+mn-cs"/>
              </a:rPr>
              <a:t> are also posted with the ad.  She contacted the shop, just3Dprint, and asked to take their ad down as it is in violation to her model’s CC license.  Just3Dprint argues that by uploading her model on </a:t>
            </a:r>
            <a:r>
              <a:rPr lang="en-US" sz="1200" kern="1200" dirty="0" err="1" smtClean="0">
                <a:solidFill>
                  <a:schemeClr val="tx1"/>
                </a:solidFill>
                <a:effectLst/>
                <a:latin typeface="+mn-lt"/>
                <a:ea typeface="+mn-ea"/>
                <a:cs typeface="+mn-cs"/>
              </a:rPr>
              <a:t>thingiverse</a:t>
            </a:r>
            <a:r>
              <a:rPr lang="en-US" sz="1200" kern="1200" dirty="0" smtClean="0">
                <a:solidFill>
                  <a:schemeClr val="tx1"/>
                </a:solidFill>
                <a:effectLst/>
                <a:latin typeface="+mn-lt"/>
                <a:ea typeface="+mn-ea"/>
                <a:cs typeface="+mn-cs"/>
              </a:rPr>
              <a:t>, it is in public domain and you lose all rights to it.  He also claims that CC is not a valid license as it goes against America’s Intellectual Property laws.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Why</a:t>
            </a:r>
            <a:r>
              <a:rPr lang="en-US" sz="1200" kern="1200" baseline="0" dirty="0" smtClean="0">
                <a:solidFill>
                  <a:schemeClr val="tx1"/>
                </a:solidFill>
                <a:effectLst/>
                <a:latin typeface="+mn-lt"/>
                <a:ea typeface="+mn-ea"/>
                <a:cs typeface="+mn-cs"/>
              </a:rPr>
              <a:t> did this happen?  Why was “Public Domain” used as an excuse?</a:t>
            </a:r>
            <a:endParaRPr lang="en-US" sz="1200" kern="1200" dirty="0" smtClean="0">
              <a:solidFill>
                <a:schemeClr val="tx1"/>
              </a:solidFill>
              <a:effectLst/>
              <a:latin typeface="+mn-lt"/>
              <a:ea typeface="+mn-ea"/>
              <a:cs typeface="+mn-cs"/>
            </a:endParaRPr>
          </a:p>
          <a:p>
            <a:r>
              <a:rPr lang="en-US" dirty="0" smtClean="0"/>
              <a:t>[Discussion]</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Micheal</a:t>
            </a:r>
            <a:r>
              <a:rPr lang="en-US" sz="1200" kern="1200" dirty="0" smtClean="0">
                <a:solidFill>
                  <a:schemeClr val="tx1"/>
                </a:solidFill>
                <a:effectLst/>
                <a:latin typeface="+mn-lt"/>
                <a:ea typeface="+mn-ea"/>
                <a:cs typeface="+mn-cs"/>
              </a:rPr>
              <a:t> Weinberg, an IP Expert with </a:t>
            </a:r>
            <a:r>
              <a:rPr lang="en-US" sz="1200" kern="1200" dirty="0" err="1" smtClean="0">
                <a:solidFill>
                  <a:schemeClr val="tx1"/>
                </a:solidFill>
                <a:effectLst/>
                <a:latin typeface="+mn-lt"/>
                <a:ea typeface="+mn-ea"/>
                <a:cs typeface="+mn-cs"/>
              </a:rPr>
              <a:t>Shapeways</a:t>
            </a:r>
            <a:r>
              <a:rPr lang="en-US" sz="1200" kern="1200" dirty="0" smtClean="0">
                <a:solidFill>
                  <a:schemeClr val="tx1"/>
                </a:solidFill>
                <a:effectLst/>
                <a:latin typeface="+mn-lt"/>
                <a:ea typeface="+mn-ea"/>
                <a:cs typeface="+mn-cs"/>
              </a:rPr>
              <a:t>, took to his blog to discuss the issues.  He even contacted just3Dprint to get the full story and explanation for their actions. Here are some conclusions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Yes CC is a valid license in the USA.  In fact, it was designed to work with existing IP laws instead of contradicting them.  If any model is protected by a copyright, that copyright is as valid as any other copyright.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 Giving Credit isn’t enough.  Just listing the creator’s name and link to their model isn’t enough. Because </a:t>
            </a:r>
            <a:r>
              <a:rPr lang="en-US" sz="1200" kern="1200" dirty="0" err="1" smtClean="0">
                <a:solidFill>
                  <a:schemeClr val="tx1"/>
                </a:solidFill>
                <a:effectLst/>
                <a:latin typeface="+mn-lt"/>
                <a:ea typeface="+mn-ea"/>
                <a:cs typeface="+mn-cs"/>
              </a:rPr>
              <a:t>loubie</a:t>
            </a:r>
            <a:r>
              <a:rPr lang="en-US" sz="1200" kern="1200" dirty="0" smtClean="0">
                <a:solidFill>
                  <a:schemeClr val="tx1"/>
                </a:solidFill>
                <a:effectLst/>
                <a:latin typeface="+mn-lt"/>
                <a:ea typeface="+mn-ea"/>
                <a:cs typeface="+mn-cs"/>
              </a:rPr>
              <a:t> had her model under non-commercial use, you cannot sell it for commercial purposes since the license doesn’t give you permission.  Unless you have the owners permission, don’t try to sell 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Uploading to </a:t>
            </a:r>
            <a:r>
              <a:rPr lang="en-US" sz="1200" kern="1200" dirty="0" err="1" smtClean="0">
                <a:solidFill>
                  <a:schemeClr val="tx1"/>
                </a:solidFill>
                <a:effectLst/>
                <a:latin typeface="+mn-lt"/>
                <a:ea typeface="+mn-ea"/>
                <a:cs typeface="+mn-cs"/>
              </a:rPr>
              <a:t>Thingiverse</a:t>
            </a:r>
            <a:r>
              <a:rPr lang="en-US" sz="1200" kern="1200" dirty="0" smtClean="0">
                <a:solidFill>
                  <a:schemeClr val="tx1"/>
                </a:solidFill>
                <a:effectLst/>
                <a:latin typeface="+mn-lt"/>
                <a:ea typeface="+mn-ea"/>
                <a:cs typeface="+mn-cs"/>
              </a:rPr>
              <a:t> is not a license to everyone.  When an object is uploaded to </a:t>
            </a:r>
            <a:r>
              <a:rPr lang="en-US" sz="1200" kern="1200" dirty="0" err="1" smtClean="0">
                <a:solidFill>
                  <a:schemeClr val="tx1"/>
                </a:solidFill>
                <a:effectLst/>
                <a:latin typeface="+mn-lt"/>
                <a:ea typeface="+mn-ea"/>
                <a:cs typeface="+mn-cs"/>
              </a:rPr>
              <a:t>Thingiverse</a:t>
            </a:r>
            <a:r>
              <a:rPr lang="en-US" sz="1200" kern="1200" dirty="0" smtClean="0">
                <a:solidFill>
                  <a:schemeClr val="tx1"/>
                </a:solidFill>
                <a:effectLst/>
                <a:latin typeface="+mn-lt"/>
                <a:ea typeface="+mn-ea"/>
                <a:cs typeface="+mn-cs"/>
              </a:rPr>
              <a:t>, you adhere to the Terms of Use giving them all rights to it.  You aren’t granting rights to any third part or even the public domain.  </a:t>
            </a:r>
            <a:r>
              <a:rPr lang="en-US" sz="1200" kern="1200" dirty="0" err="1" smtClean="0">
                <a:solidFill>
                  <a:schemeClr val="tx1"/>
                </a:solidFill>
                <a:effectLst/>
                <a:latin typeface="+mn-lt"/>
                <a:ea typeface="+mn-ea"/>
                <a:cs typeface="+mn-cs"/>
              </a:rPr>
              <a:t>Loubie’s</a:t>
            </a:r>
            <a:r>
              <a:rPr lang="en-US" sz="1200" kern="1200" dirty="0" smtClean="0">
                <a:solidFill>
                  <a:schemeClr val="tx1"/>
                </a:solidFill>
                <a:effectLst/>
                <a:latin typeface="+mn-lt"/>
                <a:ea typeface="+mn-ea"/>
                <a:cs typeface="+mn-cs"/>
              </a:rPr>
              <a:t>  model is protected not only by CC but also </a:t>
            </a:r>
            <a:r>
              <a:rPr lang="en-US" sz="1200" kern="1200" dirty="0" err="1" smtClean="0">
                <a:solidFill>
                  <a:schemeClr val="tx1"/>
                </a:solidFill>
                <a:effectLst/>
                <a:latin typeface="+mn-lt"/>
                <a:ea typeface="+mn-ea"/>
                <a:cs typeface="+mn-cs"/>
              </a:rPr>
              <a:t>Thingiverse</a:t>
            </a:r>
            <a:r>
              <a:rPr lang="en-US" sz="1200" kern="1200" dirty="0" smtClean="0">
                <a:solidFill>
                  <a:schemeClr val="tx1"/>
                </a:solidFill>
                <a:effectLst/>
                <a:latin typeface="+mn-lt"/>
                <a:ea typeface="+mn-ea"/>
                <a:cs typeface="+mn-cs"/>
              </a:rPr>
              <a:t>.</a:t>
            </a:r>
          </a:p>
          <a:p>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314067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Could this happen</a:t>
            </a:r>
            <a:r>
              <a:rPr lang="en-US" sz="1200" kern="1200" baseline="0" dirty="0" smtClean="0">
                <a:solidFill>
                  <a:schemeClr val="tx1"/>
                </a:solidFill>
                <a:effectLst/>
                <a:latin typeface="+mn-lt"/>
                <a:ea typeface="+mn-ea"/>
                <a:cs typeface="+mn-cs"/>
              </a:rPr>
              <a:t> again?  </a:t>
            </a:r>
            <a:r>
              <a:rPr lang="en-US" sz="1200" kern="1200" dirty="0" smtClean="0">
                <a:solidFill>
                  <a:schemeClr val="tx1"/>
                </a:solidFill>
                <a:effectLst/>
                <a:latin typeface="+mn-lt"/>
                <a:ea typeface="+mn-ea"/>
                <a:cs typeface="+mn-cs"/>
              </a:rPr>
              <a:t>Unfortunately yes, and we are guilty of it.  How many of you searched</a:t>
            </a:r>
            <a:r>
              <a:rPr lang="en-US" sz="1200" kern="1200" baseline="0" dirty="0" smtClean="0">
                <a:solidFill>
                  <a:schemeClr val="tx1"/>
                </a:solidFill>
                <a:effectLst/>
                <a:latin typeface="+mn-lt"/>
                <a:ea typeface="+mn-ea"/>
                <a:cs typeface="+mn-cs"/>
              </a:rPr>
              <a:t> for a free textbook for a class?  How many of you used torrents to watch the new episode of Game of Thrones for free?  How many of you downloaded music for free, even if it was illegal?  At what point do we draw the line on copyright infringement?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[Discussion]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Thank you</a:t>
            </a:r>
            <a:endParaRPr lang="en-US" sz="1200"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1566430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we protect</a:t>
            </a:r>
            <a:r>
              <a:rPr lang="en-US" baseline="0" dirty="0" smtClean="0"/>
              <a:t> software with patents?</a:t>
            </a:r>
          </a:p>
          <a:p>
            <a:endParaRPr lang="en-US" baseline="0" dirty="0" smtClean="0"/>
          </a:p>
          <a:p>
            <a:r>
              <a:rPr lang="en-US" baseline="0" dirty="0" smtClean="0"/>
              <a:t>I believe we should not have software patents because they negatively impact a variety of aspects of the software industry.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Software patents are</a:t>
            </a:r>
            <a:r>
              <a:rPr lang="en-US" baseline="0" dirty="0" smtClean="0"/>
              <a:t> causing more and more lawsuits. </a:t>
            </a:r>
            <a:r>
              <a:rPr lang="en-US" dirty="0" smtClean="0"/>
              <a:t>The number of defendants</a:t>
            </a:r>
            <a:r>
              <a:rPr lang="en-US" baseline="0" dirty="0" smtClean="0"/>
              <a:t> in patent lawsuits has risen in recent years.</a:t>
            </a:r>
          </a:p>
          <a:p>
            <a:endParaRPr lang="en-US" baseline="0" dirty="0" smtClean="0"/>
          </a:p>
          <a:p>
            <a:r>
              <a:rPr lang="en-US" dirty="0" smtClean="0"/>
              <a:t>The</a:t>
            </a:r>
            <a:r>
              <a:rPr lang="en-US" baseline="0" dirty="0" smtClean="0"/>
              <a:t> source of this graph says the software related lawsuits caused 89% of the increase within this time period.</a:t>
            </a:r>
          </a:p>
          <a:p>
            <a:endParaRPr lang="en-US" baseline="0" dirty="0" smtClean="0"/>
          </a:p>
          <a:p>
            <a:r>
              <a:rPr lang="en-US" baseline="0" dirty="0" smtClean="0"/>
              <a:t>Software companies are giving up time for these lawsuits which could be going towards research and new features.</a:t>
            </a:r>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586163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numbers provided for average lawsuit costs are not something any small to medium sized company would be able to easily afford. The large tech giants may have this kind of money, but startups would not be able to handle this kind of hit on monetary resources.</a:t>
            </a:r>
          </a:p>
          <a:p>
            <a:endParaRPr lang="en-US" baseline="0" dirty="0" smtClean="0"/>
          </a:p>
          <a:p>
            <a:r>
              <a:rPr lang="en-US" baseline="0" dirty="0" smtClean="0"/>
              <a:t>The table shows the extreme cases and how much in royalties was paid from one company to another.</a:t>
            </a:r>
          </a:p>
          <a:p>
            <a:endParaRPr lang="en-US" baseline="0" dirty="0" smtClean="0"/>
          </a:p>
          <a:p>
            <a:r>
              <a:rPr lang="en-US" baseline="0" dirty="0" smtClean="0"/>
              <a:t>The Apple vs. Samsung case cost Apple $60,000,000 in lawyer fees.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Software companies are giving up money for these lawsuits which could be going towards research and new features.</a:t>
            </a:r>
          </a:p>
          <a:p>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24598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Why the increase in lawsuits? Software lawsuits are caused by the fact that software patent laws are not clear enough for companies to understand how to properly patent software.</a:t>
            </a:r>
          </a:p>
          <a:p>
            <a:endParaRPr lang="en-US" baseline="0" dirty="0" smtClean="0"/>
          </a:p>
          <a:p>
            <a:r>
              <a:rPr lang="en-US" baseline="0" dirty="0" smtClean="0"/>
              <a:t>Due to uncertainty on patent laws, there are vague patents being submitted, such as the ones on the next slide.</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3026999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some examples of actual software patents that were submitted.</a:t>
            </a:r>
          </a:p>
          <a:p>
            <a:endParaRPr lang="en-US" baseline="0" dirty="0" smtClean="0"/>
          </a:p>
          <a:p>
            <a:r>
              <a:rPr lang="en-US" baseline="0" dirty="0" smtClean="0"/>
              <a:t>[Maybe briefly read the excerpts, explain what the patent is for]</a:t>
            </a:r>
          </a:p>
          <a:p>
            <a:endParaRPr lang="en-US" baseline="0" dirty="0" smtClean="0"/>
          </a:p>
          <a:p>
            <a:r>
              <a:rPr lang="en-US" baseline="0" dirty="0" smtClean="0"/>
              <a:t>First patent is Apple’s way to patent their mobile device operating system and its functionalities.</a:t>
            </a:r>
          </a:p>
          <a:p>
            <a:endParaRPr lang="en-US" baseline="0" dirty="0" smtClean="0"/>
          </a:p>
          <a:p>
            <a:r>
              <a:rPr lang="en-US" baseline="0" dirty="0" smtClean="0"/>
              <a:t>Second is Alice Corp.’s patent on a way to reduce risk on foreign currency trades, using software.</a:t>
            </a:r>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282614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might think we can just reform patent laws since they are the main cause of vague patents, uncertainty in infringement, and lawsuits. </a:t>
            </a:r>
          </a:p>
          <a:p>
            <a:endParaRPr lang="en-US" baseline="0" dirty="0" smtClean="0"/>
          </a:p>
          <a:p>
            <a:r>
              <a:rPr lang="en-US" baseline="0" dirty="0" smtClean="0"/>
              <a:t>One of the big discussions happening is that we are not sure if software is too abstract to patent, and there is no agreement on the answer.</a:t>
            </a:r>
          </a:p>
          <a:p>
            <a:endParaRPr lang="en-US" baseline="0" dirty="0" smtClean="0"/>
          </a:p>
          <a:p>
            <a:r>
              <a:rPr lang="en-US" baseline="0" dirty="0" smtClean="0"/>
              <a:t>The other case is how the software industry is different from other industries, and the patents do not have the same positive impact.</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13551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Patents in the software industry is that they cannot be applied in the same way as other industries, because the software</a:t>
            </a:r>
            <a:r>
              <a:rPr lang="en-US" baseline="0" dirty="0" smtClean="0"/>
              <a:t> industry functions differently</a:t>
            </a:r>
            <a:r>
              <a:rPr lang="en-US" dirty="0" smtClean="0"/>
              <a:t>.</a:t>
            </a:r>
          </a:p>
          <a:p>
            <a:endParaRPr lang="en-US" dirty="0" smtClean="0"/>
          </a:p>
          <a:p>
            <a:r>
              <a:rPr lang="en-US" dirty="0" smtClean="0"/>
              <a:t>In physical systems, making improvements</a:t>
            </a:r>
            <a:r>
              <a:rPr lang="en-US" baseline="0" dirty="0" smtClean="0"/>
              <a:t> cannot happen in a few minutes. Changing a material to reduce weight needs time, construction and testing before being sure it works. Software can be changed and tested in a few minutes for a new fix or feature. In other industries, having patents helps to cover the cost of iteration. In software, the iteration process is so short that having patents last 20 years lasts far longer than the iteration process. Having patents also be as short as the iteration time is not feasible due to the costs of patents. Filing patents can range anywhere from $5000 to over $16000.</a:t>
            </a:r>
          </a:p>
          <a:p>
            <a:endParaRPr lang="en-US" baseline="0" dirty="0" smtClean="0"/>
          </a:p>
          <a:p>
            <a:r>
              <a:rPr lang="en-US" baseline="0" dirty="0" smtClean="0"/>
              <a:t>In pharmaceuticals, making a drug/medicine requires specific steps, chemicals, substance and testing methods for the end goal. The specific combination of substances will only be used in that medicine, and rarely will you recycle other drugs in entirety for a new drug. Software does not follow that logic. Many techniques or features are reused over and over, even across unrelated products (Bluetooth for phone connectivity, car systems, speakers).</a:t>
            </a:r>
          </a:p>
          <a:p>
            <a:endParaRPr lang="en-US" baseline="0" dirty="0" smtClean="0"/>
          </a:p>
          <a:p>
            <a:r>
              <a:rPr lang="en-US" baseline="0" dirty="0" smtClean="0"/>
              <a:t>Since software techniques are used over and over across different software applications, if all the software were to be patented, eventually all the reusable techniques would also be patented, thus creating a gridlock for developing new software [7]. The gridlock occurs because new software cannot reuse existing technologies/features because everything has been patented, and either the software cannot be released because the cost of licensing would be too high, or it would be in development for too long because every component is being reinvented to prevent infringement.</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3492367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Patents in the software industry is that they cannot be applied in the same way as other industries, because the software</a:t>
            </a:r>
            <a:r>
              <a:rPr lang="en-US" baseline="0" dirty="0" smtClean="0"/>
              <a:t> industry functions differently</a:t>
            </a:r>
            <a:r>
              <a:rPr lang="en-US" dirty="0" smtClean="0"/>
              <a:t>.</a:t>
            </a:r>
          </a:p>
          <a:p>
            <a:endParaRPr lang="en-US" dirty="0" smtClean="0"/>
          </a:p>
          <a:p>
            <a:r>
              <a:rPr lang="en-US" dirty="0" smtClean="0"/>
              <a:t>In physical systems, making improvements</a:t>
            </a:r>
            <a:r>
              <a:rPr lang="en-US" baseline="0" dirty="0" smtClean="0"/>
              <a:t> cannot happen in a few minutes. Changing a material to reduce weight needs time, construction and testing before being sure it works. Software can be changed and tested in a few minutes for a new fix or feature. In other industries, having patents helps to cover the cost of iteration. In software, the iteration process is so short that having patents last 20 years lasts far longer than the iteration process. Having patents also be as short as the iteration time is not feasible due to the costs of patents. Filing patents can range anywhere from $5000 to over $16000.</a:t>
            </a:r>
          </a:p>
          <a:p>
            <a:endParaRPr lang="en-US" baseline="0" dirty="0" smtClean="0"/>
          </a:p>
          <a:p>
            <a:r>
              <a:rPr lang="en-US" baseline="0" dirty="0" smtClean="0"/>
              <a:t>In pharmaceuticals, making a drug/medicine requires specific steps, chemicals, substance and testing methods for the end goal. The specific combination of substances will only be used in that medicine, and rarely will you recycle other drugs in entirety for a new drug. Software does not follow that logic. Many techniques or features are reused over and over, even across unrelated products (Bluetooth for phone connectivity, car systems, speakers).</a:t>
            </a:r>
          </a:p>
          <a:p>
            <a:endParaRPr lang="en-US" baseline="0" dirty="0" smtClean="0"/>
          </a:p>
          <a:p>
            <a:r>
              <a:rPr lang="en-US" baseline="0" dirty="0" smtClean="0"/>
              <a:t>Since software techniques are used over and over across different software applications, if all the software were to be patented, eventually all the reusable techniques would also be patented, thus creating a gridlock for developing new software [7]. The gridlock occurs because new software cannot reuse existing technologies/features because everything has been patented, and either the software cannot be released because the cost of licensing would be too high, or it would be in development for too long because every component is being reinvented to prevent infringement.</a:t>
            </a:r>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4259060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412859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4161159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90000"/>
              </a:lnSpc>
              <a:spcBef>
                <a:spcPts val="1200"/>
              </a:spcBef>
              <a:buNone/>
            </a:pPr>
            <a:r>
              <a:rPr lang="en-US">
                <a:solidFill>
                  <a:srgbClr val="000000"/>
                </a:solidFill>
              </a:rPr>
              <a:t>Problem: Current Art Market Unregulated</a:t>
            </a:r>
          </a:p>
          <a:p>
            <a:pPr lvl="0" rtl="0">
              <a:lnSpc>
                <a:spcPct val="90000"/>
              </a:lnSpc>
              <a:spcBef>
                <a:spcPts val="1200"/>
              </a:spcBef>
              <a:buNone/>
            </a:pPr>
            <a:r>
              <a:rPr lang="en-US">
                <a:solidFill>
                  <a:srgbClr val="000000"/>
                </a:solidFill>
              </a:rPr>
              <a:t>[1] -- Matthew Carey-Williams - Deputy Chairman for Europe and Asia at Phillips Auctioneers LLC</a:t>
            </a:r>
          </a:p>
          <a:p>
            <a:pPr lvl="0" rtl="0">
              <a:lnSpc>
                <a:spcPct val="90000"/>
              </a:lnSpc>
              <a:spcBef>
                <a:spcPts val="1200"/>
              </a:spcBef>
              <a:buNone/>
            </a:pPr>
            <a:r>
              <a:rPr lang="en-US">
                <a:solidFill>
                  <a:srgbClr val="000000"/>
                </a:solidFill>
              </a:rPr>
              <a:t>65 Billion, global</a:t>
            </a:r>
          </a:p>
          <a:p>
            <a:pPr lvl="0" rtl="0">
              <a:lnSpc>
                <a:spcPct val="90000"/>
              </a:lnSpc>
              <a:spcBef>
                <a:spcPts val="1200"/>
              </a:spcBef>
              <a:buNone/>
            </a:pPr>
            <a:r>
              <a:rPr lang="en-US">
                <a:solidFill>
                  <a:srgbClr val="000000"/>
                </a:solidFill>
              </a:rPr>
              <a:t>Major Problems:</a:t>
            </a:r>
          </a:p>
          <a:p>
            <a:pPr lvl="0" rtl="0">
              <a:lnSpc>
                <a:spcPct val="90000"/>
              </a:lnSpc>
              <a:spcBef>
                <a:spcPts val="1200"/>
              </a:spcBef>
              <a:buClr>
                <a:schemeClr val="dk1"/>
              </a:buClr>
              <a:buSzPct val="91666"/>
              <a:buFont typeface="Arial"/>
              <a:buNone/>
            </a:pPr>
            <a:r>
              <a:rPr lang="en-US">
                <a:solidFill>
                  <a:srgbClr val="000000"/>
                </a:solidFill>
              </a:rPr>
              <a:t>Supervisory body non existent</a:t>
            </a:r>
          </a:p>
          <a:p>
            <a:pPr lvl="0" rtl="0">
              <a:lnSpc>
                <a:spcPct val="90000"/>
              </a:lnSpc>
              <a:spcBef>
                <a:spcPts val="1200"/>
              </a:spcBef>
              <a:buClr>
                <a:schemeClr val="dk1"/>
              </a:buClr>
              <a:buSzPct val="91666"/>
              <a:buFont typeface="Arial"/>
              <a:buNone/>
            </a:pPr>
            <a:r>
              <a:rPr lang="en-US">
                <a:solidFill>
                  <a:srgbClr val="000000"/>
                </a:solidFill>
              </a:rPr>
              <a:t>Tricks played by galleries and auction houses</a:t>
            </a:r>
          </a:p>
          <a:p>
            <a:pPr lvl="0" rtl="0">
              <a:lnSpc>
                <a:spcPct val="90000"/>
              </a:lnSpc>
              <a:spcBef>
                <a:spcPts val="1200"/>
              </a:spcBef>
              <a:buNone/>
            </a:pPr>
            <a:r>
              <a:rPr lang="en-US">
                <a:solidFill>
                  <a:srgbClr val="000000"/>
                </a:solidFill>
              </a:rPr>
              <a:t>Fakes have surfaced</a:t>
            </a:r>
          </a:p>
          <a:p>
            <a:pPr lvl="0">
              <a:lnSpc>
                <a:spcPct val="90000"/>
              </a:lnSpc>
              <a:spcBef>
                <a:spcPts val="1200"/>
              </a:spcBef>
              <a:buClr>
                <a:schemeClr val="dk1"/>
              </a:buClr>
              <a:buSzPct val="91666"/>
              <a:buFont typeface="Arial"/>
              <a:buNone/>
            </a:pPr>
            <a:r>
              <a:rPr lang="en-US">
                <a:solidFill>
                  <a:srgbClr val="000000"/>
                </a:solidFill>
              </a:rPr>
              <a:t>The image is artwork itself.  Sold for $442,339 USD</a:t>
            </a:r>
          </a:p>
        </p:txBody>
      </p:sp>
      <p:sp>
        <p:nvSpPr>
          <p:cNvPr id="90" name="Shape 9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90000"/>
              </a:lnSpc>
              <a:spcBef>
                <a:spcPts val="1200"/>
              </a:spcBef>
              <a:buClr>
                <a:schemeClr val="dk1"/>
              </a:buClr>
              <a:buSzPct val="91666"/>
              <a:buFont typeface="Arial"/>
              <a:buNone/>
            </a:pPr>
            <a:r>
              <a:rPr lang="en-US">
                <a:solidFill>
                  <a:srgbClr val="000000"/>
                </a:solidFill>
              </a:rPr>
              <a:t>Only a few of the many works of art sold in 2015. Prices fluctuate all the time.</a:t>
            </a:r>
          </a:p>
          <a:p>
            <a:pPr lvl="0" rtl="0">
              <a:lnSpc>
                <a:spcPct val="90000"/>
              </a:lnSpc>
              <a:spcBef>
                <a:spcPts val="1200"/>
              </a:spcBef>
              <a:buClr>
                <a:srgbClr val="000000"/>
              </a:buClr>
              <a:buSzPct val="91666"/>
              <a:buFont typeface="Arial"/>
              <a:buNone/>
            </a:pPr>
            <a:r>
              <a:rPr lang="en-US">
                <a:solidFill>
                  <a:srgbClr val="000000"/>
                </a:solidFill>
              </a:rPr>
              <a:t>Examples of big money involved.</a:t>
            </a:r>
          </a:p>
        </p:txBody>
      </p:sp>
      <p:sp>
        <p:nvSpPr>
          <p:cNvPr id="102" name="Shape 10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Not only famous artists.</a:t>
            </a:r>
          </a:p>
          <a:p>
            <a:pPr lvl="0">
              <a:spcBef>
                <a:spcPts val="0"/>
              </a:spcBef>
              <a:buNone/>
            </a:pPr>
            <a:endParaRPr/>
          </a:p>
          <a:p>
            <a:pPr marL="457200" lvl="0" indent="-228600" rtl="0">
              <a:spcBef>
                <a:spcPts val="0"/>
              </a:spcBef>
              <a:buAutoNum type="arabicPeriod"/>
            </a:pPr>
            <a:r>
              <a:rPr lang="en-US"/>
              <a:t>Discover a brilliant young artist on Facebook</a:t>
            </a:r>
          </a:p>
          <a:p>
            <a:pPr marL="457200" lvl="0" indent="-228600" rtl="0">
              <a:spcBef>
                <a:spcPts val="0"/>
              </a:spcBef>
              <a:buAutoNum type="arabicPeriod"/>
            </a:pPr>
            <a:r>
              <a:rPr lang="en-US"/>
              <a:t>Crazy week at my house, make 30 abstract paintings</a:t>
            </a:r>
          </a:p>
          <a:p>
            <a:pPr marL="457200" lvl="0" indent="-228600" rtl="0">
              <a:spcBef>
                <a:spcPts val="0"/>
              </a:spcBef>
              <a:buAutoNum type="arabicPeriod"/>
            </a:pPr>
            <a:r>
              <a:rPr lang="en-US"/>
              <a:t>Buy for a total of $90,000</a:t>
            </a:r>
          </a:p>
          <a:p>
            <a:pPr marL="457200" lvl="0" indent="-228600" rtl="0">
              <a:spcBef>
                <a:spcPts val="0"/>
              </a:spcBef>
              <a:buAutoNum type="arabicPeriod"/>
            </a:pPr>
            <a:r>
              <a:rPr lang="en-US"/>
              <a:t>Enter one into a contemporary day sale, ask two business associates to bid it up to $150,000</a:t>
            </a:r>
          </a:p>
          <a:p>
            <a:pPr marL="457200" lvl="0" indent="-228600" rtl="0">
              <a:spcBef>
                <a:spcPts val="0"/>
              </a:spcBef>
              <a:buAutoNum type="arabicPeriod"/>
            </a:pPr>
            <a:r>
              <a:rPr lang="en-US"/>
              <a:t>Have friend curate show</a:t>
            </a:r>
          </a:p>
          <a:p>
            <a:pPr marL="457200" lvl="0" indent="-228600" rtl="0">
              <a:spcBef>
                <a:spcPts val="0"/>
              </a:spcBef>
              <a:buAutoNum type="arabicPeriod"/>
            </a:pPr>
            <a:r>
              <a:rPr lang="en-US"/>
              <a:t>Now hot young artist</a:t>
            </a:r>
          </a:p>
          <a:p>
            <a:pPr marL="457200" lvl="0" indent="-228600" rtl="0">
              <a:spcBef>
                <a:spcPts val="0"/>
              </a:spcBef>
              <a:buAutoNum type="arabicPeriod"/>
            </a:pPr>
            <a:r>
              <a:rPr lang="en-US"/>
              <a:t>Discreetly sell paintings at auction and privately for an average price of $70,000 each [3]</a:t>
            </a:r>
          </a:p>
          <a:p>
            <a:pPr lvl="0" rtl="0">
              <a:spcBef>
                <a:spcPts val="0"/>
              </a:spcBef>
              <a:buClr>
                <a:schemeClr val="dk1"/>
              </a:buClr>
              <a:buSzPct val="91666"/>
              <a:buFont typeface="Arial"/>
              <a:buNone/>
            </a:pPr>
            <a:endParaRPr/>
          </a:p>
          <a:p>
            <a:pPr lvl="0">
              <a:spcBef>
                <a:spcPts val="0"/>
              </a:spcBef>
              <a:buNone/>
            </a:pPr>
            <a:r>
              <a:rPr lang="en-US"/>
              <a:t>Image showing art that appears to have little effort applied.</a:t>
            </a:r>
          </a:p>
        </p:txBody>
      </p:sp>
      <p:sp>
        <p:nvSpPr>
          <p:cNvPr id="114" name="Shape 11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Why:  Many people don’t know current art market</a:t>
            </a:r>
          </a:p>
          <a:p>
            <a:pPr lvl="0">
              <a:spcBef>
                <a:spcPts val="0"/>
              </a:spcBef>
              <a:buNone/>
            </a:pPr>
            <a:endParaRPr/>
          </a:p>
          <a:p>
            <a:pPr lvl="0">
              <a:spcBef>
                <a:spcPts val="0"/>
              </a:spcBef>
              <a:buNone/>
            </a:pPr>
            <a:r>
              <a:rPr lang="en-US"/>
              <a:t>Art is not only for millionaires. Many people have the opportunity to buy but lack the knowledge. If they research online, information is difficult to find. Some services exist but you have to pay. Auction houses and galleries want this</a:t>
            </a:r>
          </a:p>
          <a:p>
            <a:pPr lvl="0">
              <a:spcBef>
                <a:spcPts val="0"/>
              </a:spcBef>
              <a:buNone/>
            </a:pPr>
            <a:endParaRPr/>
          </a:p>
          <a:p>
            <a:pPr lvl="0">
              <a:spcBef>
                <a:spcPts val="0"/>
              </a:spcBef>
              <a:buNone/>
            </a:pPr>
            <a:r>
              <a:rPr lang="en-US"/>
              <a:t>Dealers reluctant to divulge prices -&gt; Scandal relevant because galleries and auction houses do not want prices to be revealed </a:t>
            </a:r>
          </a:p>
          <a:p>
            <a:pPr lvl="0">
              <a:spcBef>
                <a:spcPts val="0"/>
              </a:spcBef>
              <a:buNone/>
            </a:pPr>
            <a:endParaRPr/>
          </a:p>
          <a:p>
            <a:pPr lvl="0" rtl="0">
              <a:spcBef>
                <a:spcPts val="0"/>
              </a:spcBef>
              <a:buNone/>
            </a:pPr>
            <a:r>
              <a:rPr lang="en-US"/>
              <a:t>“A painting might sell at a public auction for more than $100 million, and the identities of the seller, the guarantor, the external bidders and the final buyer will remain cloaked in confidentiality. “ [4]</a:t>
            </a:r>
          </a:p>
          <a:p>
            <a:pPr lvl="0">
              <a:spcBef>
                <a:spcPts val="0"/>
              </a:spcBef>
              <a:buNone/>
            </a:pPr>
            <a:endParaRPr/>
          </a:p>
          <a:p>
            <a:pPr lvl="0" rtl="0">
              <a:spcBef>
                <a:spcPts val="0"/>
              </a:spcBef>
              <a:buNone/>
            </a:pPr>
            <a:r>
              <a:rPr lang="en-US"/>
              <a:t>Referencing previous slide -- </a:t>
            </a:r>
          </a:p>
          <a:p>
            <a:pPr lvl="0">
              <a:spcBef>
                <a:spcPts val="0"/>
              </a:spcBef>
              <a:buNone/>
            </a:pPr>
            <a:r>
              <a:rPr lang="en-US"/>
              <a:t>“wider world has yet to gain any definitive idea who sold, guaranteed or bought the 1955 Picasso painting “Les Femmes d’Alger” [4]</a:t>
            </a:r>
          </a:p>
        </p:txBody>
      </p:sp>
      <p:sp>
        <p:nvSpPr>
          <p:cNvPr id="126" name="Shape 12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Conclusion: </a:t>
            </a:r>
          </a:p>
          <a:p>
            <a:pPr marL="457200" lvl="0" indent="-228600" rtl="0">
              <a:spcBef>
                <a:spcPts val="0"/>
              </a:spcBef>
              <a:buAutoNum type="arabicPeriod"/>
            </a:pPr>
            <a:r>
              <a:rPr lang="en-US"/>
              <a:t>Prices and Images of Art should be </a:t>
            </a:r>
          </a:p>
          <a:p>
            <a:pPr marL="457200" lvl="0" indent="-228600">
              <a:spcBef>
                <a:spcPts val="0"/>
              </a:spcBef>
              <a:buClr>
                <a:schemeClr val="dk1"/>
              </a:buClr>
              <a:buAutoNum type="arabicPeriod"/>
            </a:pPr>
            <a:r>
              <a:rPr lang="en-US"/>
              <a:t>Magnus opens the art world to more people, and adds stability to market.</a:t>
            </a:r>
          </a:p>
          <a:p>
            <a:pPr lvl="0">
              <a:spcBef>
                <a:spcPts val="0"/>
              </a:spcBef>
              <a:buNone/>
            </a:pPr>
            <a:endParaRPr/>
          </a:p>
          <a:p>
            <a:pPr lvl="0" rtl="0">
              <a:spcBef>
                <a:spcPts val="0"/>
              </a:spcBef>
              <a:buNone/>
            </a:pPr>
            <a:r>
              <a:rPr lang="en-US"/>
              <a:t>For everyone interested in art</a:t>
            </a:r>
          </a:p>
          <a:p>
            <a:pPr lvl="0" rtl="0">
              <a:spcBef>
                <a:spcPts val="0"/>
              </a:spcBef>
              <a:buNone/>
            </a:pPr>
            <a:endParaRPr/>
          </a:p>
          <a:p>
            <a:pPr lvl="0">
              <a:spcBef>
                <a:spcPts val="0"/>
              </a:spcBef>
              <a:buNone/>
            </a:pPr>
            <a:r>
              <a:rPr lang="en-US"/>
              <a:t>Zero Cost</a:t>
            </a:r>
          </a:p>
          <a:p>
            <a:pPr lvl="0">
              <a:spcBef>
                <a:spcPts val="0"/>
              </a:spcBef>
              <a:buNone/>
            </a:pPr>
            <a:endParaRPr/>
          </a:p>
          <a:p>
            <a:pPr lvl="0" rtl="0">
              <a:spcBef>
                <a:spcPts val="0"/>
              </a:spcBef>
              <a:buNone/>
            </a:pPr>
            <a:r>
              <a:rPr lang="en-US"/>
              <a:t>The image is a person using the Magnus app.</a:t>
            </a:r>
          </a:p>
          <a:p>
            <a:pPr lvl="0" rtl="0">
              <a:spcBef>
                <a:spcPts val="0"/>
              </a:spcBef>
              <a:buNone/>
            </a:pPr>
            <a:endParaRPr/>
          </a:p>
          <a:p>
            <a:pPr lvl="0">
              <a:spcBef>
                <a:spcPts val="0"/>
              </a:spcBef>
              <a:buNone/>
            </a:pPr>
            <a:r>
              <a:rPr lang="en-US"/>
              <a:t>You can take a picture of a piece of art and get the name of the artist, gallery price, past dealer and auction prices of other works, and the artist’s exhibition history.</a:t>
            </a:r>
          </a:p>
        </p:txBody>
      </p:sp>
      <p:sp>
        <p:nvSpPr>
          <p:cNvPr id="136" name="Shape 13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The data Magnus provides stabilizes the art market.</a:t>
            </a:r>
          </a:p>
          <a:p>
            <a:pPr lvl="0">
              <a:spcBef>
                <a:spcPts val="0"/>
              </a:spcBef>
              <a:buNone/>
            </a:pPr>
            <a:endParaRPr/>
          </a:p>
          <a:p>
            <a:pPr lvl="0">
              <a:spcBef>
                <a:spcPts val="0"/>
              </a:spcBef>
              <a:buNone/>
            </a:pPr>
            <a:r>
              <a:rPr lang="en-US"/>
              <a:t>The data has been collected since 2013.</a:t>
            </a:r>
          </a:p>
          <a:p>
            <a:pPr lvl="0">
              <a:spcBef>
                <a:spcPts val="0"/>
              </a:spcBef>
              <a:buNone/>
            </a:pPr>
            <a:endParaRPr/>
          </a:p>
          <a:p>
            <a:pPr lvl="0">
              <a:spcBef>
                <a:spcPts val="0"/>
              </a:spcBef>
              <a:buNone/>
            </a:pPr>
            <a:r>
              <a:rPr lang="en-US"/>
              <a:t>It will boost the confidence of potential buyers. </a:t>
            </a:r>
          </a:p>
          <a:p>
            <a:pPr lvl="0">
              <a:spcBef>
                <a:spcPts val="0"/>
              </a:spcBef>
              <a:buNone/>
            </a:pPr>
            <a:endParaRPr/>
          </a:p>
          <a:p>
            <a:pPr lvl="0">
              <a:spcBef>
                <a:spcPts val="0"/>
              </a:spcBef>
              <a:buNone/>
            </a:pPr>
            <a:r>
              <a:rPr lang="en-US"/>
              <a:t>Counter tricks auctions play, for example</a:t>
            </a:r>
          </a:p>
          <a:p>
            <a:pPr marL="457200" lvl="0" indent="-228600" rtl="0">
              <a:spcBef>
                <a:spcPts val="0"/>
              </a:spcBef>
              <a:buAutoNum type="arabicPeriod"/>
            </a:pPr>
            <a:r>
              <a:rPr lang="en-US"/>
              <a:t> Chandelier bidding</a:t>
            </a:r>
          </a:p>
          <a:p>
            <a:pPr marL="457200" lvl="0" indent="-228600" rtl="0">
              <a:spcBef>
                <a:spcPts val="0"/>
              </a:spcBef>
              <a:buAutoNum type="arabicPeriod"/>
            </a:pPr>
            <a:r>
              <a:rPr lang="en-US"/>
              <a:t>“The auction house staff get people on the phone, get them to bid against people who have a financial interest in the work that’s being sold.” [1]</a:t>
            </a:r>
          </a:p>
          <a:p>
            <a:pPr lvl="0">
              <a:spcBef>
                <a:spcPts val="0"/>
              </a:spcBef>
              <a:buNone/>
            </a:pPr>
            <a:r>
              <a:rPr lang="en-US"/>
              <a:t/>
            </a:r>
            <a:br>
              <a:rPr lang="en-US"/>
            </a:br>
            <a:r>
              <a:rPr lang="en-US"/>
              <a:t>Magnus will make it much more difficult for auction to get away with this behavior</a:t>
            </a:r>
          </a:p>
          <a:p>
            <a:pPr lvl="0">
              <a:spcBef>
                <a:spcPts val="0"/>
              </a:spcBef>
              <a:buNone/>
            </a:pPr>
            <a:endParaRPr/>
          </a:p>
        </p:txBody>
      </p:sp>
      <p:sp>
        <p:nvSpPr>
          <p:cNvPr id="148" name="Shape 14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Comments, observations, questions on IP Chapter?</a:t>
            </a:r>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Counter: Magnus is violating IP? People will now pay too much attention to price, overlook art, is it copyright infringement?</a:t>
            </a:r>
          </a:p>
          <a:p>
            <a:pPr lvl="0">
              <a:spcBef>
                <a:spcPts val="0"/>
              </a:spcBef>
              <a:buNone/>
            </a:pPr>
            <a:endParaRPr/>
          </a:p>
          <a:p>
            <a:pPr lvl="0">
              <a:spcBef>
                <a:spcPts val="0"/>
              </a:spcBef>
              <a:buNone/>
            </a:pPr>
            <a:r>
              <a:rPr lang="en-US"/>
              <a:t>Image is explaining why galleries and competitors oppose Magnus </a:t>
            </a:r>
          </a:p>
          <a:p>
            <a:pPr lvl="0">
              <a:spcBef>
                <a:spcPts val="0"/>
              </a:spcBef>
              <a:buNone/>
            </a:pPr>
            <a:endParaRPr/>
          </a:p>
          <a:p>
            <a:pPr marL="457200" lvl="0" indent="-228600" rtl="0">
              <a:spcBef>
                <a:spcPts val="0"/>
              </a:spcBef>
              <a:buAutoNum type="arabicPeriod"/>
            </a:pPr>
            <a:r>
              <a:rPr lang="en-US"/>
              <a:t>Glenn Scott Wright</a:t>
            </a:r>
          </a:p>
          <a:p>
            <a:pPr marL="914400" lvl="1" indent="-228600" rtl="0">
              <a:spcBef>
                <a:spcPts val="0"/>
              </a:spcBef>
              <a:buAutoNum type="alphaLcPeriod"/>
            </a:pPr>
            <a:r>
              <a:rPr lang="en-US"/>
              <a:t>“What concerns me most is that it will mean a lot more people will look at art solely through the lens of value,” said Glenn Scott Wright, a co-director of the Victoria Miro gallery in London. “They’ll take a picture, and within three seconds they’ll think they know the resale price of the work.”</a:t>
            </a:r>
          </a:p>
          <a:p>
            <a:pPr marL="457200" lvl="0" indent="-228600" rtl="0">
              <a:spcBef>
                <a:spcPts val="0"/>
              </a:spcBef>
              <a:buAutoNum type="arabicPeriod"/>
            </a:pPr>
            <a:r>
              <a:rPr lang="en-US"/>
              <a:t>People still will not understand why a work is worth what it is worth.</a:t>
            </a:r>
          </a:p>
          <a:p>
            <a:pPr marL="457200" lvl="0" indent="-228600" rtl="0">
              <a:spcBef>
                <a:spcPts val="0"/>
              </a:spcBef>
              <a:buAutoNum type="arabicPeriod"/>
            </a:pPr>
            <a:r>
              <a:rPr lang="en-US"/>
              <a:t>Art trading is fun</a:t>
            </a:r>
          </a:p>
          <a:p>
            <a:pPr marL="914400" lvl="1" indent="-228600" rtl="0">
              <a:spcBef>
                <a:spcPts val="0"/>
              </a:spcBef>
              <a:buAutoNum type="alphaLcPeriod"/>
            </a:pPr>
            <a:r>
              <a:rPr lang="en-US"/>
              <a:t> Suzanne Gyorgy: “You become part of a game, with insider rules. I would like some more transparency with third-party guarantees. But people don’t want the art market to be regulated, because then all the fun would be taken out of it. Kind of like when Dorothy pulled back the curtain on Oz.”</a:t>
            </a:r>
          </a:p>
        </p:txBody>
      </p:sp>
      <p:sp>
        <p:nvSpPr>
          <p:cNvPr id="160" name="Shape 16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Counter point response:  Fair Use </a:t>
            </a:r>
            <a:r>
              <a:rPr lang="en-US" dirty="0" err="1"/>
              <a:t>Defence</a:t>
            </a:r>
            <a:r>
              <a:rPr lang="en-US" dirty="0"/>
              <a:t>. Still better because transparency is needed</a:t>
            </a:r>
          </a:p>
          <a:p>
            <a:pPr lvl="0">
              <a:spcBef>
                <a:spcPts val="0"/>
              </a:spcBef>
              <a:buNone/>
            </a:pPr>
            <a:endParaRPr dirty="0"/>
          </a:p>
          <a:p>
            <a:pPr lvl="0">
              <a:spcBef>
                <a:spcPts val="0"/>
              </a:spcBef>
              <a:buNone/>
            </a:pPr>
            <a:r>
              <a:rPr lang="en-US" dirty="0"/>
              <a:t>FAIR USE:</a:t>
            </a:r>
          </a:p>
          <a:p>
            <a:pPr lvl="0">
              <a:spcBef>
                <a:spcPts val="0"/>
              </a:spcBef>
              <a:buNone/>
            </a:pPr>
            <a:r>
              <a:rPr lang="en-US" dirty="0"/>
              <a:t>Purpose: News Reporting, scholarship</a:t>
            </a:r>
          </a:p>
          <a:p>
            <a:pPr lvl="0">
              <a:spcBef>
                <a:spcPts val="0"/>
              </a:spcBef>
              <a:buNone/>
            </a:pPr>
            <a:r>
              <a:rPr lang="en-US" dirty="0"/>
              <a:t>Nature: Nonfiction</a:t>
            </a:r>
          </a:p>
          <a:p>
            <a:pPr lvl="0">
              <a:spcBef>
                <a:spcPts val="0"/>
              </a:spcBef>
              <a:buNone/>
            </a:pPr>
            <a:r>
              <a:rPr lang="en-US" dirty="0"/>
              <a:t>How Much: Photo/Price</a:t>
            </a:r>
          </a:p>
          <a:p>
            <a:pPr lvl="0">
              <a:spcBef>
                <a:spcPts val="0"/>
              </a:spcBef>
              <a:buNone/>
            </a:pPr>
            <a:r>
              <a:rPr lang="en-US" dirty="0"/>
              <a:t>Affect Market: Stimulate Growth</a:t>
            </a:r>
          </a:p>
          <a:p>
            <a:pPr lvl="0">
              <a:spcBef>
                <a:spcPts val="0"/>
              </a:spcBef>
              <a:buNone/>
            </a:pPr>
            <a:endParaRPr dirty="0"/>
          </a:p>
          <a:p>
            <a:pPr lvl="0">
              <a:spcBef>
                <a:spcPts val="0"/>
              </a:spcBef>
              <a:buNone/>
            </a:pPr>
            <a:r>
              <a:rPr lang="en-US" dirty="0"/>
              <a:t>Authors Guild vs. Google Example (Similar Case)</a:t>
            </a:r>
          </a:p>
          <a:p>
            <a:pPr lvl="0">
              <a:spcBef>
                <a:spcPts val="0"/>
              </a:spcBef>
              <a:buNone/>
            </a:pPr>
            <a:endParaRPr dirty="0"/>
          </a:p>
          <a:p>
            <a:pPr lvl="0">
              <a:spcBef>
                <a:spcPts val="0"/>
              </a:spcBef>
              <a:buNone/>
            </a:pPr>
            <a:r>
              <a:rPr lang="en-US" dirty="0"/>
              <a:t>Magnus will help market to grow, both by attracting new collectors and by giving existing buyers a tool at their fingertips to enjoy art even more. [8]</a:t>
            </a:r>
          </a:p>
          <a:p>
            <a:pPr lvl="0">
              <a:spcBef>
                <a:spcPts val="0"/>
              </a:spcBef>
              <a:buNone/>
            </a:pPr>
            <a:endParaRPr dirty="0"/>
          </a:p>
          <a:p>
            <a:pPr lvl="0">
              <a:spcBef>
                <a:spcPts val="0"/>
              </a:spcBef>
              <a:buNone/>
            </a:pPr>
            <a:r>
              <a:rPr lang="en-US" dirty="0"/>
              <a:t>It’s no longer a level playing field. </a:t>
            </a:r>
            <a:endParaRPr lang="en-US" dirty="0" smtClean="0"/>
          </a:p>
          <a:p>
            <a:pPr lvl="0">
              <a:spcBef>
                <a:spcPts val="0"/>
              </a:spcBef>
              <a:buNone/>
            </a:pPr>
            <a:endParaRPr lang="en-US" dirty="0" smtClean="0"/>
          </a:p>
          <a:p>
            <a:pPr lvl="0">
              <a:spcBef>
                <a:spcPts val="0"/>
              </a:spcBef>
              <a:buNone/>
            </a:pPr>
            <a:r>
              <a:rPr lang="en-US" dirty="0" smtClean="0"/>
              <a:t>Unacceptable for people to be deceived by </a:t>
            </a:r>
            <a:r>
              <a:rPr lang="en-US" smtClean="0"/>
              <a:t>current methods.</a:t>
            </a:r>
            <a:endParaRPr lang="en-US" dirty="0"/>
          </a:p>
          <a:p>
            <a:pPr lvl="0">
              <a:spcBef>
                <a:spcPts val="0"/>
              </a:spcBef>
              <a:buNone/>
            </a:pPr>
            <a:endParaRPr dirty="0"/>
          </a:p>
          <a:p>
            <a:pPr lvl="0">
              <a:spcBef>
                <a:spcPts val="0"/>
              </a:spcBef>
              <a:buNone/>
            </a:pPr>
            <a:r>
              <a:rPr lang="en-US" dirty="0"/>
              <a:t>“Art world has nicknamed ‘the Cartel’. The idea is that you buy 20 or 30 artworks … put two or three of them up at auction, and you and your pals bid them up.” [5]</a:t>
            </a:r>
          </a:p>
          <a:p>
            <a:pPr lvl="0">
              <a:spcBef>
                <a:spcPts val="0"/>
              </a:spcBef>
              <a:buNone/>
            </a:pPr>
            <a:endParaRPr dirty="0"/>
          </a:p>
        </p:txBody>
      </p:sp>
      <p:sp>
        <p:nvSpPr>
          <p:cNvPr id="172" name="Shape 17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35</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latin typeface="Arial" pitchFamily="-109" charset="0"/>
                <a:ea typeface="ＭＳ Ｐゴシック" pitchFamily="-109" charset="-128"/>
                <a:cs typeface="ＭＳ Ｐゴシック" pitchFamily="-109" charset="-128"/>
              </a:rPr>
              <a:t>Trademark</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Used to denote a product or service.</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Apply in specific areas of commerce. Only applies in specified area of business</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Indefinite term as long as in use and protected against becoming a common noun or verb. </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You do not have to register a trademark unless you want to bring</a:t>
            </a:r>
            <a:r>
              <a:rPr lang="en-US" baseline="0" dirty="0" smtClean="0">
                <a:latin typeface="Arial" pitchFamily="-109" charset="0"/>
                <a:ea typeface="ＭＳ Ｐゴシック" pitchFamily="-109" charset="-128"/>
                <a:cs typeface="ＭＳ Ｐゴシック" pitchFamily="-109" charset="-128"/>
              </a:rPr>
              <a:t> litigation before a federal court (there are other benefits </a:t>
            </a:r>
            <a:r>
              <a:rPr lang="en-US" baseline="0" dirty="0" smtClean="0">
                <a:latin typeface="Arial" pitchFamily="-109" charset="0"/>
                <a:ea typeface="ＭＳ Ｐゴシック" pitchFamily="-109" charset="-128"/>
                <a:cs typeface="ＭＳ Ｐゴシック" pitchFamily="-109" charset="-128"/>
              </a:rPr>
              <a:t>too, but what are they?)</a:t>
            </a:r>
            <a:endParaRPr lang="en-US" baseline="0" dirty="0" smtClean="0">
              <a:latin typeface="Arial" pitchFamily="-109" charset="0"/>
              <a:ea typeface="ＭＳ Ｐゴシック" pitchFamily="-109" charset="-128"/>
              <a:cs typeface="ＭＳ Ｐゴシック" pitchFamily="-109" charset="-128"/>
            </a:endParaRPr>
          </a:p>
          <a:p>
            <a:pPr marL="171450" lvl="0" indent="-171450" eaLnBrk="1" hangingPunct="1">
              <a:buFont typeface="Arial"/>
              <a:buChar char="•"/>
            </a:pPr>
            <a:r>
              <a:rPr lang="en-US" baseline="0" dirty="0" smtClean="0">
                <a:latin typeface="Arial" pitchFamily="-109" charset="0"/>
                <a:ea typeface="ＭＳ Ｐゴシック" pitchFamily="-109" charset="-128"/>
                <a:cs typeface="ＭＳ Ｐゴシック" pitchFamily="-109" charset="-128"/>
              </a:rPr>
              <a:t>Copyright</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Expression, not ideas: Fuzzy. E.g. derivative works, characters, merchandising, plots.</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Mickey Mouse, Tarzan.</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US Default : Original Author, Exception: work for hire, Transferred: yes</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Rights: Publication, Performance / exhibition, Adaptation to other media, Excerpting, Attribution, Derivative works</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US Term: Lifetime of author plus 70 years., 95 years for companies.</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Governed by US law and international treaties (e.g. WIPO).</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Fair Use: News reporting, reviews, etc., Scholarly / educational use, </a:t>
            </a:r>
            <a:r>
              <a:rPr lang="en-US" u="sng" dirty="0" smtClean="0">
                <a:latin typeface="Arial" pitchFamily="-109" charset="0"/>
                <a:ea typeface="ＭＳ Ｐゴシック" pitchFamily="-109" charset="-128"/>
                <a:cs typeface="ＭＳ Ｐゴシック" pitchFamily="-109" charset="-128"/>
              </a:rPr>
              <a:t>Private</a:t>
            </a:r>
            <a:r>
              <a:rPr lang="en-US" dirty="0" smtClean="0">
                <a:latin typeface="Arial" pitchFamily="-109" charset="0"/>
                <a:ea typeface="ＭＳ Ｐゴシック" pitchFamily="-109" charset="-128"/>
                <a:cs typeface="ＭＳ Ｐゴシック" pitchFamily="-109" charset="-128"/>
              </a:rPr>
              <a:t>, non-commercial use, Lending libraries and archives</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Fair Use restrictions: Admission charge, Re-transmission</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In general, you can: Read, view, play, etc., Copy for personal use., Time-</a:t>
            </a:r>
            <a:r>
              <a:rPr lang="en-US" dirty="0" smtClean="0">
                <a:latin typeface="Arial" pitchFamily="-109" charset="0"/>
                <a:ea typeface="ＭＳ Ｐゴシック" pitchFamily="-109" charset="-128"/>
                <a:cs typeface="ＭＳ Ｐゴシック" pitchFamily="-109" charset="-128"/>
              </a:rPr>
              <a:t>shift,</a:t>
            </a:r>
            <a:r>
              <a:rPr lang="en-US" baseline="0" dirty="0" smtClean="0">
                <a:latin typeface="Arial" pitchFamily="-109" charset="0"/>
                <a:ea typeface="ＭＳ Ｐゴシック" pitchFamily="-109" charset="-128"/>
                <a:cs typeface="ＭＳ Ｐゴシック" pitchFamily="-109" charset="-128"/>
              </a:rPr>
              <a:t> Space-shift</a:t>
            </a:r>
            <a:endParaRPr lang="en-US" dirty="0" smtClean="0">
              <a:latin typeface="Arial" pitchFamily="-109" charset="0"/>
              <a:ea typeface="ＭＳ Ｐゴシック" pitchFamily="-109" charset="-128"/>
              <a:cs typeface="ＭＳ Ｐゴシック" pitchFamily="-109" charset="-128"/>
            </a:endParaRP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In general, you cannot: Copy for others., Transfer to someone else but  keep a copy., Show / perform it publicly.</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What about video rentals?</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Rationale: Encourage creativity. Encourage dissemination. Balance between private and public good. It’s a social contract.</a:t>
            </a:r>
          </a:p>
          <a:p>
            <a:pPr marL="171450" lvl="0" indent="-171450" eaLnBrk="1" hangingPunct="1">
              <a:buFont typeface="Arial"/>
              <a:buChar char="•"/>
            </a:pPr>
            <a:r>
              <a:rPr lang="en-US" baseline="0" dirty="0" smtClean="0">
                <a:latin typeface="Arial" pitchFamily="-109" charset="0"/>
                <a:ea typeface="ＭＳ Ｐゴシック" pitchFamily="-109" charset="-128"/>
                <a:cs typeface="ＭＳ Ｐゴシック" pitchFamily="-109" charset="-128"/>
              </a:rPr>
              <a:t>Patent</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A mechanism, process, or composition of matter. </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Must </a:t>
            </a:r>
            <a:r>
              <a:rPr lang="en-US" dirty="0" smtClean="0">
                <a:latin typeface="Arial" pitchFamily="-109" charset="0"/>
                <a:ea typeface="ＭＳ Ｐゴシック" pitchFamily="-109" charset="-128"/>
                <a:cs typeface="ＭＳ Ｐゴシック" pitchFamily="-109" charset="-128"/>
              </a:rPr>
              <a:t>be: Novel. Useful. Non-obvious. Described clearly. Must do what it says.</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Usual term 20 years.</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Utility and plant patents: 20 years.</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Design patents last 14 years. (ornamental design of functional item)</a:t>
            </a:r>
          </a:p>
          <a:p>
            <a:pPr marL="628650" lvl="1"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Provisional patent gives 1 year, before</a:t>
            </a:r>
            <a:r>
              <a:rPr lang="en-US" baseline="0" dirty="0" smtClean="0">
                <a:latin typeface="Arial" pitchFamily="-109" charset="0"/>
                <a:ea typeface="ＭＳ Ｐゴシック" pitchFamily="-109" charset="-128"/>
                <a:cs typeface="ＭＳ Ｐゴシック" pitchFamily="-109" charset="-128"/>
              </a:rPr>
              <a:t> full patent</a:t>
            </a:r>
          </a:p>
          <a:p>
            <a:pPr marL="171450" lvl="0" indent="-171450" eaLnBrk="1" hangingPunct="1">
              <a:buFont typeface="Arial"/>
              <a:buChar char="•"/>
            </a:pPr>
            <a:r>
              <a:rPr lang="en-US" baseline="0" dirty="0" smtClean="0">
                <a:latin typeface="Arial" pitchFamily="-109" charset="0"/>
                <a:ea typeface="ＭＳ Ｐゴシック" pitchFamily="-109" charset="-128"/>
                <a:cs typeface="ＭＳ Ｐゴシック" pitchFamily="-109" charset="-128"/>
              </a:rPr>
              <a:t>Trade Secret</a:t>
            </a:r>
          </a:p>
          <a:p>
            <a:pPr marL="628650" lvl="1" indent="-171450">
              <a:buFont typeface="Arial"/>
              <a:buChar char="•"/>
            </a:pPr>
            <a:r>
              <a:rPr lang="en-US" dirty="0" smtClean="0">
                <a:latin typeface="Arial" pitchFamily="-109" charset="0"/>
                <a:ea typeface="ＭＳ Ｐゴシック" pitchFamily="-109" charset="-128"/>
                <a:cs typeface="ＭＳ Ｐゴシック" pitchFamily="-109" charset="-128"/>
              </a:rPr>
              <a:t>You must take steps.</a:t>
            </a:r>
          </a:p>
          <a:p>
            <a:pPr marL="628650" lvl="1" indent="-171450">
              <a:buFont typeface="Arial"/>
              <a:buChar char="•"/>
            </a:pPr>
            <a:r>
              <a:rPr lang="en-US" dirty="0" smtClean="0">
                <a:latin typeface="Arial" pitchFamily="-109" charset="0"/>
                <a:ea typeface="ＭＳ Ｐゴシック" pitchFamily="-109" charset="-128"/>
                <a:cs typeface="ＭＳ Ｐゴシック" pitchFamily="-109" charset="-128"/>
              </a:rPr>
              <a:t>Enforceable by: Contracts, Laws against industrial espionage</a:t>
            </a:r>
            <a:r>
              <a:rPr lang="en-US" dirty="0" smtClean="0">
                <a:latin typeface="Arial" pitchFamily="-109" charset="0"/>
                <a:ea typeface="ＭＳ Ｐゴシック" pitchFamily="-109" charset="-128"/>
                <a:cs typeface="ＭＳ Ｐゴシック" pitchFamily="-109" charset="-128"/>
              </a:rPr>
              <a:t>.</a:t>
            </a:r>
            <a:endParaRPr lang="en-US" dirty="0" smtClean="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15312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But first take a look at:</a:t>
            </a:r>
          </a:p>
          <a:p>
            <a:pPr eaLnBrk="1" hangingPunct="1"/>
            <a:r>
              <a:rPr lang="en-US" dirty="0" smtClean="0">
                <a:latin typeface="Arial" charset="0"/>
                <a:ea typeface="ＭＳ Ｐゴシック" charset="-128"/>
                <a:cs typeface="ＭＳ Ｐゴシック" charset="-128"/>
              </a:rPr>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Copyright: Forever Less One </a:t>
            </a:r>
            <a:r>
              <a:rPr lang="en-US" b="1" dirty="0" smtClean="0"/>
              <a:t>Day (6:27)</a:t>
            </a:r>
            <a:endParaRPr lang="en-US" dirty="0" smtClean="0">
              <a:latin typeface="Arial" charset="0"/>
              <a:ea typeface="ＭＳ Ｐゴシック" charset="-128"/>
              <a:cs typeface="ＭＳ Ｐゴシック" charset="-128"/>
            </a:endParaRPr>
          </a:p>
          <a:p>
            <a:pPr eaLnBrk="1" hangingPunct="1"/>
            <a:r>
              <a:rPr lang="en-US" dirty="0" smtClean="0">
                <a:latin typeface="Arial" charset="0"/>
                <a:ea typeface="ＭＳ Ｐゴシック" charset="-128"/>
                <a:cs typeface="ＭＳ Ｐゴシック" charset="-128"/>
              </a:rPr>
              <a:t>https://</a:t>
            </a:r>
            <a:r>
              <a:rPr lang="en-US" dirty="0" err="1" smtClean="0">
                <a:latin typeface="Arial" charset="0"/>
                <a:ea typeface="ＭＳ Ｐゴシック" charset="-128"/>
                <a:cs typeface="ＭＳ Ｐゴシック" charset="-128"/>
              </a:rPr>
              <a:t>www.youtube.com</a:t>
            </a:r>
            <a:r>
              <a:rPr lang="en-US" dirty="0" smtClean="0">
                <a:latin typeface="Arial" charset="0"/>
                <a:ea typeface="ＭＳ Ｐゴシック" charset="-128"/>
                <a:cs typeface="ＭＳ Ｐゴシック" charset="-128"/>
              </a:rPr>
              <a:t>/</a:t>
            </a:r>
            <a:r>
              <a:rPr lang="en-US" dirty="0" err="1" smtClean="0">
                <a:latin typeface="Arial" charset="0"/>
                <a:ea typeface="ＭＳ Ｐゴシック" charset="-128"/>
                <a:cs typeface="ＭＳ Ｐゴシック" charset="-128"/>
              </a:rPr>
              <a:t>watch?v</a:t>
            </a:r>
            <a:r>
              <a:rPr lang="en-US" dirty="0" smtClean="0">
                <a:latin typeface="Arial" charset="0"/>
                <a:ea typeface="ＭＳ Ｐゴシック" charset="-128"/>
                <a:cs typeface="ＭＳ Ｐゴシック" charset="-128"/>
              </a:rPr>
              <a:t>=tk862BbjWx4</a:t>
            </a:r>
          </a:p>
          <a:p>
            <a:pPr eaLnBrk="1" hangingPunct="1"/>
            <a:endParaRPr lang="en-US" dirty="0" smtClean="0">
              <a:latin typeface="Arial" charset="0"/>
              <a:ea typeface="ＭＳ Ｐゴシック" charset="-128"/>
              <a:cs typeface="ＭＳ Ｐゴシック" charset="-128"/>
            </a:endParaRPr>
          </a:p>
          <a:p>
            <a:pPr eaLnBrk="1" hangingPunct="1"/>
            <a:r>
              <a:rPr lang="en-US" dirty="0" smtClean="0">
                <a:latin typeface="Arial" charset="0"/>
                <a:ea typeface="ＭＳ Ｐゴシック" charset="-128"/>
                <a:cs typeface="ＭＳ Ｐゴシック" charset="-128"/>
              </a:rPr>
              <a:t>Tom Scott</a:t>
            </a:r>
          </a:p>
          <a:p>
            <a:pPr eaLnBrk="1" hangingPunct="1"/>
            <a:r>
              <a:rPr lang="en-US" dirty="0" smtClean="0">
                <a:latin typeface="Arial" charset="0"/>
                <a:ea typeface="ＭＳ Ｐゴシック" charset="-128"/>
                <a:cs typeface="ＭＳ Ｐゴシック" charset="-128"/>
              </a:rPr>
              <a:t>http://</a:t>
            </a:r>
            <a:r>
              <a:rPr lang="en-US" dirty="0" err="1" smtClean="0">
                <a:latin typeface="Arial" charset="0"/>
                <a:ea typeface="ＭＳ Ｐゴシック" charset="-128"/>
                <a:cs typeface="ＭＳ Ｐゴシック" charset="-128"/>
              </a:rPr>
              <a:t>tomscott.com</a:t>
            </a:r>
            <a:endParaRPr lang="en-US" dirty="0" smtClean="0">
              <a:latin typeface="Arial" charset="0"/>
              <a:ea typeface="ＭＳ Ｐゴシック" charset="-128"/>
              <a:cs typeface="ＭＳ Ｐゴシック" charset="-128"/>
            </a:endParaRPr>
          </a:p>
          <a:p>
            <a:pPr eaLnBrk="1" hangingPunct="1"/>
            <a:r>
              <a:rPr lang="en-US" b="1" dirty="0" smtClean="0">
                <a:latin typeface="Arial" charset="0"/>
                <a:ea typeface="ＭＳ Ｐゴシック" charset="-128"/>
                <a:cs typeface="ＭＳ Ｐゴシック" charset="-128"/>
              </a:rPr>
              <a:t>Welcome To</a:t>
            </a:r>
            <a:r>
              <a:rPr lang="en-US" b="1" baseline="0" dirty="0" smtClean="0">
                <a:latin typeface="Arial" charset="0"/>
                <a:ea typeface="ＭＳ Ｐゴシック" charset="-128"/>
                <a:cs typeface="ＭＳ Ｐゴシック" charset="-128"/>
              </a:rPr>
              <a:t> </a:t>
            </a:r>
            <a:r>
              <a:rPr lang="en-US" b="1" baseline="0" dirty="0" smtClean="0">
                <a:latin typeface="Arial" charset="0"/>
                <a:ea typeface="ＭＳ Ｐゴシック" charset="-128"/>
                <a:cs typeface="ＭＳ Ｐゴシック" charset="-128"/>
              </a:rPr>
              <a:t>Life (2:44)</a:t>
            </a:r>
            <a:endParaRPr lang="en-US" b="1" dirty="0" smtClean="0">
              <a:latin typeface="Arial" charset="0"/>
              <a:ea typeface="ＭＳ Ｐゴシック" charset="-128"/>
              <a:cs typeface="ＭＳ Ｐゴシック" charset="-128"/>
            </a:endParaRPr>
          </a:p>
          <a:p>
            <a:pPr eaLnBrk="1" hangingPunct="1"/>
            <a:r>
              <a:rPr lang="en-US" dirty="0" smtClean="0">
                <a:latin typeface="Arial" charset="0"/>
                <a:ea typeface="ＭＳ Ｐゴシック" charset="-128"/>
                <a:cs typeface="ＭＳ Ｐゴシック" charset="-128"/>
              </a:rPr>
              <a:t>https://</a:t>
            </a:r>
            <a:r>
              <a:rPr lang="en-US" dirty="0" err="1" smtClean="0">
                <a:latin typeface="Arial" charset="0"/>
                <a:ea typeface="ＭＳ Ｐゴシック" charset="-128"/>
                <a:cs typeface="ＭＳ Ｐゴシック" charset="-128"/>
              </a:rPr>
              <a:t>www.youtube.com</a:t>
            </a:r>
            <a:r>
              <a:rPr lang="en-US" dirty="0" smtClean="0">
                <a:latin typeface="Arial" charset="0"/>
                <a:ea typeface="ＭＳ Ｐゴシック" charset="-128"/>
                <a:cs typeface="ＭＳ Ｐゴシック" charset="-128"/>
              </a:rPr>
              <a:t>/</a:t>
            </a:r>
            <a:r>
              <a:rPr lang="en-US" dirty="0" err="1" smtClean="0">
                <a:latin typeface="Arial" charset="0"/>
                <a:ea typeface="ＭＳ Ｐゴシック" charset="-128"/>
                <a:cs typeface="ＭＳ Ｐゴシック" charset="-128"/>
              </a:rPr>
              <a:t>watch?v</a:t>
            </a:r>
            <a:r>
              <a:rPr lang="en-US" dirty="0" smtClean="0">
                <a:latin typeface="Arial" charset="0"/>
                <a:ea typeface="ＭＳ Ｐゴシック" charset="-128"/>
                <a:cs typeface="ＭＳ Ｐゴシック" charset="-128"/>
              </a:rPr>
              <a:t>=IFe9wiDfb0E&amp;feature=</a:t>
            </a:r>
            <a:r>
              <a:rPr lang="en-US" dirty="0" err="1" smtClean="0">
                <a:latin typeface="Arial" charset="0"/>
                <a:ea typeface="ＭＳ Ｐゴシック" charset="-128"/>
                <a:cs typeface="ＭＳ Ｐゴシック" charset="-128"/>
              </a:rPr>
              <a:t>youtu.be</a:t>
            </a:r>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271861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smtClean="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en-US" smtClean="0"/>
              <a:t>© 2016 Keith A. Pray</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smtClean="0"/>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 2016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 2016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 2016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smtClean="0"/>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800">
                <a:solidFill>
                  <a:schemeClr val="tx1"/>
                </a:solidFill>
              </a:defRPr>
            </a:lvl1pPr>
          </a:lstStyle>
          <a:p>
            <a:endParaRPr lang="en-US" noProof="0"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en-US" smtClean="0"/>
              <a:t>© 2016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800">
                <a:solidFill>
                  <a:schemeClr val="tx1"/>
                </a:solidFill>
              </a:defRPr>
            </a:lvl1pPr>
          </a:lstStyle>
          <a:p>
            <a:fld id="{A2A17EAB-8B51-5C40-8776-6683E51FA7A0}" type="slidenum">
              <a:rPr lang="en-US" smtClean="0"/>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smtClean="0">
                  <a:solidFill>
                    <a:schemeClr val="tx1"/>
                  </a:solidFill>
                </a:rPr>
                <a:t>CS 3043 Social Implications Of Computing</a:t>
              </a:r>
              <a:endParaRPr lang="en-US" dirty="0">
                <a:solidFill>
                  <a:schemeClr val="tx1"/>
                </a:solidFill>
              </a:endParaRP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ingiverse.com/thing:767823" TargetMode="External"/><Relationship Id="rId3" Type="http://schemas.openxmlformats.org/officeDocument/2006/relationships/hyperlink" Target="http://michaelweinberg.org/post/139675844685/the-plight-of-thing-1350837-continue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hyperlink" Target="http://patft.uspto.gov/netacgi/nph-Parser?Sect1=PTO1&amp;Sect2=HITOFF&amp;d=PALL&amp;p=1&amp;u=/netahtml/PTO/srchnum.htm&amp;r=1&amp;f=G&amp;l=50&amp;s1=8,223,134.PN.&amp;OS=PN/8,223,134&amp;RS=PN/8,223,134" TargetMode="External"/><Relationship Id="rId4" Type="http://schemas.openxmlformats.org/officeDocument/2006/relationships/hyperlink" Target="http://patft.uspto.gov/netacgi/nph-Parser?Sect1=PTO2&amp;Sect2=HITOFF&amp;p=1&amp;u=/netahtml/PTO/search-bool.html&amp;r=1&amp;f=G&amp;l=50&amp;co1=AND&amp;d=PTXT&amp;s1=5970479.PN.&amp;OS=PN/5970479&amp;RS=PN/5970479" TargetMode="External"/><Relationship Id="rId5" Type="http://schemas.openxmlformats.org/officeDocument/2006/relationships/hyperlink" Target="http://www.bna.com/ibm-google-disagree-n57982068629/" TargetMode="External"/><Relationship Id="rId6" Type="http://schemas.openxmlformats.org/officeDocument/2006/relationships/hyperlink" Target="http://fortune.com/2014/06/19/supreme-court-limits-the-scope-of-software-patents/" TargetMode="External"/><Relationship Id="rId7" Type="http://schemas.openxmlformats.org/officeDocument/2006/relationships/hyperlink" Target="https://www.uspto.gov/web/offices/com/hearings/software/sanjose/sj_stallman.html" TargetMode="External"/><Relationship Id="rId8" Type="http://schemas.openxmlformats.org/officeDocument/2006/relationships/hyperlink" Target="http://www.forbes.com/sites/ericgoldman/2012/11/28/the-problems-with-software-patents/%236a7ebea26545" TargetMode="External"/><Relationship Id="rId9" Type="http://schemas.openxmlformats.org/officeDocument/2006/relationships/hyperlink" Target="http://www.vox.com/2014/7/7/5862284/9-charts-that-show-patents-are-bad-for-the-software-industry"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hyperlink" Target="http://www.gao.gov/assets/660/657103.pdf" TargetMode="External"/><Relationship Id="rId4" Type="http://schemas.openxmlformats.org/officeDocument/2006/relationships/hyperlink" Target="http://www.ipwatchdog.com/2013/02/05/managing-costs-of-patent-litigation/id=34808/" TargetMode="External"/><Relationship Id="rId5" Type="http://schemas.openxmlformats.org/officeDocument/2006/relationships/hyperlink" Target="http://www.theverge.com/2014/10/4/6906789/microsoft-samsung-android-1-billion-royalties" TargetMode="External"/><Relationship Id="rId6" Type="http://schemas.openxmlformats.org/officeDocument/2006/relationships/hyperlink" Target="http://www.reuters.com/article/us-apple-samsung-fees-idUSBRE9B50QC20131206/" TargetMode="External"/><Relationship Id="rId7" Type="http://schemas.openxmlformats.org/officeDocument/2006/relationships/hyperlink" Target="http://www.reuters.com/article/us-apple-samsung-verdict-idUSBRE9AK19V20131121" TargetMode="External"/><Relationship Id="rId8" Type="http://schemas.openxmlformats.org/officeDocument/2006/relationships/hyperlink" Target="http://arstechnica.com/tech-policy/2016/02/jury-apple-must-pay-626-million-to-patent-troll-virnetx/" TargetMode="External"/><Relationship Id="rId9" Type="http://schemas.openxmlformats.org/officeDocument/2006/relationships/hyperlink" Target="http://www.ipwatchdog.com/2015/04/04/the-cost-of-obtaining-a-patent-in-the-us/id=56485/"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hyperlink" Target="http://www.bloomberg.com/news/articles/2015-05-14/these-10-pieces-of-art-just-sold-for-almost-800-million" TargetMode="External"/><Relationship Id="rId4" Type="http://schemas.openxmlformats.org/officeDocument/2006/relationships/hyperlink" Target="http://www.nytimes.com/2016/04/09/arts/international/pushing-aside-the-art-world-curtain.html?_r=0" TargetMode="External"/><Relationship Id="rId5" Type="http://schemas.openxmlformats.org/officeDocument/2006/relationships/hyperlink" Target="http://www.nytimes.com/2015/09/28/arts/international/a-tug-of-war-over-art-sales-transparency.html" TargetMode="External"/><Relationship Id="rId6" Type="http://schemas.openxmlformats.org/officeDocument/2006/relationships/hyperlink" Target="http://nymag.com/news/features/44455/index4.html"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hyperlink" Target="http://www.findartinfo.com/english/list-prices-by-artist/205416/tim-noble-and-sue-webster.html" TargetMode="External"/><Relationship Id="rId4" Type="http://schemas.openxmlformats.org/officeDocument/2006/relationships/hyperlink" Target="http://www.artnews.com/2007/09/04/legislators-seek-to-stop-chandelier-bidding-at-auction/" TargetMode="External"/><Relationship Id="rId5" Type="http://schemas.openxmlformats.org/officeDocument/2006/relationships/hyperlink" Target="http://www.magnus.net/press/" TargetMode="External"/><Relationship Id="rId6" Type="http://schemas.openxmlformats.org/officeDocument/2006/relationships/hyperlink" Target="http://theartnewspaper.com/news/magnus-app-founder-hits-back-at-critics/"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5</a:t>
            </a:r>
            <a:br>
              <a:rPr lang="en-US" dirty="0" smtClean="0"/>
            </a:br>
            <a:r>
              <a:rPr lang="en-US" dirty="0" smtClean="0"/>
              <a:t>Intellectual Property</a:t>
            </a:r>
            <a:endParaRPr lang="en-US" dirty="0"/>
          </a:p>
        </p:txBody>
      </p:sp>
      <p:sp>
        <p:nvSpPr>
          <p:cNvPr id="4" name="Footer Placeholder 3"/>
          <p:cNvSpPr>
            <a:spLocks noGrp="1"/>
          </p:cNvSpPr>
          <p:nvPr>
            <p:ph type="ftr" sz="quarter" idx="3"/>
          </p:nvPr>
        </p:nvSpPr>
        <p:spPr/>
        <p:txBody>
          <a:bodyPr/>
          <a:lstStyle/>
          <a:p>
            <a:r>
              <a:rPr lang="en-US" smtClean="0"/>
              <a:t>© 2016 Keith A. Pray</a:t>
            </a:r>
            <a:endParaRPr lang="en-US" dirty="0"/>
          </a:p>
        </p:txBody>
      </p:sp>
    </p:spTree>
    <p:extLst>
      <p:ext uri="{BB962C8B-B14F-4D97-AF65-F5344CB8AC3E}">
        <p14:creationId xmlns:p14="http://schemas.microsoft.com/office/powerpoint/2010/main" val="2449341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59163"/>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a:p>
            <a:pPr marL="457200" indent="-457200">
              <a:buFont typeface="+mj-lt"/>
              <a:buAutoNum type="arabicPeriod"/>
            </a:pPr>
            <a:r>
              <a:rPr lang="en-US" dirty="0" smtClean="0"/>
              <a:t>Guest Speaker</a:t>
            </a:r>
            <a:endParaRPr lang="en-US" dirty="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10</a:t>
            </a:fld>
            <a:endParaRPr lang="en-US"/>
          </a:p>
        </p:txBody>
      </p:sp>
    </p:spTree>
    <p:extLst>
      <p:ext uri="{BB962C8B-B14F-4D97-AF65-F5344CB8AC3E}">
        <p14:creationId xmlns:p14="http://schemas.microsoft.com/office/powerpoint/2010/main" val="36164077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Models and Public Domain</a:t>
            </a:r>
            <a:endParaRPr lang="en-US" dirty="0"/>
          </a:p>
        </p:txBody>
      </p:sp>
      <p:sp>
        <p:nvSpPr>
          <p:cNvPr id="3" name="Content Placeholder 2"/>
          <p:cNvSpPr>
            <a:spLocks noGrp="1"/>
          </p:cNvSpPr>
          <p:nvPr>
            <p:ph sz="half" idx="1"/>
          </p:nvPr>
        </p:nvSpPr>
        <p:spPr/>
        <p:txBody>
          <a:bodyPr/>
          <a:lstStyle/>
          <a:p>
            <a:r>
              <a:rPr lang="en-US" dirty="0" err="1" smtClean="0"/>
              <a:t>Loubie’s</a:t>
            </a:r>
            <a:r>
              <a:rPr lang="en-US" dirty="0" smtClean="0"/>
              <a:t> model was among a 1000 of models listed on eBay for purchase by just3Dprint</a:t>
            </a:r>
          </a:p>
          <a:p>
            <a:r>
              <a:rPr lang="en-US" dirty="0" err="1" smtClean="0"/>
              <a:t>Loubie</a:t>
            </a:r>
            <a:r>
              <a:rPr lang="en-US" dirty="0" smtClean="0"/>
              <a:t> claims its against CC license her model is under</a:t>
            </a:r>
          </a:p>
          <a:p>
            <a:r>
              <a:rPr lang="en-US" dirty="0" smtClean="0"/>
              <a:t>just3Dprint claims its uploaded on the internet therefore “public domain”</a:t>
            </a:r>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Alex Ruggiero</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spc="-1" dirty="0">
                <a:solidFill>
                  <a:srgbClr val="FFFFFF"/>
                </a:solidFill>
                <a:uFill>
                  <a:solidFill>
                    <a:srgbClr val="FFFFFF"/>
                  </a:solidFill>
                </a:uFill>
              </a:rPr>
              <a:t>[3] </a:t>
            </a:r>
            <a:r>
              <a:rPr lang="en-US" sz="1200" spc="-1" dirty="0" err="1">
                <a:solidFill>
                  <a:srgbClr val="FFFFFF"/>
                </a:solidFill>
                <a:uFill>
                  <a:solidFill>
                    <a:srgbClr val="FFFFFF"/>
                  </a:solidFill>
                </a:uFill>
              </a:rPr>
              <a:t>Driggers</a:t>
            </a:r>
            <a:endParaRPr lang="en-US" sz="1200" dirty="0">
              <a:solidFill>
                <a:schemeClr val="tx1"/>
              </a:solidFill>
            </a:endParaRPr>
          </a:p>
        </p:txBody>
      </p:sp>
      <p:pic>
        <p:nvPicPr>
          <p:cNvPr id="9" name="Picture 8"/>
          <p:cNvPicPr>
            <a:picLocks noChangeAspect="1"/>
          </p:cNvPicPr>
          <p:nvPr/>
        </p:nvPicPr>
        <p:blipFill rotWithShape="1">
          <a:blip r:embed="rId3"/>
          <a:srcRect l="18610" t="13234" r="18951" b="11999"/>
          <a:stretch/>
        </p:blipFill>
        <p:spPr>
          <a:xfrm>
            <a:off x="4713668" y="1352281"/>
            <a:ext cx="3734873" cy="3361387"/>
          </a:xfrm>
          <a:prstGeom prst="rect">
            <a:avLst/>
          </a:prstGeom>
        </p:spPr>
      </p:pic>
      <p:sp>
        <p:nvSpPr>
          <p:cNvPr id="4" name="Content Placeholder 3"/>
          <p:cNvSpPr>
            <a:spLocks noGrp="1"/>
          </p:cNvSpPr>
          <p:nvPr>
            <p:ph sz="half" idx="2"/>
          </p:nvPr>
        </p:nvSpPr>
        <p:spPr>
          <a:ln>
            <a:solidFill>
              <a:schemeClr val="bg1"/>
            </a:solidFill>
          </a:ln>
        </p:spPr>
        <p:txBody>
          <a:bodyPr anchor="ctr"/>
          <a:lstStyle/>
          <a:p>
            <a:pPr marL="0" indent="0" algn="ctr">
              <a:buNone/>
            </a:pPr>
            <a:endParaRPr lang="en-US" dirty="0"/>
          </a:p>
        </p:txBody>
      </p:sp>
    </p:spTree>
    <p:extLst>
      <p:ext uri="{BB962C8B-B14F-4D97-AF65-F5344CB8AC3E}">
        <p14:creationId xmlns:p14="http://schemas.microsoft.com/office/powerpoint/2010/main" val="14542347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Models and Public Domain</a:t>
            </a:r>
            <a:endParaRPr lang="en-US" sz="1800" spc="-1" dirty="0">
              <a:solidFill>
                <a:srgbClr val="FFFFFF"/>
              </a:solidFill>
              <a:uFill>
                <a:solidFill>
                  <a:srgbClr val="FFFFFF"/>
                </a:solidFill>
              </a:uFill>
            </a:endParaRPr>
          </a:p>
        </p:txBody>
      </p:sp>
      <p:sp>
        <p:nvSpPr>
          <p:cNvPr id="3" name="Content Placeholder 2"/>
          <p:cNvSpPr>
            <a:spLocks noGrp="1"/>
          </p:cNvSpPr>
          <p:nvPr>
            <p:ph sz="half" idx="1"/>
          </p:nvPr>
        </p:nvSpPr>
        <p:spPr/>
        <p:txBody>
          <a:bodyPr/>
          <a:lstStyle/>
          <a:p>
            <a:pPr>
              <a:lnSpc>
                <a:spcPct val="200000"/>
              </a:lnSpc>
            </a:pPr>
            <a:r>
              <a:rPr lang="en-US" dirty="0" smtClean="0"/>
              <a:t>CC is a valid license in IP law</a:t>
            </a:r>
          </a:p>
          <a:p>
            <a:pPr>
              <a:lnSpc>
                <a:spcPct val="200000"/>
              </a:lnSpc>
            </a:pPr>
            <a:r>
              <a:rPr lang="en-US" dirty="0" smtClean="0"/>
              <a:t>Giving credit isn’t enough</a:t>
            </a:r>
          </a:p>
          <a:p>
            <a:pPr>
              <a:lnSpc>
                <a:spcPct val="200000"/>
              </a:lnSpc>
            </a:pPr>
            <a:r>
              <a:rPr lang="en-US" dirty="0" smtClean="0"/>
              <a:t>Uploading to </a:t>
            </a:r>
            <a:r>
              <a:rPr lang="en-US" dirty="0" err="1" smtClean="0"/>
              <a:t>Thingiverse</a:t>
            </a:r>
            <a:r>
              <a:rPr lang="en-US" dirty="0" smtClean="0"/>
              <a:t> is not a license to everyone.</a:t>
            </a:r>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Alex Ruggiero</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spc="-1" dirty="0">
                <a:solidFill>
                  <a:srgbClr val="FFFFFF"/>
                </a:solidFill>
                <a:uFill>
                  <a:solidFill>
                    <a:srgbClr val="FFFFFF"/>
                  </a:solidFill>
                </a:uFill>
              </a:rPr>
              <a:t>[2] </a:t>
            </a:r>
            <a:r>
              <a:rPr lang="en-US" sz="1200" spc="-1" dirty="0" err="1">
                <a:solidFill>
                  <a:srgbClr val="FFFFFF"/>
                </a:solidFill>
                <a:uFill>
                  <a:solidFill>
                    <a:srgbClr val="FFFFFF"/>
                  </a:solidFill>
                </a:uFill>
              </a:rPr>
              <a:t>Driggers</a:t>
            </a:r>
            <a:endParaRPr lang="en-US" sz="1200" dirty="0">
              <a:solidFill>
                <a:schemeClr val="tx1"/>
              </a:solidFill>
            </a:endParaRPr>
          </a:p>
        </p:txBody>
      </p:sp>
      <p:pic>
        <p:nvPicPr>
          <p:cNvPr id="9" name="Picture 8"/>
          <p:cNvPicPr>
            <a:picLocks noChangeAspect="1"/>
          </p:cNvPicPr>
          <p:nvPr/>
        </p:nvPicPr>
        <p:blipFill rotWithShape="1">
          <a:blip r:embed="rId3"/>
          <a:srcRect l="8487" r="8078"/>
          <a:stretch/>
        </p:blipFill>
        <p:spPr>
          <a:xfrm>
            <a:off x="4739425" y="1352551"/>
            <a:ext cx="3721995" cy="3352800"/>
          </a:xfrm>
          <a:prstGeom prst="rect">
            <a:avLst/>
          </a:prstGeom>
        </p:spPr>
      </p:pic>
      <p:sp>
        <p:nvSpPr>
          <p:cNvPr id="4" name="Content Placeholder 3"/>
          <p:cNvSpPr>
            <a:spLocks noGrp="1"/>
          </p:cNvSpPr>
          <p:nvPr>
            <p:ph sz="half" idx="2"/>
          </p:nvPr>
        </p:nvSpPr>
        <p:spPr>
          <a:ln>
            <a:solidFill>
              <a:schemeClr val="bg1"/>
            </a:solidFill>
          </a:ln>
        </p:spPr>
        <p:txBody>
          <a:bodyPr anchor="ctr"/>
          <a:lstStyle/>
          <a:p>
            <a:pPr marL="0" indent="0" algn="ctr">
              <a:buNone/>
            </a:pPr>
            <a:endParaRPr lang="en-US" dirty="0"/>
          </a:p>
        </p:txBody>
      </p:sp>
    </p:spTree>
    <p:extLst>
      <p:ext uri="{BB962C8B-B14F-4D97-AF65-F5344CB8AC3E}">
        <p14:creationId xmlns:p14="http://schemas.microsoft.com/office/powerpoint/2010/main" val="7545775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Models and Public Domain</a:t>
            </a:r>
            <a:endParaRPr lang="en-US" sz="1800" spc="-1" dirty="0">
              <a:solidFill>
                <a:srgbClr val="FFFFFF"/>
              </a:solidFill>
              <a:uFill>
                <a:solidFill>
                  <a:srgbClr val="FFFFFF"/>
                </a:solidFill>
              </a:uFill>
            </a:endParaRPr>
          </a:p>
        </p:txBody>
      </p:sp>
      <p:sp>
        <p:nvSpPr>
          <p:cNvPr id="3" name="Content Placeholder 2"/>
          <p:cNvSpPr>
            <a:spLocks noGrp="1"/>
          </p:cNvSpPr>
          <p:nvPr>
            <p:ph sz="half" idx="1"/>
          </p:nvPr>
        </p:nvSpPr>
        <p:spPr/>
        <p:txBody>
          <a:bodyPr/>
          <a:lstStyle/>
          <a:p>
            <a:pPr>
              <a:lnSpc>
                <a:spcPct val="200000"/>
              </a:lnSpc>
            </a:pPr>
            <a:r>
              <a:rPr lang="en-US" dirty="0" smtClean="0"/>
              <a:t>Could this happen again?</a:t>
            </a:r>
          </a:p>
          <a:p>
            <a:pPr>
              <a:lnSpc>
                <a:spcPct val="200000"/>
              </a:lnSpc>
            </a:pPr>
            <a:r>
              <a:rPr lang="en-US" dirty="0" smtClean="0"/>
              <a:t>When is enough is enough?</a:t>
            </a:r>
          </a:p>
          <a:p>
            <a:pPr>
              <a:lnSpc>
                <a:spcPct val="200000"/>
              </a:lnSpc>
            </a:pPr>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Alex Ruggiero</a:t>
            </a:r>
            <a:endParaRPr lang="en-US" sz="1400" dirty="0">
              <a:solidFill>
                <a:schemeClr val="tx1"/>
              </a:solidFill>
              <a:latin typeface="+mj-lt"/>
            </a:endParaRPr>
          </a:p>
        </p:txBody>
      </p:sp>
    </p:spTree>
    <p:extLst>
      <p:ext uri="{BB962C8B-B14F-4D97-AF65-F5344CB8AC3E}">
        <p14:creationId xmlns:p14="http://schemas.microsoft.com/office/powerpoint/2010/main" val="34394629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7500" lnSpcReduction="20000"/>
          </a:bodyPr>
          <a:lstStyle/>
          <a:p>
            <a:pPr>
              <a:lnSpc>
                <a:spcPct val="100000"/>
              </a:lnSpc>
            </a:pPr>
            <a:r>
              <a:rPr lang="en-US" spc="-1" dirty="0">
                <a:solidFill>
                  <a:srgbClr val="FFFFFF"/>
                </a:solidFill>
                <a:uFill>
                  <a:solidFill>
                    <a:srgbClr val="FFFFFF"/>
                  </a:solidFill>
                </a:uFill>
              </a:rPr>
              <a:t>[1] Creative Commons License Deed. (</a:t>
            </a:r>
            <a:r>
              <a:rPr lang="en-US" spc="-1" dirty="0" err="1">
                <a:solidFill>
                  <a:srgbClr val="FFFFFF"/>
                </a:solidFill>
                <a:uFill>
                  <a:solidFill>
                    <a:srgbClr val="FFFFFF"/>
                  </a:solidFill>
                </a:uFill>
              </a:rPr>
              <a:t>n.d.</a:t>
            </a:r>
            <a:r>
              <a:rPr lang="en-US" spc="-1" dirty="0">
                <a:solidFill>
                  <a:srgbClr val="FFFFFF"/>
                </a:solidFill>
                <a:uFill>
                  <a:solidFill>
                    <a:srgbClr val="FFFFFF"/>
                  </a:solidFill>
                </a:uFill>
              </a:rPr>
              <a:t>). Retrieved September 06, 2016, from https://creativecommons.org/licenses/by-nc/3.0/ </a:t>
            </a:r>
          </a:p>
          <a:p>
            <a:pPr>
              <a:lnSpc>
                <a:spcPct val="100000"/>
              </a:lnSpc>
            </a:pPr>
            <a:r>
              <a:rPr lang="en-US" spc="-1" dirty="0">
                <a:solidFill>
                  <a:srgbClr val="FFFFFF"/>
                </a:solidFill>
                <a:uFill>
                  <a:solidFill>
                    <a:srgbClr val="FFFFFF"/>
                  </a:solidFill>
                </a:uFill>
              </a:rPr>
              <a:t>[2] </a:t>
            </a:r>
            <a:r>
              <a:rPr lang="en-US" spc="-1" dirty="0" err="1">
                <a:solidFill>
                  <a:srgbClr val="FFFFFF"/>
                </a:solidFill>
                <a:uFill>
                  <a:solidFill>
                    <a:srgbClr val="FFFFFF"/>
                  </a:solidFill>
                </a:uFill>
              </a:rPr>
              <a:t>Driggers</a:t>
            </a:r>
            <a:r>
              <a:rPr lang="en-US" spc="-1" dirty="0">
                <a:solidFill>
                  <a:srgbClr val="FFFFFF"/>
                </a:solidFill>
                <a:uFill>
                  <a:solidFill>
                    <a:srgbClr val="FFFFFF"/>
                  </a:solidFill>
                </a:uFill>
              </a:rPr>
              <a:t>, L. (2016, February 18). Sad Face! IMPORTANT NOTICE! Retrieved September 6, 2016, from http://www.thingiverse.com/thing:1350837 </a:t>
            </a:r>
          </a:p>
          <a:p>
            <a:pPr>
              <a:lnSpc>
                <a:spcPct val="100000"/>
              </a:lnSpc>
            </a:pPr>
            <a:r>
              <a:rPr lang="en-US" spc="-1" dirty="0">
                <a:solidFill>
                  <a:srgbClr val="FFFFFF"/>
                </a:solidFill>
                <a:uFill>
                  <a:solidFill>
                    <a:srgbClr val="FFFFFF"/>
                  </a:solidFill>
                </a:uFill>
              </a:rPr>
              <a:t>[3] </a:t>
            </a:r>
            <a:r>
              <a:rPr lang="en-US" spc="-1" dirty="0" err="1">
                <a:solidFill>
                  <a:srgbClr val="FFFFFF"/>
                </a:solidFill>
                <a:uFill>
                  <a:solidFill>
                    <a:srgbClr val="FFFFFF"/>
                  </a:solidFill>
                </a:uFill>
              </a:rPr>
              <a:t>Driggers</a:t>
            </a:r>
            <a:r>
              <a:rPr lang="en-US" spc="-1" dirty="0">
                <a:solidFill>
                  <a:srgbClr val="FFFFFF"/>
                </a:solidFill>
                <a:uFill>
                  <a:solidFill>
                    <a:srgbClr val="FFFFFF"/>
                  </a:solidFill>
                </a:uFill>
              </a:rPr>
              <a:t>, L. (2015, April 12). Aria The Dragon (for dual extrusion). Retrieved September 6, 2016, from </a:t>
            </a:r>
            <a:r>
              <a:rPr lang="en-US" spc="-1" dirty="0">
                <a:solidFill>
                  <a:srgbClr val="FFFFFF"/>
                </a:solidFill>
                <a:uFill>
                  <a:solidFill>
                    <a:srgbClr val="FFFFFF"/>
                  </a:solidFill>
                </a:uFill>
                <a:hlinkClick r:id="rId2"/>
              </a:rPr>
              <a:t>http://www.thingiverse.com/thing:</a:t>
            </a:r>
            <a:r>
              <a:rPr lang="en-US" spc="-1" dirty="0" smtClean="0">
                <a:solidFill>
                  <a:srgbClr val="FFFFFF"/>
                </a:solidFill>
                <a:uFill>
                  <a:solidFill>
                    <a:srgbClr val="FFFFFF"/>
                  </a:solidFill>
                </a:uFill>
                <a:hlinkClick r:id="rId2"/>
              </a:rPr>
              <a:t>767823</a:t>
            </a:r>
            <a:endParaRPr lang="en-US" spc="-1" dirty="0" smtClean="0">
              <a:solidFill>
                <a:srgbClr val="FFFFFF"/>
              </a:solidFill>
              <a:uFill>
                <a:solidFill>
                  <a:srgbClr val="FFFFFF"/>
                </a:solidFill>
              </a:uFill>
            </a:endParaRPr>
          </a:p>
          <a:p>
            <a:pPr>
              <a:lnSpc>
                <a:spcPct val="100000"/>
              </a:lnSpc>
            </a:pPr>
            <a:r>
              <a:rPr lang="en-US" spc="-1" dirty="0">
                <a:solidFill>
                  <a:srgbClr val="FFFFFF"/>
                </a:solidFill>
                <a:uFill>
                  <a:solidFill>
                    <a:srgbClr val="FFFFFF"/>
                  </a:solidFill>
                </a:uFill>
              </a:rPr>
              <a:t>[4] M. (2016, February 19). Abusing Models on </a:t>
            </a:r>
            <a:r>
              <a:rPr lang="en-US" spc="-1" dirty="0" err="1">
                <a:solidFill>
                  <a:srgbClr val="FFFFFF"/>
                </a:solidFill>
                <a:uFill>
                  <a:solidFill>
                    <a:srgbClr val="FFFFFF"/>
                  </a:solidFill>
                </a:uFill>
              </a:rPr>
              <a:t>Thingiverse</a:t>
            </a:r>
            <a:r>
              <a:rPr lang="en-US" spc="-1" dirty="0">
                <a:solidFill>
                  <a:srgbClr val="FFFFFF"/>
                </a:solidFill>
                <a:uFill>
                  <a:solidFill>
                    <a:srgbClr val="FFFFFF"/>
                  </a:solidFill>
                </a:uFill>
              </a:rPr>
              <a:t>, or The Plight of Thing 1350837. Retrieved September 06, 2016, from http://</a:t>
            </a:r>
            <a:r>
              <a:rPr lang="en-US" spc="-1" dirty="0" err="1">
                <a:solidFill>
                  <a:srgbClr val="FFFFFF"/>
                </a:solidFill>
                <a:uFill>
                  <a:solidFill>
                    <a:srgbClr val="FFFFFF"/>
                  </a:solidFill>
                </a:uFill>
              </a:rPr>
              <a:t>michaelweinberg.org</a:t>
            </a:r>
            <a:r>
              <a:rPr lang="en-US" spc="-1" dirty="0">
                <a:solidFill>
                  <a:srgbClr val="FFFFFF"/>
                </a:solidFill>
                <a:uFill>
                  <a:solidFill>
                    <a:srgbClr val="FFFFFF"/>
                  </a:solidFill>
                </a:uFill>
              </a:rPr>
              <a:t>/post/139607754335/abusing-models-on-</a:t>
            </a:r>
            <a:r>
              <a:rPr lang="en-US" spc="-1" dirty="0" err="1">
                <a:solidFill>
                  <a:srgbClr val="FFFFFF"/>
                </a:solidFill>
                <a:uFill>
                  <a:solidFill>
                    <a:srgbClr val="FFFFFF"/>
                  </a:solidFill>
                </a:uFill>
              </a:rPr>
              <a:t>thingiverse</a:t>
            </a:r>
            <a:r>
              <a:rPr lang="en-US" spc="-1" dirty="0">
                <a:solidFill>
                  <a:srgbClr val="FFFFFF"/>
                </a:solidFill>
                <a:uFill>
                  <a:solidFill>
                    <a:srgbClr val="FFFFFF"/>
                  </a:solidFill>
                </a:uFill>
              </a:rPr>
              <a:t>-or-the-plight-of </a:t>
            </a:r>
          </a:p>
          <a:p>
            <a:pPr>
              <a:lnSpc>
                <a:spcPct val="100000"/>
              </a:lnSpc>
            </a:pPr>
            <a:r>
              <a:rPr lang="en-US" spc="-1" dirty="0">
                <a:solidFill>
                  <a:srgbClr val="FFFFFF"/>
                </a:solidFill>
                <a:uFill>
                  <a:solidFill>
                    <a:srgbClr val="FFFFFF"/>
                  </a:solidFill>
                </a:uFill>
              </a:rPr>
              <a:t>[5] M. (2016, February 20). The Plight of Thing 1350837 continued. Retrieved September 06, 2016, from </a:t>
            </a:r>
            <a:r>
              <a:rPr lang="en-US" spc="-1" dirty="0">
                <a:solidFill>
                  <a:srgbClr val="FFFFFF"/>
                </a:solidFill>
                <a:uFill>
                  <a:solidFill>
                    <a:srgbClr val="FFFFFF"/>
                  </a:solidFill>
                </a:uFill>
                <a:hlinkClick r:id="rId3"/>
              </a:rPr>
              <a:t>http://michaelweinberg.org/post/139675844685/the-plight-of-thing-1350837-continued</a:t>
            </a:r>
            <a:r>
              <a:rPr lang="en-US" spc="-1" dirty="0">
                <a:solidFill>
                  <a:srgbClr val="FFFFFF"/>
                </a:solidFill>
                <a:uFill>
                  <a:solidFill>
                    <a:srgbClr val="FFFFFF"/>
                  </a:solidFill>
                </a:uFill>
              </a:rPr>
              <a:t> </a:t>
            </a:r>
            <a:endParaRPr lang="en-US" spc="-1" dirty="0">
              <a:solidFill>
                <a:srgbClr val="FFFFFF"/>
              </a:solidFill>
              <a:uFill>
                <a:solidFill>
                  <a:srgbClr val="FFFFFF"/>
                </a:solidFill>
              </a:uFill>
            </a:endParaRPr>
          </a:p>
          <a:p>
            <a:pPr>
              <a:lnSpc>
                <a:spcPct val="100000"/>
              </a:lnSpc>
            </a:pPr>
            <a:endParaRPr lang="en-US" spc="-1" dirty="0">
              <a:solidFill>
                <a:srgbClr val="FFFFFF"/>
              </a:solidFill>
              <a:uFill>
                <a:solidFill>
                  <a:srgbClr val="FFFFFF"/>
                </a:solidFill>
              </a:uFill>
            </a:endParaRPr>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Alex Ruggiero</a:t>
            </a:r>
            <a:endParaRPr lang="en-US" sz="1400" dirty="0">
              <a:solidFill>
                <a:schemeClr val="tx1"/>
              </a:solidFill>
              <a:latin typeface="+mj-lt"/>
            </a:endParaRPr>
          </a:p>
        </p:txBody>
      </p:sp>
    </p:spTree>
    <p:extLst>
      <p:ext uri="{BB962C8B-B14F-4D97-AF65-F5344CB8AC3E}">
        <p14:creationId xmlns:p14="http://schemas.microsoft.com/office/powerpoint/2010/main" val="40315430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 Software with patents Or Not?</a:t>
            </a:r>
            <a:endParaRPr lang="en-US" dirty="0"/>
          </a:p>
        </p:txBody>
      </p:sp>
      <p:sp>
        <p:nvSpPr>
          <p:cNvPr id="3" name="Content Placeholder 2"/>
          <p:cNvSpPr>
            <a:spLocks noGrp="1"/>
          </p:cNvSpPr>
          <p:nvPr>
            <p:ph idx="1"/>
          </p:nvPr>
        </p:nvSpPr>
        <p:spPr/>
        <p:txBody>
          <a:bodyPr/>
          <a:lstStyle/>
          <a:p>
            <a:r>
              <a:rPr lang="en-US" dirty="0" smtClean="0"/>
              <a:t>Software should not be protected with patents</a:t>
            </a:r>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Aditya Nivarthi</a:t>
            </a:r>
            <a:endParaRPr lang="en-US" sz="1400" dirty="0">
              <a:solidFill>
                <a:schemeClr val="tx1"/>
              </a:solidFill>
              <a:latin typeface="+mj-lt"/>
            </a:endParaRPr>
          </a:p>
        </p:txBody>
      </p:sp>
    </p:spTree>
    <p:extLst>
      <p:ext uri="{BB962C8B-B14F-4D97-AF65-F5344CB8AC3E}">
        <p14:creationId xmlns:p14="http://schemas.microsoft.com/office/powerpoint/2010/main" val="41535878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16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Aditya Nivarthi</a:t>
            </a:r>
            <a:endParaRPr lang="en-US" sz="1400" dirty="0">
              <a:solidFill>
                <a:schemeClr val="tx1"/>
              </a:solidFill>
              <a:latin typeface="+mj-lt"/>
            </a:endParaRPr>
          </a:p>
        </p:txBody>
      </p:sp>
      <p:pic>
        <p:nvPicPr>
          <p:cNvPr id="1026" name="Picture 2" descr="Software_defend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307" y="795525"/>
            <a:ext cx="5239386" cy="3813704"/>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4726877"/>
            <a:ext cx="9144000" cy="276999"/>
          </a:xfrm>
          <a:prstGeom prst="rect">
            <a:avLst/>
          </a:prstGeom>
          <a:noFill/>
        </p:spPr>
        <p:txBody>
          <a:bodyPr wrap="square" rtlCol="0">
            <a:spAutoFit/>
          </a:bodyPr>
          <a:lstStyle/>
          <a:p>
            <a:pPr algn="r"/>
            <a:r>
              <a:rPr lang="en-US" sz="1200" dirty="0" smtClean="0"/>
              <a:t>[8], [9]</a:t>
            </a:r>
            <a:endParaRPr lang="en-US" sz="1200" dirty="0">
              <a:solidFill>
                <a:schemeClr val="tx1"/>
              </a:solidFill>
            </a:endParaRPr>
          </a:p>
        </p:txBody>
      </p:sp>
    </p:spTree>
    <p:extLst>
      <p:ext uri="{BB962C8B-B14F-4D97-AF65-F5344CB8AC3E}">
        <p14:creationId xmlns:p14="http://schemas.microsoft.com/office/powerpoint/2010/main" val="20638721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do lawsuits cost?</a:t>
            </a:r>
            <a:endParaRPr lang="en-US" dirty="0"/>
          </a:p>
        </p:txBody>
      </p:sp>
      <p:sp>
        <p:nvSpPr>
          <p:cNvPr id="3" name="Content Placeholder 2"/>
          <p:cNvSpPr>
            <a:spLocks noGrp="1"/>
          </p:cNvSpPr>
          <p:nvPr>
            <p:ph idx="1"/>
          </p:nvPr>
        </p:nvSpPr>
        <p:spPr/>
        <p:txBody>
          <a:bodyPr/>
          <a:lstStyle/>
          <a:p>
            <a:r>
              <a:rPr lang="en-US" dirty="0" smtClean="0"/>
              <a:t>Average lawsuit</a:t>
            </a:r>
          </a:p>
          <a:p>
            <a:pPr lvl="1"/>
            <a:r>
              <a:rPr lang="en-US" dirty="0" smtClean="0"/>
              <a:t>Risk between $1 - $25 million</a:t>
            </a:r>
          </a:p>
          <a:p>
            <a:r>
              <a:rPr lang="en-US" dirty="0" smtClean="0"/>
              <a:t>Cost</a:t>
            </a:r>
          </a:p>
          <a:p>
            <a:pPr lvl="1"/>
            <a:r>
              <a:rPr lang="en-US" dirty="0" smtClean="0"/>
              <a:t>Between $1.6 - $2.8 million</a:t>
            </a:r>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17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Aditya Nivarthi</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[10], table from [11], [12], [13], [14]</a:t>
            </a:r>
            <a:endParaRPr lang="en-US" sz="1200" dirty="0">
              <a:solidFill>
                <a:schemeClr val="tx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174860105"/>
              </p:ext>
            </p:extLst>
          </p:nvPr>
        </p:nvGraphicFramePr>
        <p:xfrm>
          <a:off x="4781006" y="1352551"/>
          <a:ext cx="3677194" cy="2073970"/>
        </p:xfrm>
        <a:graphic>
          <a:graphicData uri="http://schemas.openxmlformats.org/drawingml/2006/table">
            <a:tbl>
              <a:tblPr firstRow="1" bandRow="1">
                <a:tableStyleId>{5940675A-B579-460E-94D1-54222C63F5DA}</a:tableStyleId>
              </a:tblPr>
              <a:tblGrid>
                <a:gridCol w="1838597">
                  <a:extLst>
                    <a:ext uri="{9D8B030D-6E8A-4147-A177-3AD203B41FA5}">
                      <a16:colId xmlns:a16="http://schemas.microsoft.com/office/drawing/2014/main" xmlns="" val="2152089701"/>
                    </a:ext>
                  </a:extLst>
                </a:gridCol>
                <a:gridCol w="1838597">
                  <a:extLst>
                    <a:ext uri="{9D8B030D-6E8A-4147-A177-3AD203B41FA5}">
                      <a16:colId xmlns:a16="http://schemas.microsoft.com/office/drawing/2014/main" xmlns="" val="987862234"/>
                    </a:ext>
                  </a:extLst>
                </a:gridCol>
              </a:tblGrid>
              <a:tr h="396905">
                <a:tc>
                  <a:txBody>
                    <a:bodyPr/>
                    <a:lstStyle/>
                    <a:p>
                      <a:r>
                        <a:rPr lang="en-US" dirty="0" smtClean="0"/>
                        <a:t>Case</a:t>
                      </a:r>
                      <a:endParaRPr lang="en-US" dirty="0"/>
                    </a:p>
                  </a:txBody>
                  <a:tcPr/>
                </a:tc>
                <a:tc>
                  <a:txBody>
                    <a:bodyPr/>
                    <a:lstStyle/>
                    <a:p>
                      <a:r>
                        <a:rPr lang="en-US" dirty="0" smtClean="0"/>
                        <a:t>Costs</a:t>
                      </a:r>
                      <a:endParaRPr lang="en-US" dirty="0"/>
                    </a:p>
                  </a:txBody>
                  <a:tcPr/>
                </a:tc>
                <a:extLst>
                  <a:ext uri="{0D108BD9-81ED-4DB2-BD59-A6C34878D82A}">
                    <a16:rowId xmlns:a16="http://schemas.microsoft.com/office/drawing/2014/main" xmlns="" val="3355760852"/>
                  </a:ext>
                </a:extLst>
              </a:tr>
              <a:tr h="396905">
                <a:tc>
                  <a:txBody>
                    <a:bodyPr/>
                    <a:lstStyle/>
                    <a:p>
                      <a:r>
                        <a:rPr lang="en-US" dirty="0" smtClean="0"/>
                        <a:t>Microsoft vs. Samsung</a:t>
                      </a:r>
                      <a:endParaRPr lang="en-US" dirty="0"/>
                    </a:p>
                  </a:txBody>
                  <a:tcPr/>
                </a:tc>
                <a:tc>
                  <a:txBody>
                    <a:bodyPr/>
                    <a:lstStyle/>
                    <a:p>
                      <a:r>
                        <a:rPr lang="en-US" dirty="0" smtClean="0"/>
                        <a:t>$1,000,000,000</a:t>
                      </a:r>
                      <a:endParaRPr lang="en-US" dirty="0"/>
                    </a:p>
                  </a:txBody>
                  <a:tcPr/>
                </a:tc>
                <a:extLst>
                  <a:ext uri="{0D108BD9-81ED-4DB2-BD59-A6C34878D82A}">
                    <a16:rowId xmlns:a16="http://schemas.microsoft.com/office/drawing/2014/main" xmlns="" val="4279432244"/>
                  </a:ext>
                </a:extLst>
              </a:tr>
              <a:tr h="396905">
                <a:tc>
                  <a:txBody>
                    <a:bodyPr/>
                    <a:lstStyle/>
                    <a:p>
                      <a:r>
                        <a:rPr lang="en-US" dirty="0" smtClean="0"/>
                        <a:t>Apple vs. Samsung</a:t>
                      </a:r>
                      <a:endParaRPr lang="en-US" dirty="0"/>
                    </a:p>
                  </a:txBody>
                  <a:tcPr/>
                </a:tc>
                <a:tc>
                  <a:txBody>
                    <a:bodyPr/>
                    <a:lstStyle/>
                    <a:p>
                      <a:r>
                        <a:rPr lang="en-US" dirty="0" smtClean="0"/>
                        <a:t>$890,000,000</a:t>
                      </a:r>
                    </a:p>
                  </a:txBody>
                  <a:tcPr/>
                </a:tc>
                <a:extLst>
                  <a:ext uri="{0D108BD9-81ED-4DB2-BD59-A6C34878D82A}">
                    <a16:rowId xmlns:a16="http://schemas.microsoft.com/office/drawing/2014/main" xmlns="" val="4016349883"/>
                  </a:ext>
                </a:extLst>
              </a:tr>
              <a:tr h="396905">
                <a:tc>
                  <a:txBody>
                    <a:bodyPr/>
                    <a:lstStyle/>
                    <a:p>
                      <a:r>
                        <a:rPr lang="en-US" dirty="0" err="1" smtClean="0"/>
                        <a:t>VimetX</a:t>
                      </a:r>
                      <a:r>
                        <a:rPr lang="en-US" dirty="0" smtClean="0"/>
                        <a:t> vs</a:t>
                      </a:r>
                      <a:r>
                        <a:rPr lang="en-US" baseline="0" dirty="0" smtClean="0"/>
                        <a:t>. Apple</a:t>
                      </a:r>
                      <a:endParaRPr lang="en-US" dirty="0"/>
                    </a:p>
                  </a:txBody>
                  <a:tcPr/>
                </a:tc>
                <a:tc>
                  <a:txBody>
                    <a:bodyPr/>
                    <a:lstStyle/>
                    <a:p>
                      <a:r>
                        <a:rPr lang="en-US" dirty="0" smtClean="0"/>
                        <a:t>$626,000,000</a:t>
                      </a:r>
                    </a:p>
                  </a:txBody>
                  <a:tcPr/>
                </a:tc>
                <a:extLst>
                  <a:ext uri="{0D108BD9-81ED-4DB2-BD59-A6C34878D82A}">
                    <a16:rowId xmlns:a16="http://schemas.microsoft.com/office/drawing/2014/main" xmlns="" val="3364955792"/>
                  </a:ext>
                </a:extLst>
              </a:tr>
            </a:tbl>
          </a:graphicData>
        </a:graphic>
      </p:graphicFrame>
    </p:spTree>
    <p:extLst>
      <p:ext uri="{BB962C8B-B14F-4D97-AF65-F5344CB8AC3E}">
        <p14:creationId xmlns:p14="http://schemas.microsoft.com/office/powerpoint/2010/main" val="28252760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in software lawsuits</a:t>
            </a:r>
            <a:endParaRPr lang="en-US" dirty="0"/>
          </a:p>
        </p:txBody>
      </p:sp>
      <p:sp>
        <p:nvSpPr>
          <p:cNvPr id="9" name="Content Placeholder 8"/>
          <p:cNvSpPr>
            <a:spLocks noGrp="1"/>
          </p:cNvSpPr>
          <p:nvPr>
            <p:ph idx="1"/>
          </p:nvPr>
        </p:nvSpPr>
        <p:spPr/>
        <p:txBody>
          <a:bodyPr/>
          <a:lstStyle/>
          <a:p>
            <a:r>
              <a:rPr lang="en-US" dirty="0" smtClean="0"/>
              <a:t>Software patent laws are not clear</a:t>
            </a:r>
          </a:p>
          <a:p>
            <a:pPr lvl="1"/>
            <a:r>
              <a:rPr lang="en-US" dirty="0" smtClean="0"/>
              <a:t>Level of detail and specificity is not defined</a:t>
            </a:r>
          </a:p>
          <a:p>
            <a:r>
              <a:rPr lang="en-US" dirty="0" smtClean="0"/>
              <a:t>Vague and abstract patents being sent for publication</a:t>
            </a:r>
            <a:endParaRPr lang="en-US" dirty="0"/>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Aditya Nivarthi</a:t>
            </a:r>
            <a:endParaRPr lang="en-US" sz="1400" dirty="0">
              <a:solidFill>
                <a:schemeClr val="tx1"/>
              </a:solidFill>
              <a:latin typeface="+mj-lt"/>
            </a:endParaRPr>
          </a:p>
        </p:txBody>
      </p:sp>
      <p:sp>
        <p:nvSpPr>
          <p:cNvPr id="10" name="TextBox 9"/>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[8]</a:t>
            </a:r>
            <a:endParaRPr lang="en-US" sz="1200" dirty="0">
              <a:solidFill>
                <a:schemeClr val="tx1"/>
              </a:solidFill>
            </a:endParaRPr>
          </a:p>
        </p:txBody>
      </p:sp>
    </p:spTree>
    <p:extLst>
      <p:ext uri="{BB962C8B-B14F-4D97-AF65-F5344CB8AC3E}">
        <p14:creationId xmlns:p14="http://schemas.microsoft.com/office/powerpoint/2010/main" val="4892804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 Vague or abstract patents</a:t>
            </a:r>
            <a:endParaRPr lang="en-US" dirty="0"/>
          </a:p>
        </p:txBody>
      </p:sp>
      <p:sp>
        <p:nvSpPr>
          <p:cNvPr id="3" name="Content Placeholder 2"/>
          <p:cNvSpPr>
            <a:spLocks noGrp="1"/>
          </p:cNvSpPr>
          <p:nvPr>
            <p:ph idx="1"/>
          </p:nvPr>
        </p:nvSpPr>
        <p:spPr/>
        <p:txBody>
          <a:bodyPr/>
          <a:lstStyle/>
          <a:p>
            <a:r>
              <a:rPr lang="en-US" dirty="0"/>
              <a:t>Apple “portable electronic device”</a:t>
            </a:r>
          </a:p>
          <a:p>
            <a:pPr lvl="1"/>
            <a:r>
              <a:rPr lang="en-US" dirty="0"/>
              <a:t>“In some embodiments, if the user activates songs icon 4312 (e.g., by a finger tap on the icon), the songs category will be displayed (FIG. 21G).”  [2]</a:t>
            </a:r>
          </a:p>
          <a:p>
            <a:r>
              <a:rPr lang="en-US" dirty="0" smtClean="0"/>
              <a:t>Alice Corp v. CLS Bank International</a:t>
            </a:r>
          </a:p>
          <a:p>
            <a:pPr lvl="1"/>
            <a:r>
              <a:rPr lang="en-US" dirty="0"/>
              <a:t>“CONTRACT APP stakeholders may be required to utilize specified computer hardware and/or software mechanisms” [3]</a:t>
            </a:r>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Aditya Nivarthi</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[2], [</a:t>
            </a:r>
            <a:r>
              <a:rPr lang="en-US" sz="1200" dirty="0"/>
              <a:t>3</a:t>
            </a:r>
            <a:r>
              <a:rPr lang="en-US" sz="1200" dirty="0" smtClean="0"/>
              <a:t>], [4], [5]</a:t>
            </a:r>
            <a:endParaRPr lang="en-US" sz="1200" dirty="0">
              <a:solidFill>
                <a:schemeClr val="tx1"/>
              </a:solidFill>
            </a:endParaRPr>
          </a:p>
        </p:txBody>
      </p:sp>
    </p:spTree>
    <p:extLst>
      <p:ext uri="{BB962C8B-B14F-4D97-AF65-F5344CB8AC3E}">
        <p14:creationId xmlns:p14="http://schemas.microsoft.com/office/powerpoint/2010/main" val="11473819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a:p>
            <a:pPr marL="457200" indent="-457200">
              <a:buFont typeface="+mj-lt"/>
              <a:buAutoNum type="arabicPeriod"/>
            </a:pPr>
            <a:r>
              <a:rPr lang="en-US" dirty="0" smtClean="0"/>
              <a:t>Guest Speaker</a:t>
            </a:r>
            <a:endParaRPr lang="en-US" dirty="0"/>
          </a:p>
        </p:txBody>
      </p:sp>
      <p:sp>
        <p:nvSpPr>
          <p:cNvPr id="4" name="Footer Placeholder 3"/>
          <p:cNvSpPr>
            <a:spLocks noGrp="1"/>
          </p:cNvSpPr>
          <p:nvPr>
            <p:ph type="ftr" sz="quarter" idx="11"/>
          </p:nvPr>
        </p:nvSpPr>
        <p:spPr/>
        <p:txBody>
          <a:bodyPr/>
          <a:lstStyle/>
          <a:p>
            <a:r>
              <a:rPr lang="en-US" smtClean="0"/>
              <a:t>© 2016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711502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Reform the patent laws</a:t>
            </a:r>
            <a:endParaRPr lang="en-US" dirty="0"/>
          </a:p>
        </p:txBody>
      </p:sp>
      <p:sp>
        <p:nvSpPr>
          <p:cNvPr id="3" name="Content Placeholder 2"/>
          <p:cNvSpPr>
            <a:spLocks noGrp="1"/>
          </p:cNvSpPr>
          <p:nvPr>
            <p:ph idx="1"/>
          </p:nvPr>
        </p:nvSpPr>
        <p:spPr/>
        <p:txBody>
          <a:bodyPr/>
          <a:lstStyle/>
          <a:p>
            <a:r>
              <a:rPr lang="en-US" dirty="0" smtClean="0"/>
              <a:t>Is software too abstract?</a:t>
            </a:r>
          </a:p>
          <a:p>
            <a:r>
              <a:rPr lang="en-US" dirty="0" smtClean="0"/>
              <a:t>Software industry is different from other industries</a:t>
            </a:r>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Aditya Nivarthi</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[6]</a:t>
            </a:r>
            <a:endParaRPr lang="en-US" sz="1200" dirty="0">
              <a:solidFill>
                <a:schemeClr val="tx1"/>
              </a:solidFill>
            </a:endParaRPr>
          </a:p>
        </p:txBody>
      </p:sp>
    </p:spTree>
    <p:extLst>
      <p:ext uri="{BB962C8B-B14F-4D97-AF65-F5344CB8AC3E}">
        <p14:creationId xmlns:p14="http://schemas.microsoft.com/office/powerpoint/2010/main" val="11156323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vs. other industries</a:t>
            </a:r>
            <a:endParaRPr lang="en-US" dirty="0"/>
          </a:p>
        </p:txBody>
      </p:sp>
      <p:sp>
        <p:nvSpPr>
          <p:cNvPr id="3" name="Content Placeholder 2"/>
          <p:cNvSpPr>
            <a:spLocks noGrp="1"/>
          </p:cNvSpPr>
          <p:nvPr>
            <p:ph idx="1"/>
          </p:nvPr>
        </p:nvSpPr>
        <p:spPr/>
        <p:txBody>
          <a:bodyPr/>
          <a:lstStyle/>
          <a:p>
            <a:r>
              <a:rPr lang="en-US" dirty="0" smtClean="0"/>
              <a:t>Low overhead for software iteration</a:t>
            </a:r>
          </a:p>
          <a:p>
            <a:pPr lvl="1"/>
            <a:r>
              <a:rPr lang="en-US" dirty="0" smtClean="0"/>
              <a:t>Easier to make changes and improve</a:t>
            </a:r>
          </a:p>
          <a:p>
            <a:r>
              <a:rPr lang="en-US" dirty="0" smtClean="0"/>
              <a:t>Software can use many techniques and have many features</a:t>
            </a:r>
          </a:p>
          <a:p>
            <a:pPr lvl="1"/>
            <a:r>
              <a:rPr lang="en-US" dirty="0" smtClean="0"/>
              <a:t>Forces many different pieces under one patent</a:t>
            </a:r>
          </a:p>
          <a:p>
            <a:pPr lvl="1"/>
            <a:r>
              <a:rPr lang="en-US" dirty="0" smtClean="0"/>
              <a:t>Lack of patentable techniques causes gridlock</a:t>
            </a:r>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Aditya Nivarthi</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t>[6], [7]</a:t>
            </a:r>
            <a:endParaRPr lang="en-US" sz="1200" dirty="0">
              <a:solidFill>
                <a:schemeClr val="tx1"/>
              </a:solidFill>
            </a:endParaRPr>
          </a:p>
        </p:txBody>
      </p:sp>
    </p:spTree>
    <p:extLst>
      <p:ext uri="{BB962C8B-B14F-4D97-AF65-F5344CB8AC3E}">
        <p14:creationId xmlns:p14="http://schemas.microsoft.com/office/powerpoint/2010/main" val="3489860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Software patents negatively affect software industry</a:t>
            </a:r>
          </a:p>
          <a:p>
            <a:pPr lvl="1"/>
            <a:r>
              <a:rPr lang="en-US" dirty="0" smtClean="0"/>
              <a:t>Unclear laws</a:t>
            </a:r>
          </a:p>
          <a:p>
            <a:pPr lvl="1"/>
            <a:r>
              <a:rPr lang="en-US" dirty="0" smtClean="0"/>
              <a:t>Vague and abstract patents</a:t>
            </a:r>
          </a:p>
          <a:p>
            <a:pPr lvl="1"/>
            <a:r>
              <a:rPr lang="en-US" dirty="0" smtClean="0"/>
              <a:t>Time and money spent on lawsuits</a:t>
            </a:r>
          </a:p>
          <a:p>
            <a:r>
              <a:rPr lang="en-US" dirty="0" smtClean="0"/>
              <a:t>Software patent law reform not enough to resolve issues</a:t>
            </a:r>
          </a:p>
          <a:p>
            <a:pPr lvl="1"/>
            <a:r>
              <a:rPr lang="en-US" dirty="0" smtClean="0"/>
              <a:t>Software too abstract?</a:t>
            </a:r>
          </a:p>
          <a:p>
            <a:pPr lvl="1"/>
            <a:r>
              <a:rPr lang="en-US" dirty="0" smtClean="0"/>
              <a:t>Software industry functions differently</a:t>
            </a:r>
          </a:p>
        </p:txBody>
      </p:sp>
      <p:sp>
        <p:nvSpPr>
          <p:cNvPr id="5" name="Footer Placeholder 4"/>
          <p:cNvSpPr>
            <a:spLocks noGrp="1"/>
          </p:cNvSpPr>
          <p:nvPr>
            <p:ph type="ftr" sz="quarter" idx="11"/>
          </p:nvPr>
        </p:nvSpPr>
        <p:spPr/>
        <p:txBody>
          <a:bodyPr/>
          <a:lstStyle/>
          <a:p>
            <a:r>
              <a:rPr lang="en-US" smtClean="0"/>
              <a:t>© 2016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pPr/>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Aditya Nivarthi</a:t>
            </a:r>
            <a:endParaRPr lang="en-US" sz="1400" dirty="0">
              <a:solidFill>
                <a:schemeClr val="tx1"/>
              </a:solidFill>
              <a:latin typeface="+mj-lt"/>
            </a:endParaRPr>
          </a:p>
        </p:txBody>
      </p:sp>
    </p:spTree>
    <p:extLst>
      <p:ext uri="{BB962C8B-B14F-4D97-AF65-F5344CB8AC3E}">
        <p14:creationId xmlns:p14="http://schemas.microsoft.com/office/powerpoint/2010/main" val="2325478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1</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[1] Quinn, Michael J. Ethics For The Information Age. Boston: Pearson/Addison-Wesley, 2005. Print.</a:t>
            </a:r>
          </a:p>
          <a:p>
            <a:r>
              <a:rPr lang="en-US" dirty="0" smtClean="0"/>
              <a:t>[2] "United States Patent: 8223134". Patft.uspto.gov. </a:t>
            </a:r>
            <a:r>
              <a:rPr lang="en-US" dirty="0" err="1" smtClean="0"/>
              <a:t>N.p</a:t>
            </a:r>
            <a:r>
              <a:rPr lang="en-US" dirty="0" smtClean="0"/>
              <a:t>., 2016. Web. Retrieved </a:t>
            </a:r>
            <a:r>
              <a:rPr lang="en-US" dirty="0"/>
              <a:t>from </a:t>
            </a:r>
            <a:r>
              <a:rPr lang="en-US" dirty="0">
                <a:hlinkClick r:id="rId3"/>
              </a:rPr>
              <a:t>http://patft.uspto.gov/netacgi/nph-Parser?Sect1=PTO1&amp;Sect2=HITOFF&amp;d=PALL&amp;p=1&amp;u=%2Fnetahtml%2FPTO%2Fsrchnum.htm&amp;r=1&amp;f=G&amp;l=50&amp;s1=8,223,134.PN.&amp;OS=PN/8,223,134&amp;RS=PN/8,223,134</a:t>
            </a:r>
            <a:r>
              <a:rPr lang="en-US" dirty="0" smtClean="0"/>
              <a:t>. Retrieved on 7 Sept. 2016.</a:t>
            </a:r>
          </a:p>
          <a:p>
            <a:r>
              <a:rPr lang="en-US" dirty="0" smtClean="0"/>
              <a:t>[</a:t>
            </a:r>
            <a:r>
              <a:rPr lang="en-US" dirty="0"/>
              <a:t>3</a:t>
            </a:r>
            <a:r>
              <a:rPr lang="en-US" dirty="0" smtClean="0"/>
              <a:t>] "United States Patent: 5970479". Patft.uspto.gov. </a:t>
            </a:r>
            <a:r>
              <a:rPr lang="en-US" dirty="0" err="1" smtClean="0"/>
              <a:t>N.p</a:t>
            </a:r>
            <a:r>
              <a:rPr lang="en-US" dirty="0" smtClean="0"/>
              <a:t>., 2016. Web. Retrieved from </a:t>
            </a:r>
            <a:r>
              <a:rPr lang="en-US" dirty="0" smtClean="0">
                <a:hlinkClick r:id="rId4"/>
              </a:rPr>
              <a:t>http://patft.uspto.gov/netacgi/nph-Parser?Sect1=PTO2&amp;Sect2=HITOFF&amp;p=1&amp;u=/netahtml/PTO/search-bool.html&amp;r=1&amp;f=G&amp;l=50&amp;co1=AND&amp;d=PTXT&amp;s1=5970479.PN.&amp;OS=PN/5970479&amp;RS=PN/5970479</a:t>
            </a:r>
            <a:r>
              <a:rPr lang="en-US" dirty="0" smtClean="0"/>
              <a:t>. Retrieved on 7 Sept. 2016.</a:t>
            </a:r>
          </a:p>
          <a:p>
            <a:r>
              <a:rPr lang="en-US" dirty="0" smtClean="0"/>
              <a:t>[4] "IBM, Google Disagree On Alice, Need For Congress To Act". Bna.com. </a:t>
            </a:r>
            <a:r>
              <a:rPr lang="en-US" dirty="0" err="1" smtClean="0"/>
              <a:t>N.p</a:t>
            </a:r>
            <a:r>
              <a:rPr lang="en-US" dirty="0" smtClean="0"/>
              <a:t>., 2016. Web. Retrieved from </a:t>
            </a:r>
            <a:r>
              <a:rPr lang="en-US" dirty="0" smtClean="0">
                <a:hlinkClick r:id="rId5"/>
              </a:rPr>
              <a:t>http://www.bna.com/ibm-google-disagree-n57982068629/</a:t>
            </a:r>
            <a:r>
              <a:rPr lang="en-US" dirty="0" smtClean="0"/>
              <a:t>. Retrieved on 7 Sept. 2016.</a:t>
            </a:r>
          </a:p>
          <a:p>
            <a:r>
              <a:rPr lang="en-US" dirty="0" smtClean="0"/>
              <a:t>[5] "Supreme Court Rules In Alice Corp V. CLS Bank: Abstract Ideas Un-Patentable". Fortune.com. </a:t>
            </a:r>
            <a:r>
              <a:rPr lang="en-US" dirty="0" err="1" smtClean="0"/>
              <a:t>N.p</a:t>
            </a:r>
            <a:r>
              <a:rPr lang="en-US" dirty="0" smtClean="0"/>
              <a:t>., 2016. Web. Retrieved from </a:t>
            </a:r>
            <a:r>
              <a:rPr lang="en-US" dirty="0" smtClean="0">
                <a:hlinkClick r:id="rId6"/>
              </a:rPr>
              <a:t>http://fortune.com/2014/06/19/supreme-court-limits-the-scope-of-software-patents/</a:t>
            </a:r>
            <a:r>
              <a:rPr lang="en-US" dirty="0" smtClean="0"/>
              <a:t>. Retrieved on 8 Sept. 2016.</a:t>
            </a:r>
          </a:p>
          <a:p>
            <a:r>
              <a:rPr lang="en-US" dirty="0" smtClean="0"/>
              <a:t>[6] "Richard Stallman Interview". Uspto.gov. </a:t>
            </a:r>
            <a:r>
              <a:rPr lang="en-US" dirty="0" err="1" smtClean="0"/>
              <a:t>N.p</a:t>
            </a:r>
            <a:r>
              <a:rPr lang="en-US" dirty="0" smtClean="0"/>
              <a:t>., 2016. Web. Retrieved from </a:t>
            </a:r>
            <a:r>
              <a:rPr lang="en-US" dirty="0" smtClean="0">
                <a:hlinkClick r:id="rId7"/>
              </a:rPr>
              <a:t>https://www.uspto.gov/web/offices/com/hearings/software/sanjose/sj_stallman.html</a:t>
            </a:r>
            <a:r>
              <a:rPr lang="en-US" dirty="0" smtClean="0"/>
              <a:t>. Retrieved on 7 Sept. 2016.</a:t>
            </a:r>
          </a:p>
          <a:p>
            <a:r>
              <a:rPr lang="en-US" dirty="0" smtClean="0"/>
              <a:t>[7] "Forbes Welcome". Forbes.com. </a:t>
            </a:r>
            <a:r>
              <a:rPr lang="en-US" dirty="0" err="1" smtClean="0"/>
              <a:t>N.p</a:t>
            </a:r>
            <a:r>
              <a:rPr lang="en-US" dirty="0" smtClean="0"/>
              <a:t>., 2016. Web. Retrieved from </a:t>
            </a:r>
            <a:r>
              <a:rPr lang="en-US" dirty="0" smtClean="0">
                <a:hlinkClick r:id="rId8"/>
              </a:rPr>
              <a:t>http://www.forbes.com/sites/ericgoldman/2012/11/28/the-problems-with-software-patents/#6a7ebea26545</a:t>
            </a:r>
            <a:r>
              <a:rPr lang="en-US" dirty="0" smtClean="0"/>
              <a:t>. Retrieved on 8 Sept. 2016.</a:t>
            </a:r>
          </a:p>
          <a:p>
            <a:r>
              <a:rPr lang="en-US" dirty="0"/>
              <a:t>[8] </a:t>
            </a:r>
            <a:r>
              <a:rPr lang="en-US" dirty="0" err="1"/>
              <a:t>Bessen</a:t>
            </a:r>
            <a:r>
              <a:rPr lang="en-US" dirty="0"/>
              <a:t>, James. "The Case Against Software Patents, In 9 Charts". </a:t>
            </a:r>
            <a:r>
              <a:rPr lang="en-US" i="1" dirty="0" err="1"/>
              <a:t>Vox</a:t>
            </a:r>
            <a:r>
              <a:rPr lang="en-US" dirty="0"/>
              <a:t>. </a:t>
            </a:r>
            <a:r>
              <a:rPr lang="en-US" dirty="0" err="1"/>
              <a:t>N.p</a:t>
            </a:r>
            <a:r>
              <a:rPr lang="en-US" dirty="0"/>
              <a:t>., 2014. Web. </a:t>
            </a:r>
            <a:r>
              <a:rPr lang="en-US" dirty="0" smtClean="0"/>
              <a:t>Retrieved </a:t>
            </a:r>
            <a:r>
              <a:rPr lang="en-US" dirty="0"/>
              <a:t>from </a:t>
            </a:r>
            <a:r>
              <a:rPr lang="en-US" dirty="0">
                <a:hlinkClick r:id="rId9"/>
              </a:rPr>
              <a:t>http://</a:t>
            </a:r>
            <a:r>
              <a:rPr lang="en-US" dirty="0" smtClean="0">
                <a:hlinkClick r:id="rId9"/>
              </a:rPr>
              <a:t>www.vox.com/2014/7/7/5862284/9-charts-that-show-patents-are-bad-for-the-software-industry</a:t>
            </a:r>
            <a:r>
              <a:rPr lang="en-US" dirty="0" smtClean="0"/>
              <a:t>. Retrieved on 9 </a:t>
            </a:r>
            <a:r>
              <a:rPr lang="en-US" dirty="0"/>
              <a:t>Sept. 2016</a:t>
            </a:r>
            <a:r>
              <a:rPr lang="en-US" dirty="0" smtClean="0"/>
              <a:t>.</a:t>
            </a:r>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pPr/>
              <a:t>23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Aditya Nivarthi</a:t>
            </a:r>
            <a:endParaRPr lang="en-US" sz="1400" dirty="0">
              <a:solidFill>
                <a:schemeClr val="tx1"/>
              </a:solidFill>
              <a:latin typeface="+mj-lt"/>
            </a:endParaRPr>
          </a:p>
        </p:txBody>
      </p:sp>
    </p:spTree>
    <p:extLst>
      <p:ext uri="{BB962C8B-B14F-4D97-AF65-F5344CB8AC3E}">
        <p14:creationId xmlns:p14="http://schemas.microsoft.com/office/powerpoint/2010/main" val="36313330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2</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[9] </a:t>
            </a:r>
            <a:r>
              <a:rPr lang="en-US" dirty="0"/>
              <a:t>"Assessing Factors That Affect Patent Infringement Litigation Could Help Improve Patent Quality". </a:t>
            </a:r>
            <a:r>
              <a:rPr lang="en-US" i="1" dirty="0"/>
              <a:t>GAO Highlights</a:t>
            </a:r>
            <a:r>
              <a:rPr lang="en-US" dirty="0"/>
              <a:t>. </a:t>
            </a:r>
            <a:r>
              <a:rPr lang="en-US" dirty="0" err="1"/>
              <a:t>N.p</a:t>
            </a:r>
            <a:r>
              <a:rPr lang="en-US" dirty="0"/>
              <a:t>., 2016. Web. Retrieved from </a:t>
            </a:r>
            <a:r>
              <a:rPr lang="en-US" dirty="0">
                <a:hlinkClick r:id="rId3"/>
              </a:rPr>
              <a:t>http://</a:t>
            </a:r>
            <a:r>
              <a:rPr lang="en-US" dirty="0" smtClean="0">
                <a:hlinkClick r:id="rId3"/>
              </a:rPr>
              <a:t>www.gao.gov/assets/660/657103.pdf</a:t>
            </a:r>
            <a:r>
              <a:rPr lang="en-US" dirty="0" smtClean="0"/>
              <a:t>. Retrieved on 9 </a:t>
            </a:r>
            <a:r>
              <a:rPr lang="en-US" dirty="0"/>
              <a:t>Sept. 2016</a:t>
            </a:r>
            <a:r>
              <a:rPr lang="en-US" dirty="0" smtClean="0"/>
              <a:t>.</a:t>
            </a:r>
          </a:p>
          <a:p>
            <a:r>
              <a:rPr lang="en-US" dirty="0" smtClean="0"/>
              <a:t>[10] </a:t>
            </a:r>
            <a:r>
              <a:rPr lang="en-US" dirty="0"/>
              <a:t>"Managing Costs Of Patent Litigation". </a:t>
            </a:r>
            <a:r>
              <a:rPr lang="en-US" i="1" dirty="0"/>
              <a:t>Ipwatchdog.com</a:t>
            </a:r>
            <a:r>
              <a:rPr lang="en-US" dirty="0"/>
              <a:t>. </a:t>
            </a:r>
            <a:r>
              <a:rPr lang="en-US" dirty="0" err="1"/>
              <a:t>N.p</a:t>
            </a:r>
            <a:r>
              <a:rPr lang="en-US" dirty="0"/>
              <a:t>., 2016. Web. Retrieved from </a:t>
            </a:r>
            <a:r>
              <a:rPr lang="en-US" dirty="0">
                <a:hlinkClick r:id="rId4"/>
              </a:rPr>
              <a:t>http://www.ipwatchdog.com/2013/02/05/managing-costs-of-patent-litigation/id=34808</a:t>
            </a:r>
            <a:r>
              <a:rPr lang="en-US" dirty="0" smtClean="0">
                <a:hlinkClick r:id="rId4"/>
              </a:rPr>
              <a:t>/</a:t>
            </a:r>
            <a:r>
              <a:rPr lang="en-US" dirty="0" smtClean="0"/>
              <a:t>. Retrieved on 9 </a:t>
            </a:r>
            <a:r>
              <a:rPr lang="en-US" dirty="0"/>
              <a:t>Sept. 2016</a:t>
            </a:r>
            <a:r>
              <a:rPr lang="en-US" dirty="0" smtClean="0"/>
              <a:t>.</a:t>
            </a:r>
          </a:p>
          <a:p>
            <a:r>
              <a:rPr lang="en-US" dirty="0" smtClean="0"/>
              <a:t>[11] </a:t>
            </a:r>
            <a:r>
              <a:rPr lang="en-US" dirty="0"/>
              <a:t>Warren, Tom. "Microsoft Earned $1 Billion From Samsung Android Patent Licensing Last Year". </a:t>
            </a:r>
            <a:r>
              <a:rPr lang="en-US" i="1" dirty="0"/>
              <a:t>Theverge.com</a:t>
            </a:r>
            <a:r>
              <a:rPr lang="en-US" dirty="0"/>
              <a:t>. </a:t>
            </a:r>
            <a:r>
              <a:rPr lang="en-US" dirty="0" err="1"/>
              <a:t>N.p</a:t>
            </a:r>
            <a:r>
              <a:rPr lang="en-US" dirty="0"/>
              <a:t>., 2014. Web. Retrieved from </a:t>
            </a:r>
            <a:r>
              <a:rPr lang="en-US" dirty="0">
                <a:hlinkClick r:id="rId5"/>
              </a:rPr>
              <a:t>http://</a:t>
            </a:r>
            <a:r>
              <a:rPr lang="en-US" dirty="0" smtClean="0">
                <a:hlinkClick r:id="rId5"/>
              </a:rPr>
              <a:t>www.theverge.com/2014/10/4/6906789/microsoft-samsung-android-1-billion-royalties</a:t>
            </a:r>
            <a:r>
              <a:rPr lang="en-US" dirty="0" smtClean="0"/>
              <a:t>. Retrieved on 9 </a:t>
            </a:r>
            <a:r>
              <a:rPr lang="en-US" dirty="0"/>
              <a:t>Sept. 2016</a:t>
            </a:r>
            <a:r>
              <a:rPr lang="en-US" dirty="0" smtClean="0"/>
              <a:t>.</a:t>
            </a:r>
          </a:p>
          <a:p>
            <a:r>
              <a:rPr lang="en-US" dirty="0" smtClean="0"/>
              <a:t>[12] </a:t>
            </a:r>
            <a:r>
              <a:rPr lang="en-US" dirty="0"/>
              <a:t>"Apple Spent Over $60 Million On U.S. Lawyers Against Samsung". </a:t>
            </a:r>
            <a:r>
              <a:rPr lang="en-US" i="1" dirty="0"/>
              <a:t>Reuters</a:t>
            </a:r>
            <a:r>
              <a:rPr lang="en-US" dirty="0"/>
              <a:t>. </a:t>
            </a:r>
            <a:r>
              <a:rPr lang="en-US" dirty="0" err="1"/>
              <a:t>N.p</a:t>
            </a:r>
            <a:r>
              <a:rPr lang="en-US" dirty="0"/>
              <a:t>., 2016. Web. 9 Retrieved from </a:t>
            </a:r>
            <a:r>
              <a:rPr lang="en-US" dirty="0">
                <a:hlinkClick r:id="rId6"/>
              </a:rPr>
              <a:t>http://</a:t>
            </a:r>
            <a:r>
              <a:rPr lang="en-US" dirty="0" smtClean="0">
                <a:hlinkClick r:id="rId6"/>
              </a:rPr>
              <a:t>www.reuters.com/article/us-apple-samsung-fees-idUSBRE9B50QC20131206/</a:t>
            </a:r>
            <a:r>
              <a:rPr lang="en-US" dirty="0" smtClean="0"/>
              <a:t> Retrieved on Sept</a:t>
            </a:r>
            <a:r>
              <a:rPr lang="en-US" dirty="0"/>
              <a:t>. 2016</a:t>
            </a:r>
            <a:r>
              <a:rPr lang="en-US" dirty="0" smtClean="0"/>
              <a:t>.</a:t>
            </a:r>
          </a:p>
          <a:p>
            <a:r>
              <a:rPr lang="en-US" dirty="0" smtClean="0"/>
              <a:t>[13] </a:t>
            </a:r>
            <a:r>
              <a:rPr lang="en-US" dirty="0"/>
              <a:t>"U.S. Jury Awards Apple $290 Million In Retrial Against Samsung". </a:t>
            </a:r>
            <a:r>
              <a:rPr lang="en-US" i="1" dirty="0"/>
              <a:t>Reuters</a:t>
            </a:r>
            <a:r>
              <a:rPr lang="en-US" dirty="0"/>
              <a:t>. </a:t>
            </a:r>
            <a:r>
              <a:rPr lang="en-US" dirty="0" err="1"/>
              <a:t>N.p</a:t>
            </a:r>
            <a:r>
              <a:rPr lang="en-US" dirty="0"/>
              <a:t>., 2016. Web. Retrieved from </a:t>
            </a:r>
            <a:r>
              <a:rPr lang="en-US" dirty="0">
                <a:hlinkClick r:id="rId7"/>
              </a:rPr>
              <a:t>http://</a:t>
            </a:r>
            <a:r>
              <a:rPr lang="en-US" dirty="0" smtClean="0">
                <a:hlinkClick r:id="rId7"/>
              </a:rPr>
              <a:t>www.reuters.com/article/us-apple-samsung-verdict-idUSBRE9AK19V20131121</a:t>
            </a:r>
            <a:r>
              <a:rPr lang="en-US" dirty="0" smtClean="0"/>
              <a:t>. Retrieved on 9 </a:t>
            </a:r>
            <a:r>
              <a:rPr lang="en-US" dirty="0"/>
              <a:t>Sept. 2016</a:t>
            </a:r>
            <a:r>
              <a:rPr lang="en-US" dirty="0" smtClean="0"/>
              <a:t>.</a:t>
            </a:r>
          </a:p>
          <a:p>
            <a:r>
              <a:rPr lang="en-US" dirty="0" smtClean="0"/>
              <a:t>[14] </a:t>
            </a:r>
            <a:r>
              <a:rPr lang="en-US" dirty="0"/>
              <a:t>"Jury: Apple Must Pay $626 Million To Patent Troll </a:t>
            </a:r>
            <a:r>
              <a:rPr lang="en-US" dirty="0" err="1"/>
              <a:t>Virnetx</a:t>
            </a:r>
            <a:r>
              <a:rPr lang="en-US" dirty="0"/>
              <a:t>". </a:t>
            </a:r>
            <a:r>
              <a:rPr lang="en-US" i="1" dirty="0" err="1"/>
              <a:t>Ars</a:t>
            </a:r>
            <a:r>
              <a:rPr lang="en-US" i="1" dirty="0"/>
              <a:t> </a:t>
            </a:r>
            <a:r>
              <a:rPr lang="en-US" i="1" dirty="0" err="1"/>
              <a:t>Technica</a:t>
            </a:r>
            <a:r>
              <a:rPr lang="en-US" dirty="0"/>
              <a:t>. </a:t>
            </a:r>
            <a:r>
              <a:rPr lang="en-US" dirty="0" err="1"/>
              <a:t>N.p</a:t>
            </a:r>
            <a:r>
              <a:rPr lang="en-US" dirty="0"/>
              <a:t>., 2016. Web. Retrieved from </a:t>
            </a:r>
            <a:r>
              <a:rPr lang="en-US" dirty="0">
                <a:hlinkClick r:id="rId8"/>
              </a:rPr>
              <a:t>http://arstechnica.com/tech-policy/2016/02/jury-apple-must-pay-626-million-to-patent-troll-virnetx</a:t>
            </a:r>
            <a:r>
              <a:rPr lang="en-US" dirty="0" smtClean="0">
                <a:hlinkClick r:id="rId8"/>
              </a:rPr>
              <a:t>/</a:t>
            </a:r>
            <a:r>
              <a:rPr lang="en-US" dirty="0" smtClean="0"/>
              <a:t>. Retrieved on 9 </a:t>
            </a:r>
            <a:r>
              <a:rPr lang="en-US" dirty="0"/>
              <a:t>Sept. 2016</a:t>
            </a:r>
            <a:r>
              <a:rPr lang="en-US" dirty="0" smtClean="0"/>
              <a:t>.</a:t>
            </a:r>
          </a:p>
          <a:p>
            <a:r>
              <a:rPr lang="en-US" dirty="0" smtClean="0"/>
              <a:t>[15] </a:t>
            </a:r>
            <a:r>
              <a:rPr lang="en-US" dirty="0"/>
              <a:t>"The Cost Of Obtaining A Patent In The US". </a:t>
            </a:r>
            <a:r>
              <a:rPr lang="en-US" i="1" dirty="0"/>
              <a:t>Ipwatchdog.com</a:t>
            </a:r>
            <a:r>
              <a:rPr lang="en-US" dirty="0"/>
              <a:t>. </a:t>
            </a:r>
            <a:r>
              <a:rPr lang="en-US" dirty="0" err="1"/>
              <a:t>N.p</a:t>
            </a:r>
            <a:r>
              <a:rPr lang="en-US" dirty="0"/>
              <a:t>., 2016. Web. Retrieved </a:t>
            </a:r>
            <a:r>
              <a:rPr lang="en-US" dirty="0" smtClean="0"/>
              <a:t>from </a:t>
            </a:r>
            <a:r>
              <a:rPr lang="en-US" dirty="0" smtClean="0">
                <a:hlinkClick r:id="rId9"/>
              </a:rPr>
              <a:t>http</a:t>
            </a:r>
            <a:r>
              <a:rPr lang="en-US" dirty="0">
                <a:hlinkClick r:id="rId9"/>
              </a:rPr>
              <a:t>://www.ipwatchdog.com/2015/04/04/the-cost-of-obtaining-a-patent-in-the-us/id=56485</a:t>
            </a:r>
            <a:r>
              <a:rPr lang="en-US" dirty="0" smtClean="0">
                <a:hlinkClick r:id="rId9"/>
              </a:rPr>
              <a:t>/</a:t>
            </a:r>
            <a:r>
              <a:rPr lang="en-US" dirty="0" smtClean="0"/>
              <a:t>. Retrieved on 9 </a:t>
            </a:r>
            <a:r>
              <a:rPr lang="en-US" dirty="0"/>
              <a:t>Sept. 2016.</a:t>
            </a:r>
            <a:endParaRPr lang="en-US" dirty="0" smtClean="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pPr/>
              <a:t>24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Aditya Nivarthi</a:t>
            </a:r>
            <a:endParaRPr lang="en-US" sz="1400" dirty="0">
              <a:solidFill>
                <a:schemeClr val="tx1"/>
              </a:solidFill>
              <a:latin typeface="+mj-lt"/>
            </a:endParaRPr>
          </a:p>
        </p:txBody>
      </p:sp>
    </p:spTree>
    <p:extLst>
      <p:ext uri="{BB962C8B-B14F-4D97-AF65-F5344CB8AC3E}">
        <p14:creationId xmlns:p14="http://schemas.microsoft.com/office/powerpoint/2010/main" val="7606093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lvl="0">
              <a:spcBef>
                <a:spcPts val="0"/>
              </a:spcBef>
              <a:buNone/>
            </a:pPr>
            <a:r>
              <a:rPr lang="en-US"/>
              <a:t>Unregulated Art Market</a:t>
            </a:r>
          </a:p>
        </p:txBody>
      </p:sp>
      <p:sp>
        <p:nvSpPr>
          <p:cNvPr id="93" name="Shape 93"/>
          <p:cNvSpPr txBox="1">
            <a:spLocks noGrp="1"/>
          </p:cNvSpPr>
          <p:nvPr>
            <p:ph type="body" idx="1"/>
          </p:nvPr>
        </p:nvSpPr>
        <p:spPr>
          <a:xfrm>
            <a:off x="506631" y="1162275"/>
            <a:ext cx="4607100" cy="3352800"/>
          </a:xfrm>
          <a:prstGeom prst="rect">
            <a:avLst/>
          </a:prstGeom>
        </p:spPr>
        <p:txBody>
          <a:bodyPr lIns="91425" tIns="91425" rIns="91425" bIns="91425" anchor="t" anchorCtr="0">
            <a:noAutofit/>
          </a:bodyPr>
          <a:lstStyle/>
          <a:p>
            <a:pPr marL="457200" lvl="0" indent="-381000" rtl="0">
              <a:lnSpc>
                <a:spcPct val="150000"/>
              </a:lnSpc>
              <a:spcBef>
                <a:spcPts val="0"/>
              </a:spcBef>
              <a:buSzPct val="100000"/>
            </a:pPr>
            <a:r>
              <a:rPr lang="en-US" sz="2400" i="1" dirty="0"/>
              <a:t>“After drug dealing and prostitution it’s the biggest unregulated market in the world” - </a:t>
            </a:r>
            <a:r>
              <a:rPr lang="en-US" sz="1400" dirty="0"/>
              <a:t>Chairman at Phillips Auctioneers [1]</a:t>
            </a:r>
          </a:p>
          <a:p>
            <a:pPr marL="457200" lvl="0" indent="-381000">
              <a:lnSpc>
                <a:spcPct val="150000"/>
              </a:lnSpc>
              <a:spcBef>
                <a:spcPts val="0"/>
              </a:spcBef>
              <a:buSzPct val="100000"/>
            </a:pPr>
            <a:r>
              <a:rPr lang="en-US" sz="2400" dirty="0"/>
              <a:t>$65 billion-a-year [1]</a:t>
            </a:r>
          </a:p>
        </p:txBody>
      </p:sp>
      <p:sp>
        <p:nvSpPr>
          <p:cNvPr id="95" name="Shape 95"/>
          <p:cNvSpPr txBox="1"/>
          <p:nvPr/>
        </p:nvSpPr>
        <p:spPr>
          <a:xfrm>
            <a:off x="6847114" y="372337"/>
            <a:ext cx="2179800" cy="307799"/>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a:solidFill>
                  <a:schemeClr val="lt1"/>
                </a:solidFill>
                <a:latin typeface="Cambria"/>
                <a:ea typeface="Cambria"/>
                <a:cs typeface="Cambria"/>
                <a:sym typeface="Cambria"/>
              </a:rPr>
              <a:t>Isamu Nakagawa</a:t>
            </a:r>
          </a:p>
        </p:txBody>
      </p:sp>
      <p:pic>
        <p:nvPicPr>
          <p:cNvPr id="96" name="Shape 96"/>
          <p:cNvPicPr preferRelativeResize="0"/>
          <p:nvPr/>
        </p:nvPicPr>
        <p:blipFill>
          <a:blip r:embed="rId3">
            <a:alphaModFix/>
          </a:blip>
          <a:stretch>
            <a:fillRect/>
          </a:stretch>
        </p:blipFill>
        <p:spPr>
          <a:xfrm>
            <a:off x="5292919" y="754063"/>
            <a:ext cx="2880924" cy="3907775"/>
          </a:xfrm>
          <a:prstGeom prst="rect">
            <a:avLst/>
          </a:prstGeom>
          <a:noFill/>
          <a:ln>
            <a:noFill/>
          </a:ln>
        </p:spPr>
      </p:pic>
      <p:sp>
        <p:nvSpPr>
          <p:cNvPr id="97" name="Shape 97"/>
          <p:cNvSpPr txBox="1"/>
          <p:nvPr/>
        </p:nvSpPr>
        <p:spPr>
          <a:xfrm>
            <a:off x="6452762" y="4661850"/>
            <a:ext cx="859800" cy="407700"/>
          </a:xfrm>
          <a:prstGeom prst="rect">
            <a:avLst/>
          </a:prstGeom>
          <a:noFill/>
          <a:ln>
            <a:noFill/>
          </a:ln>
        </p:spPr>
        <p:txBody>
          <a:bodyPr lIns="91425" tIns="91425" rIns="91425" bIns="91425" anchor="ctr" anchorCtr="0">
            <a:noAutofit/>
          </a:bodyPr>
          <a:lstStyle/>
          <a:p>
            <a:pPr lvl="0" rtl="0">
              <a:spcBef>
                <a:spcPts val="0"/>
              </a:spcBef>
              <a:buNone/>
            </a:pPr>
            <a:r>
              <a:rPr lang="en-US"/>
              <a:t>[6]</a:t>
            </a:r>
          </a:p>
        </p:txBody>
      </p:sp>
      <p:sp>
        <p:nvSpPr>
          <p:cNvPr id="98" name="Shape 98"/>
          <p:cNvSpPr txBox="1">
            <a:spLocks noGrp="1"/>
          </p:cNvSpPr>
          <p:nvPr>
            <p:ph type="ftr" idx="11"/>
          </p:nvPr>
        </p:nvSpPr>
        <p:spPr>
          <a:xfrm>
            <a:off x="28881" y="4923996"/>
            <a:ext cx="5562600" cy="1464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US" sz="900" b="0" i="0" u="none" strike="noStrike" cap="none" dirty="0">
                <a:solidFill>
                  <a:schemeClr val="lt1"/>
                </a:solidFill>
                <a:latin typeface="Cambria"/>
                <a:ea typeface="Cambria"/>
                <a:cs typeface="Cambria"/>
                <a:sym typeface="Cambria"/>
              </a:rPr>
              <a:t>© 2016 Keith A. Pray</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Cambria"/>
                <a:ea typeface="Cambria"/>
                <a:cs typeface="Cambria"/>
                <a:sym typeface="Cambria"/>
              </a:rPr>
              <a:t>25</a:t>
            </a:fld>
            <a:endParaRPr lang="en-US" sz="9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17760137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lvl="0" rtl="0">
              <a:spcBef>
                <a:spcPts val="0"/>
              </a:spcBef>
              <a:buNone/>
            </a:pPr>
            <a:r>
              <a:rPr lang="en-US"/>
              <a:t>Art Market 2015 Highlights</a:t>
            </a:r>
          </a:p>
        </p:txBody>
      </p:sp>
      <p:sp>
        <p:nvSpPr>
          <p:cNvPr id="105" name="Shape 105"/>
          <p:cNvSpPr txBox="1">
            <a:spLocks noGrp="1"/>
          </p:cNvSpPr>
          <p:nvPr>
            <p:ph type="body" idx="1"/>
          </p:nvPr>
        </p:nvSpPr>
        <p:spPr>
          <a:xfrm>
            <a:off x="488160" y="1220349"/>
            <a:ext cx="3342900" cy="3598200"/>
          </a:xfrm>
          <a:prstGeom prst="rect">
            <a:avLst/>
          </a:prstGeom>
        </p:spPr>
        <p:txBody>
          <a:bodyPr lIns="91425" tIns="91425" rIns="91425" bIns="91425" anchor="t" anchorCtr="0">
            <a:noAutofit/>
          </a:bodyPr>
          <a:lstStyle/>
          <a:p>
            <a:pPr marL="457200" lvl="0" indent="-381000" rtl="0">
              <a:spcBef>
                <a:spcPts val="0"/>
              </a:spcBef>
              <a:buSzPct val="100000"/>
            </a:pPr>
            <a:r>
              <a:rPr lang="en-US" sz="2400" dirty="0"/>
              <a:t>Pablo Picasso, “Les Femmes </a:t>
            </a:r>
            <a:r>
              <a:rPr lang="en-US" sz="2400" dirty="0" err="1"/>
              <a:t>d’Alger</a:t>
            </a:r>
            <a:r>
              <a:rPr lang="en-US" sz="2400" dirty="0"/>
              <a:t>” $179.4 million </a:t>
            </a:r>
          </a:p>
          <a:p>
            <a:pPr marL="457200" lvl="0" indent="-381000" rtl="0">
              <a:spcBef>
                <a:spcPts val="0"/>
              </a:spcBef>
              <a:buSzPct val="100000"/>
            </a:pPr>
            <a:r>
              <a:rPr lang="en-US" sz="2400" dirty="0"/>
              <a:t>Andy Warhol “Colored Mona Lisa,” $56.2 million</a:t>
            </a:r>
          </a:p>
          <a:p>
            <a:pPr marL="457200" lvl="0" indent="-381000" rtl="0">
              <a:spcBef>
                <a:spcPts val="0"/>
              </a:spcBef>
              <a:buSzPct val="100000"/>
            </a:pPr>
            <a:r>
              <a:rPr lang="en-US" sz="2400" dirty="0"/>
              <a:t>Alberto Giacometti, “</a:t>
            </a:r>
            <a:r>
              <a:rPr lang="en-US" sz="2400" dirty="0" err="1"/>
              <a:t>L’Homme</a:t>
            </a:r>
            <a:r>
              <a:rPr lang="en-US" sz="2400" dirty="0"/>
              <a:t> au </a:t>
            </a:r>
            <a:r>
              <a:rPr lang="en-US" sz="2400" dirty="0" err="1"/>
              <a:t>Doigt</a:t>
            </a:r>
            <a:r>
              <a:rPr lang="en-US" sz="2400" dirty="0"/>
              <a:t>,” $141.3 million [2]</a:t>
            </a:r>
          </a:p>
        </p:txBody>
      </p:sp>
      <p:pic>
        <p:nvPicPr>
          <p:cNvPr id="107" name="Shape 107"/>
          <p:cNvPicPr preferRelativeResize="0"/>
          <p:nvPr/>
        </p:nvPicPr>
        <p:blipFill>
          <a:blip r:embed="rId3">
            <a:alphaModFix/>
          </a:blip>
          <a:stretch>
            <a:fillRect/>
          </a:stretch>
        </p:blipFill>
        <p:spPr>
          <a:xfrm>
            <a:off x="4149372" y="1229895"/>
            <a:ext cx="4688100" cy="3598100"/>
          </a:xfrm>
          <a:prstGeom prst="rect">
            <a:avLst/>
          </a:prstGeom>
          <a:noFill/>
          <a:ln>
            <a:noFill/>
          </a:ln>
        </p:spPr>
      </p:pic>
      <p:sp>
        <p:nvSpPr>
          <p:cNvPr id="108" name="Shape 108"/>
          <p:cNvSpPr txBox="1"/>
          <p:nvPr/>
        </p:nvSpPr>
        <p:spPr>
          <a:xfrm>
            <a:off x="6847114" y="372337"/>
            <a:ext cx="2179800" cy="307799"/>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a:solidFill>
                  <a:schemeClr val="lt1"/>
                </a:solidFill>
                <a:latin typeface="Cambria"/>
                <a:ea typeface="Cambria"/>
                <a:cs typeface="Cambria"/>
                <a:sym typeface="Cambria"/>
              </a:rPr>
              <a:t>Isamu Nakagawa</a:t>
            </a:r>
          </a:p>
        </p:txBody>
      </p:sp>
      <p:sp>
        <p:nvSpPr>
          <p:cNvPr id="109" name="Shape 109"/>
          <p:cNvSpPr txBox="1"/>
          <p:nvPr/>
        </p:nvSpPr>
        <p:spPr>
          <a:xfrm>
            <a:off x="5048460" y="4762547"/>
            <a:ext cx="3470700" cy="307800"/>
          </a:xfrm>
          <a:prstGeom prst="rect">
            <a:avLst/>
          </a:prstGeom>
          <a:noFill/>
          <a:ln>
            <a:noFill/>
          </a:ln>
        </p:spPr>
        <p:txBody>
          <a:bodyPr lIns="91425" tIns="91425" rIns="91425" bIns="91425" anchor="ctr" anchorCtr="0">
            <a:noAutofit/>
          </a:bodyPr>
          <a:lstStyle/>
          <a:p>
            <a:pPr lvl="0" rtl="0">
              <a:spcBef>
                <a:spcPts val="0"/>
              </a:spcBef>
              <a:buNone/>
            </a:pPr>
            <a:r>
              <a:rPr lang="en-US" sz="1200" dirty="0"/>
              <a:t>http://www.creativetitleforthcoming.com/</a:t>
            </a:r>
          </a:p>
        </p:txBody>
      </p:sp>
      <p:sp>
        <p:nvSpPr>
          <p:cNvPr id="110" name="Shape 110"/>
          <p:cNvSpPr txBox="1">
            <a:spLocks noGrp="1"/>
          </p:cNvSpPr>
          <p:nvPr>
            <p:ph type="ftr" idx="11"/>
          </p:nvPr>
        </p:nvSpPr>
        <p:spPr>
          <a:xfrm>
            <a:off x="0" y="4997196"/>
            <a:ext cx="5562600" cy="1464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US" sz="900" b="0" i="0" u="none" strike="noStrike" cap="none">
                <a:solidFill>
                  <a:schemeClr val="lt1"/>
                </a:solidFill>
                <a:latin typeface="Cambria"/>
                <a:ea typeface="Cambria"/>
                <a:cs typeface="Cambria"/>
                <a:sym typeface="Cambria"/>
              </a:rPr>
              <a:t>© 2016 Keith A. Pray</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Cambria"/>
                <a:ea typeface="Cambria"/>
                <a:cs typeface="Cambria"/>
                <a:sym typeface="Cambria"/>
              </a:rPr>
              <a:t>26</a:t>
            </a:fld>
            <a:endParaRPr lang="en-US" sz="9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2898560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lvl="0">
              <a:spcBef>
                <a:spcPts val="0"/>
              </a:spcBef>
              <a:buNone/>
            </a:pPr>
            <a:r>
              <a:rPr lang="en-US"/>
              <a:t>How to become a Millionaire?</a:t>
            </a:r>
          </a:p>
        </p:txBody>
      </p:sp>
      <p:pic>
        <p:nvPicPr>
          <p:cNvPr id="118" name="Shape 118"/>
          <p:cNvPicPr preferRelativeResize="0"/>
          <p:nvPr/>
        </p:nvPicPr>
        <p:blipFill>
          <a:blip r:embed="rId3">
            <a:alphaModFix/>
          </a:blip>
          <a:stretch>
            <a:fillRect/>
          </a:stretch>
        </p:blipFill>
        <p:spPr>
          <a:xfrm>
            <a:off x="4459624" y="1369362"/>
            <a:ext cx="4459700" cy="3319226"/>
          </a:xfrm>
          <a:prstGeom prst="rect">
            <a:avLst/>
          </a:prstGeom>
          <a:noFill/>
          <a:ln>
            <a:noFill/>
          </a:ln>
        </p:spPr>
      </p:pic>
      <p:sp>
        <p:nvSpPr>
          <p:cNvPr id="119" name="Shape 119"/>
          <p:cNvSpPr txBox="1">
            <a:spLocks noGrp="1"/>
          </p:cNvSpPr>
          <p:nvPr>
            <p:ph type="body" idx="1"/>
          </p:nvPr>
        </p:nvSpPr>
        <p:spPr>
          <a:xfrm>
            <a:off x="541132" y="1337673"/>
            <a:ext cx="3918492" cy="3598200"/>
          </a:xfrm>
          <a:prstGeom prst="rect">
            <a:avLst/>
          </a:prstGeom>
        </p:spPr>
        <p:txBody>
          <a:bodyPr lIns="91425" tIns="91425" rIns="91425" bIns="91425" anchor="t" anchorCtr="0">
            <a:noAutofit/>
          </a:bodyPr>
          <a:lstStyle/>
          <a:p>
            <a:pPr marL="457200" lvl="0" indent="-381000" rtl="0">
              <a:lnSpc>
                <a:spcPct val="150000"/>
              </a:lnSpc>
              <a:spcBef>
                <a:spcPts val="0"/>
              </a:spcBef>
              <a:buSzPct val="100000"/>
              <a:buAutoNum type="arabicPeriod"/>
            </a:pPr>
            <a:r>
              <a:rPr lang="en-US" sz="2400" dirty="0"/>
              <a:t>Discover artist</a:t>
            </a:r>
          </a:p>
          <a:p>
            <a:pPr marL="457200" lvl="0" indent="-381000" rtl="0">
              <a:lnSpc>
                <a:spcPct val="150000"/>
              </a:lnSpc>
              <a:spcBef>
                <a:spcPts val="0"/>
              </a:spcBef>
              <a:buSzPct val="100000"/>
              <a:buAutoNum type="arabicPeriod"/>
            </a:pPr>
            <a:r>
              <a:rPr lang="en-US" sz="2400" dirty="0"/>
              <a:t>Buy in bulk, $90,000</a:t>
            </a:r>
          </a:p>
          <a:p>
            <a:pPr marL="457200" lvl="0" indent="-381000" rtl="0">
              <a:lnSpc>
                <a:spcPct val="150000"/>
              </a:lnSpc>
              <a:spcBef>
                <a:spcPts val="0"/>
              </a:spcBef>
              <a:buSzPct val="100000"/>
              <a:buAutoNum type="arabicPeriod"/>
            </a:pPr>
            <a:r>
              <a:rPr lang="en-US" sz="2400" dirty="0"/>
              <a:t>Rig art sale, $150,000</a:t>
            </a:r>
          </a:p>
          <a:p>
            <a:pPr marL="457200" lvl="0" indent="-381000" rtl="0">
              <a:lnSpc>
                <a:spcPct val="150000"/>
              </a:lnSpc>
              <a:spcBef>
                <a:spcPts val="0"/>
              </a:spcBef>
              <a:buSzPct val="100000"/>
              <a:buAutoNum type="arabicPeriod"/>
            </a:pPr>
            <a:r>
              <a:rPr lang="en-US" sz="2400" dirty="0"/>
              <a:t>Curate show</a:t>
            </a:r>
          </a:p>
          <a:p>
            <a:pPr marL="457200" lvl="0" indent="-381000" rtl="0">
              <a:lnSpc>
                <a:spcPct val="150000"/>
              </a:lnSpc>
              <a:spcBef>
                <a:spcPts val="0"/>
              </a:spcBef>
              <a:buSzPct val="100000"/>
              <a:buAutoNum type="arabicPeriod"/>
            </a:pPr>
            <a:r>
              <a:rPr lang="en-US" sz="2400" dirty="0"/>
              <a:t>Discreetly sell, $70,000</a:t>
            </a:r>
          </a:p>
        </p:txBody>
      </p:sp>
      <p:sp>
        <p:nvSpPr>
          <p:cNvPr id="120" name="Shape 120"/>
          <p:cNvSpPr txBox="1"/>
          <p:nvPr/>
        </p:nvSpPr>
        <p:spPr>
          <a:xfrm>
            <a:off x="4708624" y="4576642"/>
            <a:ext cx="3520976" cy="532500"/>
          </a:xfrm>
          <a:prstGeom prst="rect">
            <a:avLst/>
          </a:prstGeom>
          <a:noFill/>
          <a:ln>
            <a:noFill/>
          </a:ln>
        </p:spPr>
        <p:txBody>
          <a:bodyPr lIns="91425" tIns="91425" rIns="91425" bIns="91425" anchor="ctr" anchorCtr="0">
            <a:noAutofit/>
          </a:bodyPr>
          <a:lstStyle/>
          <a:p>
            <a:pPr lvl="0" rtl="0">
              <a:spcBef>
                <a:spcPts val="0"/>
              </a:spcBef>
              <a:buNone/>
            </a:pPr>
            <a:r>
              <a:rPr lang="en-US" sz="1200" dirty="0"/>
              <a:t>http://centerforabusedpersonscharlescounty.org/</a:t>
            </a:r>
          </a:p>
        </p:txBody>
      </p:sp>
      <p:sp>
        <p:nvSpPr>
          <p:cNvPr id="121" name="Shape 121"/>
          <p:cNvSpPr txBox="1"/>
          <p:nvPr/>
        </p:nvSpPr>
        <p:spPr>
          <a:xfrm>
            <a:off x="6847114" y="372337"/>
            <a:ext cx="2179800" cy="307799"/>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a:solidFill>
                  <a:schemeClr val="lt1"/>
                </a:solidFill>
                <a:latin typeface="Cambria"/>
                <a:ea typeface="Cambria"/>
                <a:cs typeface="Cambria"/>
                <a:sym typeface="Cambria"/>
              </a:rPr>
              <a:t>Isamu Nakagawa</a:t>
            </a:r>
          </a:p>
        </p:txBody>
      </p:sp>
      <p:sp>
        <p:nvSpPr>
          <p:cNvPr id="122" name="Shape 122"/>
          <p:cNvSpPr txBox="1">
            <a:spLocks noGrp="1"/>
          </p:cNvSpPr>
          <p:nvPr>
            <p:ph type="ftr" idx="11"/>
          </p:nvPr>
        </p:nvSpPr>
        <p:spPr>
          <a:xfrm>
            <a:off x="0" y="4997196"/>
            <a:ext cx="5562600" cy="1464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US" sz="900" b="0" i="0" u="none" strike="noStrike" cap="none">
                <a:solidFill>
                  <a:schemeClr val="lt1"/>
                </a:solidFill>
                <a:latin typeface="Cambria"/>
                <a:ea typeface="Cambria"/>
                <a:cs typeface="Cambria"/>
                <a:sym typeface="Cambria"/>
              </a:rPr>
              <a:t>© 2016 Keith A. Pray</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Cambria"/>
                <a:ea typeface="Cambria"/>
                <a:cs typeface="Cambria"/>
                <a:sym typeface="Cambria"/>
              </a:rPr>
              <a:t>27</a:t>
            </a:fld>
            <a:endParaRPr lang="en-US" sz="9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8520654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lvl="0">
              <a:spcBef>
                <a:spcPts val="0"/>
              </a:spcBef>
              <a:buNone/>
            </a:pPr>
            <a:r>
              <a:rPr lang="en-US"/>
              <a:t>Missed Opportunities</a:t>
            </a:r>
          </a:p>
        </p:txBody>
      </p:sp>
      <p:sp>
        <p:nvSpPr>
          <p:cNvPr id="129" name="Shape 129"/>
          <p:cNvSpPr txBox="1">
            <a:spLocks noGrp="1"/>
          </p:cNvSpPr>
          <p:nvPr>
            <p:ph type="body" idx="1"/>
          </p:nvPr>
        </p:nvSpPr>
        <p:spPr>
          <a:xfrm>
            <a:off x="685800" y="1203899"/>
            <a:ext cx="7772400" cy="3644700"/>
          </a:xfrm>
          <a:prstGeom prst="rect">
            <a:avLst/>
          </a:prstGeom>
        </p:spPr>
        <p:txBody>
          <a:bodyPr lIns="91425" tIns="91425" rIns="91425" bIns="91425" anchor="t" anchorCtr="0">
            <a:noAutofit/>
          </a:bodyPr>
          <a:lstStyle/>
          <a:p>
            <a:pPr marL="457200" lvl="0" indent="-228600" rtl="0">
              <a:lnSpc>
                <a:spcPct val="150000"/>
              </a:lnSpc>
              <a:spcBef>
                <a:spcPts val="0"/>
              </a:spcBef>
            </a:pPr>
            <a:r>
              <a:rPr lang="en-US"/>
              <a:t>“A lot of people are left out of the market who have the potential to buy” [3]  </a:t>
            </a:r>
            <a:r>
              <a:rPr lang="en-US" sz="1800"/>
              <a:t>- Magnus Resch</a:t>
            </a:r>
          </a:p>
          <a:p>
            <a:pPr marL="457200" lvl="0" indent="-228600" rtl="0">
              <a:lnSpc>
                <a:spcPct val="150000"/>
              </a:lnSpc>
              <a:spcBef>
                <a:spcPts val="0"/>
              </a:spcBef>
            </a:pPr>
            <a:r>
              <a:rPr lang="en-US"/>
              <a:t>“The No. 1 reason for this is the lack of transparency.” [3]</a:t>
            </a:r>
          </a:p>
          <a:p>
            <a:pPr marL="457200" lvl="0" indent="-228600" rtl="0">
              <a:lnSpc>
                <a:spcPct val="150000"/>
              </a:lnSpc>
              <a:spcBef>
                <a:spcPts val="0"/>
              </a:spcBef>
            </a:pPr>
            <a:r>
              <a:rPr lang="en-US"/>
              <a:t>“There is virtually no data on gallery prices” [3]</a:t>
            </a:r>
            <a:r>
              <a:rPr lang="en-US" sz="1800"/>
              <a:t>  - Magnus Resch</a:t>
            </a:r>
          </a:p>
          <a:p>
            <a:pPr marL="457200" lvl="0" indent="-228600" rtl="0">
              <a:lnSpc>
                <a:spcPct val="150000"/>
              </a:lnSpc>
              <a:spcBef>
                <a:spcPts val="0"/>
              </a:spcBef>
            </a:pPr>
            <a:r>
              <a:rPr lang="en-US"/>
              <a:t>Misleading notions of value, momentary whims of bidders [4]</a:t>
            </a:r>
          </a:p>
          <a:p>
            <a:pPr marL="457200" lvl="0" indent="-228600" rtl="0">
              <a:lnSpc>
                <a:spcPct val="150000"/>
              </a:lnSpc>
              <a:spcBef>
                <a:spcPts val="0"/>
              </a:spcBef>
            </a:pPr>
            <a:r>
              <a:rPr lang="en-US"/>
              <a:t>Identities of the seller, the guarantor, the external bidders and the final buyer remain confidential [4]</a:t>
            </a:r>
          </a:p>
        </p:txBody>
      </p:sp>
      <p:sp>
        <p:nvSpPr>
          <p:cNvPr id="131" name="Shape 131"/>
          <p:cNvSpPr txBox="1"/>
          <p:nvPr/>
        </p:nvSpPr>
        <p:spPr>
          <a:xfrm>
            <a:off x="6847114" y="372337"/>
            <a:ext cx="2179800" cy="307799"/>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a:solidFill>
                  <a:schemeClr val="lt1"/>
                </a:solidFill>
                <a:latin typeface="Cambria"/>
                <a:ea typeface="Cambria"/>
                <a:cs typeface="Cambria"/>
                <a:sym typeface="Cambria"/>
              </a:rPr>
              <a:t>Isamu Nakagawa</a:t>
            </a:r>
          </a:p>
        </p:txBody>
      </p:sp>
      <p:sp>
        <p:nvSpPr>
          <p:cNvPr id="132" name="Shape 132"/>
          <p:cNvSpPr txBox="1">
            <a:spLocks noGrp="1"/>
          </p:cNvSpPr>
          <p:nvPr>
            <p:ph type="ftr" idx="11"/>
          </p:nvPr>
        </p:nvSpPr>
        <p:spPr>
          <a:xfrm>
            <a:off x="0" y="4997196"/>
            <a:ext cx="5562600" cy="1464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US" sz="900" b="0" i="0" u="none" strike="noStrike" cap="none">
                <a:solidFill>
                  <a:schemeClr val="lt1"/>
                </a:solidFill>
                <a:latin typeface="Cambria"/>
                <a:ea typeface="Cambria"/>
                <a:cs typeface="Cambria"/>
                <a:sym typeface="Cambria"/>
              </a:rPr>
              <a:t>© 2016 Keith A. Pray</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Cambria"/>
                <a:ea typeface="Cambria"/>
                <a:cs typeface="Cambria"/>
                <a:sym typeface="Cambria"/>
              </a:rPr>
              <a:t>28</a:t>
            </a:fld>
            <a:endParaRPr lang="en-US" sz="9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40006498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lvl="0">
              <a:spcBef>
                <a:spcPts val="0"/>
              </a:spcBef>
              <a:buNone/>
            </a:pPr>
            <a:r>
              <a:rPr lang="en-US"/>
              <a:t>Opening the Curtains of Art Trade</a:t>
            </a:r>
          </a:p>
        </p:txBody>
      </p:sp>
      <p:sp>
        <p:nvSpPr>
          <p:cNvPr id="139" name="Shape 139"/>
          <p:cNvSpPr txBox="1">
            <a:spLocks noGrp="1"/>
          </p:cNvSpPr>
          <p:nvPr>
            <p:ph type="body" idx="1"/>
          </p:nvPr>
        </p:nvSpPr>
        <p:spPr>
          <a:xfrm>
            <a:off x="196985" y="1158729"/>
            <a:ext cx="4390414" cy="3352800"/>
          </a:xfrm>
          <a:prstGeom prst="rect">
            <a:avLst/>
          </a:prstGeom>
        </p:spPr>
        <p:txBody>
          <a:bodyPr lIns="91425" tIns="91425" rIns="91425" bIns="91425" anchor="t" anchorCtr="0">
            <a:noAutofit/>
          </a:bodyPr>
          <a:lstStyle/>
          <a:p>
            <a:pPr marL="457200" lvl="0" indent="-393700" rtl="0">
              <a:lnSpc>
                <a:spcPct val="150000"/>
              </a:lnSpc>
              <a:spcBef>
                <a:spcPts val="0"/>
              </a:spcBef>
              <a:buSzPct val="100000"/>
            </a:pPr>
            <a:r>
              <a:rPr lang="en-US" sz="2400" dirty="0"/>
              <a:t>Art trade data and prices should be available to all</a:t>
            </a:r>
          </a:p>
          <a:p>
            <a:pPr marL="457200" lvl="0" indent="-393700">
              <a:lnSpc>
                <a:spcPct val="150000"/>
              </a:lnSpc>
              <a:spcBef>
                <a:spcPts val="0"/>
              </a:spcBef>
              <a:buSzPct val="100000"/>
            </a:pPr>
            <a:r>
              <a:rPr lang="en-US" sz="2400" dirty="0"/>
              <a:t>“Provide access to the art market and democratize it and hopefully enlarge it.” [3]  - Magnus Resch</a:t>
            </a:r>
          </a:p>
        </p:txBody>
      </p:sp>
      <p:pic>
        <p:nvPicPr>
          <p:cNvPr id="141" name="Shape 141"/>
          <p:cNvPicPr preferRelativeResize="0"/>
          <p:nvPr/>
        </p:nvPicPr>
        <p:blipFill>
          <a:blip r:embed="rId3">
            <a:alphaModFix/>
          </a:blip>
          <a:stretch>
            <a:fillRect/>
          </a:stretch>
        </p:blipFill>
        <p:spPr>
          <a:xfrm>
            <a:off x="4725325" y="1438574"/>
            <a:ext cx="4027724" cy="2222275"/>
          </a:xfrm>
          <a:prstGeom prst="rect">
            <a:avLst/>
          </a:prstGeom>
          <a:noFill/>
          <a:ln>
            <a:noFill/>
          </a:ln>
        </p:spPr>
      </p:pic>
      <p:sp>
        <p:nvSpPr>
          <p:cNvPr id="142" name="Shape 142"/>
          <p:cNvSpPr txBox="1"/>
          <p:nvPr/>
        </p:nvSpPr>
        <p:spPr>
          <a:xfrm>
            <a:off x="6847114" y="372337"/>
            <a:ext cx="2179800" cy="307799"/>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a:solidFill>
                  <a:schemeClr val="lt1"/>
                </a:solidFill>
                <a:latin typeface="Cambria"/>
                <a:ea typeface="Cambria"/>
                <a:cs typeface="Cambria"/>
                <a:sym typeface="Cambria"/>
              </a:rPr>
              <a:t>Isamu Nakagawa</a:t>
            </a:r>
          </a:p>
        </p:txBody>
      </p:sp>
      <p:sp>
        <p:nvSpPr>
          <p:cNvPr id="143" name="Shape 143"/>
          <p:cNvSpPr txBox="1"/>
          <p:nvPr/>
        </p:nvSpPr>
        <p:spPr>
          <a:xfrm>
            <a:off x="4507500" y="3823062"/>
            <a:ext cx="4636500" cy="510900"/>
          </a:xfrm>
          <a:prstGeom prst="rect">
            <a:avLst/>
          </a:prstGeom>
          <a:noFill/>
          <a:ln>
            <a:noFill/>
          </a:ln>
        </p:spPr>
        <p:txBody>
          <a:bodyPr lIns="91425" tIns="91425" rIns="91425" bIns="91425" anchor="t" anchorCtr="0">
            <a:noAutofit/>
          </a:bodyPr>
          <a:lstStyle/>
          <a:p>
            <a:pPr lvl="0" algn="ctr">
              <a:spcBef>
                <a:spcPts val="0"/>
              </a:spcBef>
              <a:buNone/>
            </a:pPr>
            <a:r>
              <a:rPr lang="en-US"/>
              <a:t>[8]</a:t>
            </a:r>
          </a:p>
        </p:txBody>
      </p:sp>
      <p:sp>
        <p:nvSpPr>
          <p:cNvPr id="144" name="Shape 144"/>
          <p:cNvSpPr txBox="1">
            <a:spLocks noGrp="1"/>
          </p:cNvSpPr>
          <p:nvPr>
            <p:ph type="ftr" idx="11"/>
          </p:nvPr>
        </p:nvSpPr>
        <p:spPr>
          <a:xfrm>
            <a:off x="0" y="4997196"/>
            <a:ext cx="5562600" cy="1464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US" sz="900" b="0" i="0" u="none" strike="noStrike" cap="none">
                <a:solidFill>
                  <a:schemeClr val="lt1"/>
                </a:solidFill>
                <a:latin typeface="Cambria"/>
                <a:ea typeface="Cambria"/>
                <a:cs typeface="Cambria"/>
                <a:sym typeface="Cambria"/>
              </a:rPr>
              <a:t>© 2016 Keith A. Pray</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Cambria"/>
                <a:ea typeface="Cambria"/>
                <a:cs typeface="Cambria"/>
                <a:sym typeface="Cambria"/>
              </a:rPr>
              <a:t>29</a:t>
            </a:fld>
            <a:endParaRPr lang="en-US" sz="9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16715520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 2016 Keith A. Pray</a:t>
            </a:r>
            <a:endParaRPr lang="en-US"/>
          </a:p>
        </p:txBody>
      </p:sp>
      <p:pic>
        <p:nvPicPr>
          <p:cNvPr id="8" name="Picture 7"/>
          <p:cNvPicPr>
            <a:picLocks noChangeAspect="1"/>
          </p:cNvPicPr>
          <p:nvPr/>
        </p:nvPicPr>
        <p:blipFill>
          <a:blip r:embed="rId3"/>
          <a:stretch>
            <a:fillRect/>
          </a:stretch>
        </p:blipFill>
        <p:spPr>
          <a:xfrm>
            <a:off x="508000" y="1308100"/>
            <a:ext cx="8128000" cy="2527300"/>
          </a:xfrm>
          <a:prstGeom prst="rect">
            <a:avLst/>
          </a:prstGeom>
        </p:spPr>
      </p:pic>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1681759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lvl="0">
              <a:spcBef>
                <a:spcPts val="0"/>
              </a:spcBef>
              <a:buNone/>
            </a:pPr>
            <a:r>
              <a:rPr lang="en-US"/>
              <a:t>Magnus Stabilizes the Art Market</a:t>
            </a:r>
          </a:p>
        </p:txBody>
      </p:sp>
      <p:sp>
        <p:nvSpPr>
          <p:cNvPr id="151" name="Shape 151"/>
          <p:cNvSpPr txBox="1">
            <a:spLocks noGrp="1"/>
          </p:cNvSpPr>
          <p:nvPr>
            <p:ph type="body" idx="1"/>
          </p:nvPr>
        </p:nvSpPr>
        <p:spPr>
          <a:xfrm>
            <a:off x="401400" y="1227625"/>
            <a:ext cx="5649000" cy="3352800"/>
          </a:xfrm>
          <a:prstGeom prst="rect">
            <a:avLst/>
          </a:prstGeom>
        </p:spPr>
        <p:txBody>
          <a:bodyPr lIns="91425" tIns="91425" rIns="91425" bIns="91425" anchor="t" anchorCtr="0">
            <a:noAutofit/>
          </a:bodyPr>
          <a:lstStyle/>
          <a:p>
            <a:pPr marL="457200" lvl="0" indent="-381000">
              <a:lnSpc>
                <a:spcPct val="150000"/>
              </a:lnSpc>
              <a:spcBef>
                <a:spcPts val="0"/>
              </a:spcBef>
              <a:buSzPct val="100000"/>
            </a:pPr>
            <a:r>
              <a:rPr lang="en-US" sz="2400"/>
              <a:t>8M gallery and auction prices worldwide since 2013 [2]</a:t>
            </a:r>
          </a:p>
          <a:p>
            <a:pPr marL="457200" lvl="0" indent="-381000" rtl="0">
              <a:lnSpc>
                <a:spcPct val="150000"/>
              </a:lnSpc>
              <a:spcBef>
                <a:spcPts val="0"/>
              </a:spcBef>
              <a:buSzPct val="100000"/>
            </a:pPr>
            <a:r>
              <a:rPr lang="en-US" sz="2400"/>
              <a:t>Boost confidence</a:t>
            </a:r>
          </a:p>
          <a:p>
            <a:pPr marL="914400" lvl="1" indent="-381000" rtl="0">
              <a:lnSpc>
                <a:spcPct val="150000"/>
              </a:lnSpc>
              <a:spcBef>
                <a:spcPts val="0"/>
              </a:spcBef>
              <a:buSzPct val="100000"/>
            </a:pPr>
            <a:r>
              <a:rPr lang="en-US" sz="2400"/>
              <a:t>Misleading notions of value</a:t>
            </a:r>
          </a:p>
          <a:p>
            <a:pPr marL="914400" lvl="1" indent="-381000" rtl="0">
              <a:lnSpc>
                <a:spcPct val="150000"/>
              </a:lnSpc>
              <a:spcBef>
                <a:spcPts val="0"/>
              </a:spcBef>
              <a:buSzPct val="100000"/>
            </a:pPr>
            <a:r>
              <a:rPr lang="en-US" sz="2400"/>
              <a:t>“Chandelier bidding”  [7]</a:t>
            </a:r>
          </a:p>
          <a:p>
            <a:pPr marL="914400" lvl="1" indent="-381000" rtl="0">
              <a:lnSpc>
                <a:spcPct val="150000"/>
              </a:lnSpc>
              <a:spcBef>
                <a:spcPts val="0"/>
              </a:spcBef>
              <a:buSzPct val="100000"/>
            </a:pPr>
            <a:r>
              <a:rPr lang="en-US" sz="2400"/>
              <a:t>Decrease distrust</a:t>
            </a:r>
          </a:p>
        </p:txBody>
      </p:sp>
      <p:sp>
        <p:nvSpPr>
          <p:cNvPr id="153" name="Shape 153"/>
          <p:cNvSpPr txBox="1"/>
          <p:nvPr/>
        </p:nvSpPr>
        <p:spPr>
          <a:xfrm>
            <a:off x="6847114" y="372337"/>
            <a:ext cx="2179800" cy="307799"/>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a:solidFill>
                  <a:schemeClr val="lt1"/>
                </a:solidFill>
                <a:latin typeface="Cambria"/>
                <a:ea typeface="Cambria"/>
                <a:cs typeface="Cambria"/>
                <a:sym typeface="Cambria"/>
              </a:rPr>
              <a:t>Isamu Nakagawa</a:t>
            </a:r>
          </a:p>
        </p:txBody>
      </p:sp>
      <p:sp>
        <p:nvSpPr>
          <p:cNvPr id="154" name="Shape 154"/>
          <p:cNvSpPr txBox="1"/>
          <p:nvPr/>
        </p:nvSpPr>
        <p:spPr>
          <a:xfrm>
            <a:off x="5490950" y="4441600"/>
            <a:ext cx="3000000" cy="555600"/>
          </a:xfrm>
          <a:prstGeom prst="rect">
            <a:avLst/>
          </a:prstGeom>
          <a:noFill/>
          <a:ln>
            <a:noFill/>
          </a:ln>
        </p:spPr>
        <p:txBody>
          <a:bodyPr lIns="91425" tIns="91425" rIns="91425" bIns="91425" anchor="ctr" anchorCtr="0">
            <a:noAutofit/>
          </a:bodyPr>
          <a:lstStyle/>
          <a:p>
            <a:pPr lvl="0" algn="ctr" rtl="0">
              <a:spcBef>
                <a:spcPts val="0"/>
              </a:spcBef>
              <a:buNone/>
            </a:pPr>
            <a:r>
              <a:rPr lang="en-US" sz="1200"/>
              <a:t>[8]</a:t>
            </a:r>
          </a:p>
        </p:txBody>
      </p:sp>
      <p:pic>
        <p:nvPicPr>
          <p:cNvPr id="155" name="Shape 155"/>
          <p:cNvPicPr preferRelativeResize="0"/>
          <p:nvPr/>
        </p:nvPicPr>
        <p:blipFill>
          <a:blip r:embed="rId3">
            <a:alphaModFix/>
          </a:blip>
          <a:stretch>
            <a:fillRect/>
          </a:stretch>
        </p:blipFill>
        <p:spPr>
          <a:xfrm>
            <a:off x="5979887" y="988307"/>
            <a:ext cx="2022126" cy="3592118"/>
          </a:xfrm>
          <a:prstGeom prst="rect">
            <a:avLst/>
          </a:prstGeom>
          <a:noFill/>
          <a:ln>
            <a:noFill/>
          </a:ln>
        </p:spPr>
      </p:pic>
      <p:sp>
        <p:nvSpPr>
          <p:cNvPr id="156" name="Shape 156"/>
          <p:cNvSpPr txBox="1">
            <a:spLocks noGrp="1"/>
          </p:cNvSpPr>
          <p:nvPr>
            <p:ph type="ftr" idx="11"/>
          </p:nvPr>
        </p:nvSpPr>
        <p:spPr>
          <a:xfrm>
            <a:off x="0" y="4997196"/>
            <a:ext cx="5562600" cy="1464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US" sz="900" b="0" i="0" u="none" strike="noStrike" cap="none">
                <a:solidFill>
                  <a:schemeClr val="lt1"/>
                </a:solidFill>
                <a:latin typeface="Cambria"/>
                <a:ea typeface="Cambria"/>
                <a:cs typeface="Cambria"/>
                <a:sym typeface="Cambria"/>
              </a:rPr>
              <a:t>© 2016 Keith A. Pray</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Cambria"/>
                <a:ea typeface="Cambria"/>
                <a:cs typeface="Cambria"/>
                <a:sym typeface="Cambria"/>
              </a:rPr>
              <a:t>30</a:t>
            </a:fld>
            <a:endParaRPr lang="en-US" sz="9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18001602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lvl="0">
              <a:spcBef>
                <a:spcPts val="0"/>
              </a:spcBef>
              <a:buNone/>
            </a:pPr>
            <a:r>
              <a:rPr lang="en-US" dirty="0"/>
              <a:t>Magnus Illegal and Adds Problems</a:t>
            </a:r>
          </a:p>
        </p:txBody>
      </p:sp>
      <p:sp>
        <p:nvSpPr>
          <p:cNvPr id="163" name="Shape 163"/>
          <p:cNvSpPr txBox="1">
            <a:spLocks noGrp="1"/>
          </p:cNvSpPr>
          <p:nvPr>
            <p:ph type="body" idx="1"/>
          </p:nvPr>
        </p:nvSpPr>
        <p:spPr>
          <a:xfrm>
            <a:off x="232200" y="1003551"/>
            <a:ext cx="5553000" cy="3812100"/>
          </a:xfrm>
          <a:prstGeom prst="rect">
            <a:avLst/>
          </a:prstGeom>
        </p:spPr>
        <p:txBody>
          <a:bodyPr lIns="91425" tIns="91425" rIns="91425" bIns="91425" anchor="t" anchorCtr="0">
            <a:noAutofit/>
          </a:bodyPr>
          <a:lstStyle/>
          <a:p>
            <a:pPr marL="457200" lvl="0" indent="-228600" rtl="0">
              <a:lnSpc>
                <a:spcPct val="150000"/>
              </a:lnSpc>
              <a:spcBef>
                <a:spcPts val="0"/>
              </a:spcBef>
            </a:pPr>
            <a:r>
              <a:rPr lang="en-US" dirty="0"/>
              <a:t>Galleries Sue</a:t>
            </a:r>
          </a:p>
          <a:p>
            <a:pPr marL="914400" lvl="1" indent="-228600" rtl="0">
              <a:lnSpc>
                <a:spcPct val="150000"/>
              </a:lnSpc>
              <a:spcBef>
                <a:spcPts val="0"/>
              </a:spcBef>
            </a:pPr>
            <a:r>
              <a:rPr lang="en-US" dirty="0"/>
              <a:t>Currently banned from App Store [8]</a:t>
            </a:r>
          </a:p>
          <a:p>
            <a:pPr marL="914400" lvl="1" indent="-228600" rtl="0">
              <a:lnSpc>
                <a:spcPct val="150000"/>
              </a:lnSpc>
              <a:spcBef>
                <a:spcPts val="0"/>
              </a:spcBef>
            </a:pPr>
            <a:r>
              <a:rPr lang="en-US" dirty="0"/>
              <a:t>Image and pricing data is gallery IP</a:t>
            </a:r>
          </a:p>
          <a:p>
            <a:pPr marL="457200" lvl="0" indent="-228600" rtl="0">
              <a:lnSpc>
                <a:spcPct val="150000"/>
              </a:lnSpc>
              <a:spcBef>
                <a:spcPts val="0"/>
              </a:spcBef>
            </a:pPr>
            <a:r>
              <a:rPr lang="en-US" i="1" dirty="0"/>
              <a:t>“People will look at art solely through the lens of value…</a:t>
            </a:r>
            <a:r>
              <a:rPr lang="en-US" dirty="0"/>
              <a:t> [3] - </a:t>
            </a:r>
            <a:r>
              <a:rPr lang="en-US" sz="1400" dirty="0"/>
              <a:t>Glenn Scott Wright</a:t>
            </a:r>
          </a:p>
          <a:p>
            <a:pPr marL="457200" lvl="0" indent="-228600" rtl="0">
              <a:lnSpc>
                <a:spcPct val="150000"/>
              </a:lnSpc>
              <a:spcBef>
                <a:spcPts val="0"/>
              </a:spcBef>
            </a:pPr>
            <a:r>
              <a:rPr lang="en-US" i="1" dirty="0"/>
              <a:t>“People don’t want the art market to be regulated… fun would be taken out”</a:t>
            </a:r>
            <a:r>
              <a:rPr lang="en-US" dirty="0"/>
              <a:t> [4] -- </a:t>
            </a:r>
            <a:r>
              <a:rPr lang="en-US" sz="1400" dirty="0"/>
              <a:t>Suzanne </a:t>
            </a:r>
            <a:r>
              <a:rPr lang="en-US" sz="1400" dirty="0" err="1"/>
              <a:t>Gyorgy</a:t>
            </a:r>
            <a:endParaRPr lang="en-US" sz="1400" dirty="0"/>
          </a:p>
        </p:txBody>
      </p:sp>
      <p:sp>
        <p:nvSpPr>
          <p:cNvPr id="165" name="Shape 165"/>
          <p:cNvSpPr txBox="1"/>
          <p:nvPr/>
        </p:nvSpPr>
        <p:spPr>
          <a:xfrm>
            <a:off x="6847114" y="372337"/>
            <a:ext cx="2179800" cy="307799"/>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a:solidFill>
                  <a:schemeClr val="lt1"/>
                </a:solidFill>
                <a:latin typeface="Cambria"/>
                <a:ea typeface="Cambria"/>
                <a:cs typeface="Cambria"/>
                <a:sym typeface="Cambria"/>
              </a:rPr>
              <a:t>Isamu Nakagawa</a:t>
            </a:r>
          </a:p>
        </p:txBody>
      </p:sp>
      <p:sp>
        <p:nvSpPr>
          <p:cNvPr id="166" name="Shape 166"/>
          <p:cNvSpPr txBox="1"/>
          <p:nvPr/>
        </p:nvSpPr>
        <p:spPr>
          <a:xfrm>
            <a:off x="5901187" y="4252300"/>
            <a:ext cx="3000000" cy="448500"/>
          </a:xfrm>
          <a:prstGeom prst="rect">
            <a:avLst/>
          </a:prstGeom>
          <a:noFill/>
          <a:ln>
            <a:noFill/>
          </a:ln>
        </p:spPr>
        <p:txBody>
          <a:bodyPr lIns="91425" tIns="91425" rIns="91425" bIns="91425" anchor="ctr" anchorCtr="0">
            <a:noAutofit/>
          </a:bodyPr>
          <a:lstStyle/>
          <a:p>
            <a:pPr lvl="0" algn="ctr" rtl="0">
              <a:spcBef>
                <a:spcPts val="0"/>
              </a:spcBef>
              <a:buNone/>
            </a:pPr>
            <a:r>
              <a:rPr lang="en-US"/>
              <a:t>[8]</a:t>
            </a:r>
          </a:p>
        </p:txBody>
      </p:sp>
      <p:pic>
        <p:nvPicPr>
          <p:cNvPr id="167" name="Shape 167"/>
          <p:cNvPicPr preferRelativeResize="0"/>
          <p:nvPr/>
        </p:nvPicPr>
        <p:blipFill rotWithShape="1">
          <a:blip r:embed="rId3">
            <a:alphaModFix/>
          </a:blip>
          <a:srcRect l="767" t="2871" r="1338" b="11848"/>
          <a:stretch/>
        </p:blipFill>
        <p:spPr>
          <a:xfrm>
            <a:off x="5810723" y="1533168"/>
            <a:ext cx="3180927" cy="2752866"/>
          </a:xfrm>
          <a:prstGeom prst="rect">
            <a:avLst/>
          </a:prstGeom>
          <a:noFill/>
          <a:ln>
            <a:noFill/>
          </a:ln>
        </p:spPr>
      </p:pic>
      <p:sp>
        <p:nvSpPr>
          <p:cNvPr id="168" name="Shape 168"/>
          <p:cNvSpPr txBox="1">
            <a:spLocks noGrp="1"/>
          </p:cNvSpPr>
          <p:nvPr>
            <p:ph type="ftr" idx="11"/>
          </p:nvPr>
        </p:nvSpPr>
        <p:spPr>
          <a:xfrm>
            <a:off x="0" y="4997196"/>
            <a:ext cx="5562600" cy="1464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US" sz="900" b="0" i="0" u="none" strike="noStrike" cap="none">
                <a:solidFill>
                  <a:schemeClr val="lt1"/>
                </a:solidFill>
                <a:latin typeface="Cambria"/>
                <a:ea typeface="Cambria"/>
                <a:cs typeface="Cambria"/>
                <a:sym typeface="Cambria"/>
              </a:rPr>
              <a:t>© 2016 Keith A. Pray</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Cambria"/>
                <a:ea typeface="Cambria"/>
                <a:cs typeface="Cambria"/>
                <a:sym typeface="Cambria"/>
              </a:rPr>
              <a:t>31</a:t>
            </a:fld>
            <a:endParaRPr lang="en-US" sz="9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300391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685800" y="361950"/>
            <a:ext cx="7772400" cy="914400"/>
          </a:xfrm>
          <a:prstGeom prst="rect">
            <a:avLst/>
          </a:prstGeom>
        </p:spPr>
        <p:txBody>
          <a:bodyPr lIns="91425" tIns="91425" rIns="91425" bIns="91425" anchor="ctr" anchorCtr="0">
            <a:noAutofit/>
          </a:bodyPr>
          <a:lstStyle/>
          <a:p>
            <a:pPr lvl="0">
              <a:spcBef>
                <a:spcPts val="0"/>
              </a:spcBef>
              <a:buNone/>
            </a:pPr>
            <a:r>
              <a:rPr lang="en-US"/>
              <a:t>Transparency is good for the art world</a:t>
            </a:r>
          </a:p>
        </p:txBody>
      </p:sp>
      <p:sp>
        <p:nvSpPr>
          <p:cNvPr id="175" name="Shape 175"/>
          <p:cNvSpPr txBox="1">
            <a:spLocks noGrp="1"/>
          </p:cNvSpPr>
          <p:nvPr>
            <p:ph type="body" idx="1"/>
          </p:nvPr>
        </p:nvSpPr>
        <p:spPr>
          <a:xfrm>
            <a:off x="923760" y="941616"/>
            <a:ext cx="7595400" cy="3794100"/>
          </a:xfrm>
          <a:prstGeom prst="rect">
            <a:avLst/>
          </a:prstGeom>
        </p:spPr>
        <p:txBody>
          <a:bodyPr lIns="91425" tIns="91425" rIns="91425" bIns="91425" anchor="t" anchorCtr="0">
            <a:noAutofit/>
          </a:bodyPr>
          <a:lstStyle/>
          <a:p>
            <a:pPr marL="457200" lvl="0" indent="-381000" rtl="0">
              <a:lnSpc>
                <a:spcPct val="150000"/>
              </a:lnSpc>
              <a:spcBef>
                <a:spcPts val="0"/>
              </a:spcBef>
              <a:buSzPct val="100000"/>
            </a:pPr>
            <a:r>
              <a:rPr lang="en-US" sz="2400" dirty="0"/>
              <a:t>Fair Use </a:t>
            </a:r>
            <a:r>
              <a:rPr lang="en-US" sz="2400" dirty="0" smtClean="0"/>
              <a:t>Defense</a:t>
            </a:r>
            <a:endParaRPr lang="en-US" sz="2400" dirty="0"/>
          </a:p>
          <a:p>
            <a:pPr marL="457200" lvl="0" indent="-381000" rtl="0">
              <a:lnSpc>
                <a:spcPct val="150000"/>
              </a:lnSpc>
              <a:spcBef>
                <a:spcPts val="0"/>
              </a:spcBef>
              <a:buSzPct val="100000"/>
            </a:pPr>
            <a:r>
              <a:rPr lang="en-US" sz="2400" dirty="0"/>
              <a:t>Existing companies: </a:t>
            </a:r>
            <a:r>
              <a:rPr lang="en-US" sz="2400" dirty="0" err="1"/>
              <a:t>Artnet</a:t>
            </a:r>
            <a:r>
              <a:rPr lang="en-US" sz="2400" dirty="0"/>
              <a:t>, Artsy</a:t>
            </a:r>
          </a:p>
          <a:p>
            <a:pPr marL="457200" lvl="0" indent="-381000" rtl="0">
              <a:lnSpc>
                <a:spcPct val="150000"/>
              </a:lnSpc>
              <a:spcBef>
                <a:spcPts val="0"/>
              </a:spcBef>
              <a:buSzPct val="100000"/>
            </a:pPr>
            <a:r>
              <a:rPr lang="en-US" sz="2400" i="1" dirty="0"/>
              <a:t>“I don’t see any gallery asking Instagram to take down images.” </a:t>
            </a:r>
            <a:r>
              <a:rPr lang="en-US" sz="2400" dirty="0"/>
              <a:t>[10] </a:t>
            </a:r>
            <a:r>
              <a:rPr lang="en-US" sz="1800" dirty="0"/>
              <a:t>- Magnus Resch</a:t>
            </a:r>
          </a:p>
          <a:p>
            <a:pPr marL="457200" lvl="0" indent="-381000" rtl="0">
              <a:lnSpc>
                <a:spcPct val="150000"/>
              </a:lnSpc>
              <a:spcBef>
                <a:spcPts val="0"/>
              </a:spcBef>
              <a:buSzPct val="100000"/>
            </a:pPr>
            <a:r>
              <a:rPr lang="en-US" sz="2400" dirty="0"/>
              <a:t>Magnus will help market to grow [8]</a:t>
            </a:r>
          </a:p>
          <a:p>
            <a:pPr marL="914400" lvl="1" indent="-381000" rtl="0">
              <a:lnSpc>
                <a:spcPct val="150000"/>
              </a:lnSpc>
              <a:spcBef>
                <a:spcPts val="0"/>
              </a:spcBef>
              <a:buSzPct val="100000"/>
            </a:pPr>
            <a:r>
              <a:rPr lang="en-US" sz="2400" dirty="0"/>
              <a:t>attracting new collectors</a:t>
            </a:r>
          </a:p>
          <a:p>
            <a:pPr marL="914400" lvl="1" indent="-381000" rtl="0">
              <a:lnSpc>
                <a:spcPct val="150000"/>
              </a:lnSpc>
              <a:spcBef>
                <a:spcPts val="0"/>
              </a:spcBef>
              <a:buSzPct val="100000"/>
            </a:pPr>
            <a:r>
              <a:rPr lang="en-US" sz="2400" dirty="0"/>
              <a:t>giving existing buyers a tool to enjoy art more </a:t>
            </a:r>
          </a:p>
        </p:txBody>
      </p:sp>
      <p:sp>
        <p:nvSpPr>
          <p:cNvPr id="177" name="Shape 177"/>
          <p:cNvSpPr txBox="1"/>
          <p:nvPr/>
        </p:nvSpPr>
        <p:spPr>
          <a:xfrm>
            <a:off x="6847114" y="372337"/>
            <a:ext cx="2179800" cy="307799"/>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a:solidFill>
                  <a:schemeClr val="lt1"/>
                </a:solidFill>
                <a:latin typeface="Cambria"/>
                <a:ea typeface="Cambria"/>
                <a:cs typeface="Cambria"/>
                <a:sym typeface="Cambria"/>
              </a:rPr>
              <a:t>Isamu Nakagawa</a:t>
            </a:r>
          </a:p>
        </p:txBody>
      </p:sp>
      <p:sp>
        <p:nvSpPr>
          <p:cNvPr id="178" name="Shape 178"/>
          <p:cNvSpPr txBox="1">
            <a:spLocks noGrp="1"/>
          </p:cNvSpPr>
          <p:nvPr>
            <p:ph type="ftr" idx="11"/>
          </p:nvPr>
        </p:nvSpPr>
        <p:spPr>
          <a:xfrm>
            <a:off x="0" y="4997196"/>
            <a:ext cx="5562600" cy="1464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US" sz="900" b="0" i="0" u="none" strike="noStrike" cap="none">
                <a:solidFill>
                  <a:schemeClr val="lt1"/>
                </a:solidFill>
                <a:latin typeface="Cambria"/>
                <a:ea typeface="Cambria"/>
                <a:cs typeface="Cambria"/>
                <a:sym typeface="Cambria"/>
              </a:rPr>
              <a:t>© 2016 Keith A. Pray</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Cambria"/>
                <a:ea typeface="Cambria"/>
                <a:cs typeface="Cambria"/>
                <a:sym typeface="Cambria"/>
              </a:rPr>
              <a:t>32</a:t>
            </a:fld>
            <a:endParaRPr lang="en-US" sz="9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14359091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685800" y="361950"/>
            <a:ext cx="7772400" cy="914400"/>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chemeClr val="lt1"/>
              </a:buClr>
              <a:buSzPct val="25000"/>
              <a:buFont typeface="Cambria"/>
              <a:buNone/>
            </a:pPr>
            <a:r>
              <a:rPr lang="en-US" sz="2700" b="0" i="0" u="none" strike="noStrike" cap="none">
                <a:solidFill>
                  <a:schemeClr val="lt1"/>
                </a:solidFill>
                <a:latin typeface="Cambria"/>
                <a:ea typeface="Cambria"/>
                <a:cs typeface="Cambria"/>
                <a:sym typeface="Cambria"/>
              </a:rPr>
              <a:t>REFERENCES</a:t>
            </a:r>
          </a:p>
        </p:txBody>
      </p:sp>
      <p:sp>
        <p:nvSpPr>
          <p:cNvPr id="184" name="Shape 184"/>
          <p:cNvSpPr txBox="1">
            <a:spLocks noGrp="1"/>
          </p:cNvSpPr>
          <p:nvPr>
            <p:ph type="body" idx="1"/>
          </p:nvPr>
        </p:nvSpPr>
        <p:spPr>
          <a:xfrm>
            <a:off x="685800" y="1186854"/>
            <a:ext cx="7772400" cy="3352799"/>
          </a:xfrm>
          <a:prstGeom prst="rect">
            <a:avLst/>
          </a:prstGeom>
          <a:noFill/>
          <a:ln>
            <a:noFill/>
          </a:ln>
        </p:spPr>
        <p:txBody>
          <a:bodyPr lIns="91425" tIns="45700" rIns="91425" bIns="45700" anchor="t" anchorCtr="0">
            <a:noAutofit/>
          </a:bodyPr>
          <a:lstStyle/>
          <a:p>
            <a:pPr marL="152400" marR="0" lvl="0" indent="0" algn="l" rtl="0">
              <a:lnSpc>
                <a:spcPct val="100000"/>
              </a:lnSpc>
              <a:spcBef>
                <a:spcPts val="0"/>
              </a:spcBef>
              <a:spcAft>
                <a:spcPts val="0"/>
              </a:spcAft>
              <a:buClr>
                <a:schemeClr val="lt1"/>
              </a:buClr>
              <a:buSzPct val="100000"/>
              <a:buNone/>
            </a:pPr>
            <a:r>
              <a:rPr lang="en-US" sz="1200" b="0" i="0" u="none" strike="noStrike" cap="none" dirty="0">
                <a:solidFill>
                  <a:schemeClr val="lt1"/>
                </a:solidFill>
                <a:latin typeface="Cambria"/>
                <a:ea typeface="Cambria"/>
                <a:cs typeface="Cambria"/>
                <a:sym typeface="Cambria"/>
              </a:rPr>
              <a:t>[1] </a:t>
            </a:r>
            <a:r>
              <a:rPr lang="en-US" sz="1200" dirty="0"/>
              <a:t>Georgina Adam, Big Bucks: The Explosion of the Art Market in the 21st Century, Lund Humphries 2014.</a:t>
            </a:r>
          </a:p>
          <a:p>
            <a:pPr marL="152400" marR="0" lvl="0" indent="0" algn="l" rtl="0">
              <a:lnSpc>
                <a:spcPct val="100000"/>
              </a:lnSpc>
              <a:spcBef>
                <a:spcPts val="1200"/>
              </a:spcBef>
              <a:spcAft>
                <a:spcPts val="0"/>
              </a:spcAft>
              <a:buClr>
                <a:schemeClr val="lt1"/>
              </a:buClr>
              <a:buSzPct val="100000"/>
              <a:buNone/>
            </a:pPr>
            <a:r>
              <a:rPr lang="en-US" sz="1200" b="0" i="0" u="none" strike="noStrike" cap="none" dirty="0">
                <a:solidFill>
                  <a:schemeClr val="lt1"/>
                </a:solidFill>
                <a:latin typeface="Cambria"/>
                <a:ea typeface="Cambria"/>
                <a:cs typeface="Cambria"/>
                <a:sym typeface="Cambria"/>
              </a:rPr>
              <a:t>[2] Katya </a:t>
            </a:r>
            <a:r>
              <a:rPr lang="en-US" sz="1200" b="0" i="0" u="none" strike="noStrike" cap="none" dirty="0" err="1">
                <a:solidFill>
                  <a:schemeClr val="lt1"/>
                </a:solidFill>
                <a:latin typeface="Cambria"/>
                <a:ea typeface="Cambria"/>
                <a:cs typeface="Cambria"/>
                <a:sym typeface="Cambria"/>
              </a:rPr>
              <a:t>Kazakina</a:t>
            </a:r>
            <a:r>
              <a:rPr lang="en-US" sz="1200" dirty="0"/>
              <a:t>, These 10 Pieces of Art Just Sold for Almost $800 Million, Bloomberg, </a:t>
            </a:r>
            <a:r>
              <a:rPr lang="en-US" sz="1200" u="sng" dirty="0">
                <a:solidFill>
                  <a:schemeClr val="hlink"/>
                </a:solidFill>
                <a:hlinkClick r:id="rId3"/>
              </a:rPr>
              <a:t>http://www.bloomberg.com/news/articles/2015-05-14/these-10-pieces-of-art-just-sold-for-almost-800-million</a:t>
            </a:r>
            <a:r>
              <a:rPr lang="en-US" sz="1200" dirty="0"/>
              <a:t> Accessed: 9/5/16</a:t>
            </a:r>
          </a:p>
          <a:p>
            <a:pPr marL="152400" marR="0" lvl="0" indent="0" algn="l" rtl="0">
              <a:lnSpc>
                <a:spcPct val="100000"/>
              </a:lnSpc>
              <a:spcBef>
                <a:spcPts val="1200"/>
              </a:spcBef>
              <a:spcAft>
                <a:spcPts val="0"/>
              </a:spcAft>
              <a:buClr>
                <a:schemeClr val="lt1"/>
              </a:buClr>
              <a:buSzPct val="100000"/>
              <a:buNone/>
            </a:pPr>
            <a:r>
              <a:rPr lang="en-US" sz="1200" b="0" i="0" u="none" strike="noStrike" cap="none" dirty="0">
                <a:solidFill>
                  <a:schemeClr val="lt1"/>
                </a:solidFill>
                <a:latin typeface="Cambria"/>
                <a:ea typeface="Cambria"/>
                <a:cs typeface="Cambria"/>
                <a:sym typeface="Cambria"/>
              </a:rPr>
              <a:t>[3] Scott Rayburn</a:t>
            </a:r>
            <a:r>
              <a:rPr lang="en-US" sz="1200" dirty="0"/>
              <a:t>, An App That Pushes Aside the Art World Curtain, New York Times, </a:t>
            </a:r>
            <a:r>
              <a:rPr lang="en-US" sz="1200" u="sng" dirty="0">
                <a:solidFill>
                  <a:schemeClr val="hlink"/>
                </a:solidFill>
                <a:hlinkClick r:id="rId4"/>
              </a:rPr>
              <a:t>http://www.nytimes.com/2016/04/09/arts/international/pushing-aside-the-art-world-curtain.html?_r=0</a:t>
            </a:r>
            <a:r>
              <a:rPr lang="en-US" sz="1200" dirty="0"/>
              <a:t> Accessed: 9/4/16</a:t>
            </a:r>
          </a:p>
          <a:p>
            <a:pPr marL="152400" marR="0" lvl="0" indent="0" algn="l" rtl="0">
              <a:lnSpc>
                <a:spcPct val="100000"/>
              </a:lnSpc>
              <a:spcBef>
                <a:spcPts val="1200"/>
              </a:spcBef>
              <a:spcAft>
                <a:spcPts val="0"/>
              </a:spcAft>
              <a:buClr>
                <a:schemeClr val="lt1"/>
              </a:buClr>
              <a:buSzPct val="100000"/>
              <a:buNone/>
            </a:pPr>
            <a:r>
              <a:rPr lang="en-US" sz="1200" b="0" i="0" u="none" strike="noStrike" cap="none" dirty="0">
                <a:solidFill>
                  <a:schemeClr val="lt1"/>
                </a:solidFill>
                <a:latin typeface="Cambria"/>
                <a:ea typeface="Cambria"/>
                <a:cs typeface="Cambria"/>
                <a:sym typeface="Cambria"/>
              </a:rPr>
              <a:t>[4] S</a:t>
            </a:r>
            <a:r>
              <a:rPr lang="en-US" sz="1200" dirty="0"/>
              <a:t>cott Rayburn, A Tug of War Over Art-Sales Transparency, New York Times, </a:t>
            </a:r>
            <a:r>
              <a:rPr lang="en-US" sz="1200" u="sng" dirty="0">
                <a:solidFill>
                  <a:schemeClr val="hlink"/>
                </a:solidFill>
                <a:hlinkClick r:id="rId5"/>
              </a:rPr>
              <a:t>http://www.nytimes.com/2015/09/28/arts/international/a-tug-of-war-over-art-sales-transparency.html</a:t>
            </a:r>
            <a:r>
              <a:rPr lang="en-US" sz="1200" dirty="0"/>
              <a:t> Accessed: 9/4/16</a:t>
            </a:r>
          </a:p>
          <a:p>
            <a:pPr marL="152400" marR="0" lvl="0" indent="0" algn="l" rtl="0">
              <a:lnSpc>
                <a:spcPct val="100000"/>
              </a:lnSpc>
              <a:spcBef>
                <a:spcPts val="1200"/>
              </a:spcBef>
              <a:spcAft>
                <a:spcPts val="0"/>
              </a:spcAft>
              <a:buClr>
                <a:schemeClr val="lt1"/>
              </a:buClr>
              <a:buSzPct val="100000"/>
              <a:buNone/>
            </a:pPr>
            <a:r>
              <a:rPr lang="en-US" sz="1200" dirty="0"/>
              <a:t>[5] Phoebe Eaton, ‘The art and the deal’, New York Magazine , 24 February 2008, </a:t>
            </a:r>
            <a:r>
              <a:rPr lang="en-US" sz="1200" u="sng" dirty="0">
                <a:solidFill>
                  <a:schemeClr val="hlink"/>
                </a:solidFill>
                <a:hlinkClick r:id="rId6"/>
              </a:rPr>
              <a:t>http://nymag.com/news/features/44455/index4.html</a:t>
            </a:r>
            <a:r>
              <a:rPr lang="en-US" sz="1200" dirty="0"/>
              <a:t>.</a:t>
            </a:r>
          </a:p>
        </p:txBody>
      </p:sp>
      <p:sp>
        <p:nvSpPr>
          <p:cNvPr id="185" name="Shape 185"/>
          <p:cNvSpPr txBox="1">
            <a:spLocks noGrp="1"/>
          </p:cNvSpPr>
          <p:nvPr>
            <p:ph type="ftr" idx="11"/>
          </p:nvPr>
        </p:nvSpPr>
        <p:spPr>
          <a:xfrm>
            <a:off x="0" y="4997196"/>
            <a:ext cx="5562600" cy="146303"/>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US" sz="900" b="0" i="0" u="none" strike="noStrike" cap="none">
                <a:solidFill>
                  <a:schemeClr val="lt1"/>
                </a:solidFill>
                <a:latin typeface="Cambria"/>
                <a:ea typeface="Cambria"/>
                <a:cs typeface="Cambria"/>
                <a:sym typeface="Cambria"/>
              </a:rPr>
              <a:t>© 2016 Keith A. Pray</a:t>
            </a:r>
          </a:p>
        </p:txBody>
      </p:sp>
      <p:sp>
        <p:nvSpPr>
          <p:cNvPr id="187" name="Shape 187"/>
          <p:cNvSpPr txBox="1"/>
          <p:nvPr/>
        </p:nvSpPr>
        <p:spPr>
          <a:xfrm>
            <a:off x="6847114" y="372337"/>
            <a:ext cx="2179681" cy="307777"/>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a:solidFill>
                  <a:schemeClr val="lt1"/>
                </a:solidFill>
                <a:latin typeface="Cambria"/>
                <a:ea typeface="Cambria"/>
                <a:cs typeface="Cambria"/>
                <a:sym typeface="Cambria"/>
              </a:rPr>
              <a:t>Isamu Nakagawa</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Cambria"/>
                <a:ea typeface="Cambria"/>
                <a:cs typeface="Cambria"/>
                <a:sym typeface="Cambria"/>
              </a:rPr>
              <a:t>33</a:t>
            </a:fld>
            <a:endParaRPr lang="en-US" sz="9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746396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685800" y="361950"/>
            <a:ext cx="7772400" cy="914400"/>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buClr>
                <a:schemeClr val="lt1"/>
              </a:buClr>
              <a:buSzPct val="25000"/>
              <a:buFont typeface="Cambria"/>
              <a:buNone/>
            </a:pPr>
            <a:r>
              <a:rPr lang="en-US" sz="2700" b="0" i="0" u="none" strike="noStrike" cap="none">
                <a:solidFill>
                  <a:schemeClr val="lt1"/>
                </a:solidFill>
                <a:latin typeface="Cambria"/>
                <a:ea typeface="Cambria"/>
                <a:cs typeface="Cambria"/>
                <a:sym typeface="Cambria"/>
              </a:rPr>
              <a:t>REFERENCES cont.</a:t>
            </a:r>
          </a:p>
        </p:txBody>
      </p:sp>
      <p:sp>
        <p:nvSpPr>
          <p:cNvPr id="193" name="Shape 193"/>
          <p:cNvSpPr txBox="1">
            <a:spLocks noGrp="1"/>
          </p:cNvSpPr>
          <p:nvPr>
            <p:ph type="body" idx="1"/>
          </p:nvPr>
        </p:nvSpPr>
        <p:spPr>
          <a:xfrm>
            <a:off x="685800" y="1162266"/>
            <a:ext cx="7772400" cy="3352800"/>
          </a:xfrm>
          <a:prstGeom prst="rect">
            <a:avLst/>
          </a:prstGeom>
          <a:noFill/>
          <a:ln>
            <a:noFill/>
          </a:ln>
        </p:spPr>
        <p:txBody>
          <a:bodyPr lIns="91425" tIns="45700" rIns="91425" bIns="45700" anchor="t" anchorCtr="0">
            <a:noAutofit/>
          </a:bodyPr>
          <a:lstStyle/>
          <a:p>
            <a:pPr marL="152400" marR="0" lvl="0" indent="0" algn="l" rtl="0">
              <a:lnSpc>
                <a:spcPct val="150000"/>
              </a:lnSpc>
              <a:spcBef>
                <a:spcPts val="0"/>
              </a:spcBef>
              <a:spcAft>
                <a:spcPts val="0"/>
              </a:spcAft>
              <a:buClr>
                <a:schemeClr val="lt1"/>
              </a:buClr>
              <a:buSzPct val="100000"/>
              <a:buNone/>
            </a:pPr>
            <a:r>
              <a:rPr lang="en-US" sz="1200" dirty="0"/>
              <a:t>[6] Find Art Info </a:t>
            </a:r>
            <a:r>
              <a:rPr lang="en-US" sz="1200" u="sng" dirty="0">
                <a:solidFill>
                  <a:schemeClr val="hlink"/>
                </a:solidFill>
                <a:hlinkClick r:id="rId3"/>
              </a:rPr>
              <a:t>http://www.findartinfo.com/english/list-prices-by-artist/205416/tim-noble-and-sue-webster.html</a:t>
            </a:r>
            <a:r>
              <a:rPr lang="en-US" sz="1200" dirty="0"/>
              <a:t> Accessed: 9/6/16</a:t>
            </a:r>
          </a:p>
          <a:p>
            <a:pPr marL="152400" marR="0" lvl="0" indent="0" algn="l" rtl="0">
              <a:lnSpc>
                <a:spcPct val="150000"/>
              </a:lnSpc>
              <a:spcBef>
                <a:spcPts val="0"/>
              </a:spcBef>
              <a:spcAft>
                <a:spcPts val="0"/>
              </a:spcAft>
              <a:buClr>
                <a:schemeClr val="lt1"/>
              </a:buClr>
              <a:buSzPct val="100000"/>
              <a:buNone/>
            </a:pPr>
            <a:r>
              <a:rPr lang="en-US" sz="1200" b="0" i="0" u="none" strike="noStrike" cap="none" dirty="0">
                <a:solidFill>
                  <a:schemeClr val="lt1"/>
                </a:solidFill>
                <a:latin typeface="Cambria"/>
                <a:ea typeface="Cambria"/>
                <a:cs typeface="Cambria"/>
                <a:sym typeface="Cambria"/>
              </a:rPr>
              <a:t>[</a:t>
            </a:r>
            <a:r>
              <a:rPr lang="en-US" sz="1200" dirty="0"/>
              <a:t>7]  Daniel Grant, Art News, </a:t>
            </a:r>
            <a:r>
              <a:rPr lang="en-US" sz="1200" u="sng" dirty="0">
                <a:solidFill>
                  <a:schemeClr val="hlink"/>
                </a:solidFill>
                <a:hlinkClick r:id="rId4"/>
              </a:rPr>
              <a:t>http://www.artnews.com/2007/09/04/legislators-seek-to-stop-chandelier-bidding-at-auction/</a:t>
            </a:r>
            <a:r>
              <a:rPr lang="en-US" sz="1200" dirty="0"/>
              <a:t> Accessed: 9/7/16 </a:t>
            </a:r>
          </a:p>
          <a:p>
            <a:pPr marL="152400" marR="0" lvl="0" indent="0" algn="l" rtl="0">
              <a:lnSpc>
                <a:spcPct val="150000"/>
              </a:lnSpc>
              <a:spcBef>
                <a:spcPts val="0"/>
              </a:spcBef>
              <a:spcAft>
                <a:spcPts val="0"/>
              </a:spcAft>
              <a:buSzPct val="100000"/>
              <a:buNone/>
            </a:pPr>
            <a:r>
              <a:rPr lang="en-US" sz="1200" dirty="0"/>
              <a:t>[8] Magnus Resch,  </a:t>
            </a:r>
            <a:r>
              <a:rPr lang="en-US" sz="1200" dirty="0" err="1"/>
              <a:t>Artace</a:t>
            </a:r>
            <a:r>
              <a:rPr lang="en-US" sz="1200" dirty="0"/>
              <a:t> Inc., </a:t>
            </a:r>
            <a:r>
              <a:rPr lang="en-US" sz="1200" u="sng" dirty="0">
                <a:solidFill>
                  <a:schemeClr val="hlink"/>
                </a:solidFill>
                <a:hlinkClick r:id="rId5"/>
              </a:rPr>
              <a:t>http://www.magnus.net/press/</a:t>
            </a:r>
            <a:r>
              <a:rPr lang="en-US" sz="1200" dirty="0"/>
              <a:t> Accessed: 9/7/16 </a:t>
            </a:r>
          </a:p>
          <a:p>
            <a:pPr marL="152400" marR="0" lvl="0" indent="0" algn="l" rtl="0">
              <a:lnSpc>
                <a:spcPct val="150000"/>
              </a:lnSpc>
              <a:spcBef>
                <a:spcPts val="0"/>
              </a:spcBef>
              <a:spcAft>
                <a:spcPts val="0"/>
              </a:spcAft>
              <a:buSzPct val="100000"/>
              <a:buNone/>
            </a:pPr>
            <a:r>
              <a:rPr lang="en-US" sz="1200" dirty="0"/>
              <a:t>[9] Meaghan Wilson-</a:t>
            </a:r>
            <a:r>
              <a:rPr lang="en-US" sz="1200" dirty="0" err="1"/>
              <a:t>Anastasios</a:t>
            </a:r>
            <a:r>
              <a:rPr lang="en-US" sz="1200" dirty="0"/>
              <a:t>, Evidence Of Auction House Influence Over Buyer </a:t>
            </a:r>
            <a:r>
              <a:rPr lang="en-US" sz="1200" dirty="0" err="1"/>
              <a:t>Behaviour</a:t>
            </a:r>
            <a:r>
              <a:rPr lang="en-US" sz="1200" dirty="0"/>
              <a:t> And Price Formation In The Australian Art Auction Market, UTS Press 2009</a:t>
            </a:r>
          </a:p>
          <a:p>
            <a:pPr marL="152400" marR="0" lvl="0" indent="0" algn="l" rtl="0">
              <a:lnSpc>
                <a:spcPct val="150000"/>
              </a:lnSpc>
              <a:spcBef>
                <a:spcPts val="0"/>
              </a:spcBef>
              <a:spcAft>
                <a:spcPts val="0"/>
              </a:spcAft>
              <a:buSzPct val="100000"/>
              <a:buNone/>
            </a:pPr>
            <a:r>
              <a:rPr lang="en-US" sz="1200" dirty="0"/>
              <a:t>[10] </a:t>
            </a:r>
            <a:r>
              <a:rPr lang="en-US" sz="1200" dirty="0" err="1"/>
              <a:t>Melane</a:t>
            </a:r>
            <a:r>
              <a:rPr lang="en-US" sz="1200" dirty="0"/>
              <a:t> </a:t>
            </a:r>
            <a:r>
              <a:rPr lang="en-US" sz="1200" dirty="0" err="1"/>
              <a:t>Gerlis</a:t>
            </a:r>
            <a:r>
              <a:rPr lang="en-US" sz="1200" dirty="0"/>
              <a:t>, The Art Newspaper, </a:t>
            </a:r>
            <a:r>
              <a:rPr lang="en-US" sz="1200" u="sng" dirty="0">
                <a:solidFill>
                  <a:schemeClr val="hlink"/>
                </a:solidFill>
                <a:hlinkClick r:id="rId6"/>
              </a:rPr>
              <a:t>http://theartnewspaper.com/news/magnus-app-founder-hits-back-at-critics/</a:t>
            </a:r>
            <a:r>
              <a:rPr lang="en-US" sz="1200" dirty="0"/>
              <a:t>  Accessed: 9/7/16 </a:t>
            </a:r>
          </a:p>
        </p:txBody>
      </p:sp>
      <p:sp>
        <p:nvSpPr>
          <p:cNvPr id="194" name="Shape 194"/>
          <p:cNvSpPr txBox="1">
            <a:spLocks noGrp="1"/>
          </p:cNvSpPr>
          <p:nvPr>
            <p:ph type="ftr" idx="11"/>
          </p:nvPr>
        </p:nvSpPr>
        <p:spPr>
          <a:xfrm>
            <a:off x="0" y="4997196"/>
            <a:ext cx="5562600" cy="1464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mbria"/>
              <a:buNone/>
            </a:pPr>
            <a:r>
              <a:rPr lang="en-US" sz="900" b="0" i="0" u="none" strike="noStrike" cap="none">
                <a:solidFill>
                  <a:schemeClr val="lt1"/>
                </a:solidFill>
                <a:latin typeface="Cambria"/>
                <a:ea typeface="Cambria"/>
                <a:cs typeface="Cambria"/>
                <a:sym typeface="Cambria"/>
              </a:rPr>
              <a:t>© 2016 Keith A. Pray</a:t>
            </a:r>
          </a:p>
        </p:txBody>
      </p:sp>
      <p:sp>
        <p:nvSpPr>
          <p:cNvPr id="196" name="Shape 196"/>
          <p:cNvSpPr txBox="1"/>
          <p:nvPr/>
        </p:nvSpPr>
        <p:spPr>
          <a:xfrm>
            <a:off x="6847114" y="372337"/>
            <a:ext cx="2179800" cy="307799"/>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a:solidFill>
                  <a:schemeClr val="lt1"/>
                </a:solidFill>
                <a:latin typeface="Cambria"/>
                <a:ea typeface="Cambria"/>
                <a:cs typeface="Cambria"/>
                <a:sym typeface="Cambria"/>
              </a:rPr>
              <a:t>Isamu Nakagawa</a:t>
            </a:r>
          </a:p>
        </p:txBody>
      </p:sp>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Cambria"/>
                <a:ea typeface="Cambria"/>
                <a:cs typeface="Cambria"/>
                <a:sym typeface="Cambria"/>
              </a:rPr>
              <a:t>34</a:t>
            </a:fld>
            <a:endParaRPr lang="en-US" sz="9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8209465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5</a:t>
            </a:r>
            <a:br>
              <a:rPr lang="en-US" dirty="0" smtClean="0"/>
            </a:br>
            <a:r>
              <a:rPr lang="en-US" dirty="0" smtClean="0"/>
              <a:t>The End</a:t>
            </a:r>
            <a:endParaRPr lang="en-US" dirty="0"/>
          </a:p>
        </p:txBody>
      </p:sp>
      <p:sp>
        <p:nvSpPr>
          <p:cNvPr id="4" name="Footer Placeholder 3"/>
          <p:cNvSpPr>
            <a:spLocks noGrp="1"/>
          </p:cNvSpPr>
          <p:nvPr>
            <p:ph type="ftr" sz="quarter" idx="3"/>
          </p:nvPr>
        </p:nvSpPr>
        <p:spPr/>
        <p:txBody>
          <a:bodyPr/>
          <a:lstStyle/>
          <a:p>
            <a:r>
              <a:rPr lang="en-US" smtClean="0"/>
              <a:t>© 2016 Keith A. Pray</a:t>
            </a:r>
            <a:endParaRPr lang="en-US" dirty="0"/>
          </a:p>
        </p:txBody>
      </p:sp>
    </p:spTree>
    <p:extLst>
      <p:ext uri="{BB962C8B-B14F-4D97-AF65-F5344CB8AC3E}">
        <p14:creationId xmlns:p14="http://schemas.microsoft.com/office/powerpoint/2010/main" val="3675797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Reading Notes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pp. 165 </a:t>
            </a:r>
            <a:r>
              <a:rPr lang="is-IS" dirty="0" smtClean="0"/>
              <a:t>“...ownership of ideas...” not quite right</a:t>
            </a:r>
          </a:p>
          <a:p>
            <a:r>
              <a:rPr lang="is-IS" dirty="0" smtClean="0"/>
              <a:t>pp. 168 public domain year 1997/1999 from source published in 1996?</a:t>
            </a:r>
            <a:endParaRPr lang="en-US" dirty="0" smtClean="0"/>
          </a:p>
          <a:p>
            <a:r>
              <a:rPr lang="en-US" dirty="0" smtClean="0"/>
              <a:t>pp</a:t>
            </a:r>
            <a:r>
              <a:rPr lang="en-US" dirty="0" smtClean="0"/>
              <a:t>. </a:t>
            </a:r>
            <a:r>
              <a:rPr lang="en-US" dirty="0" smtClean="0"/>
              <a:t>170 </a:t>
            </a:r>
            <a:r>
              <a:rPr lang="en-US" dirty="0" err="1" smtClean="0"/>
              <a:t>SaaS</a:t>
            </a:r>
            <a:r>
              <a:rPr lang="en-US" dirty="0" smtClean="0"/>
              <a:t>, Google Search example? “…before he </a:t>
            </a:r>
            <a:r>
              <a:rPr lang="en-US" b="1" dirty="0" smtClean="0"/>
              <a:t>gave</a:t>
            </a:r>
            <a:r>
              <a:rPr lang="en-US" dirty="0" smtClean="0"/>
              <a:t> them the plot.”</a:t>
            </a:r>
            <a:r>
              <a:rPr lang="en-US" dirty="0" smtClean="0"/>
              <a:t>? “</a:t>
            </a:r>
            <a:r>
              <a:rPr lang="is-IS" dirty="0" smtClean="0"/>
              <a:t>…cannot erase the memories...” Paycheck (2003)</a:t>
            </a:r>
            <a:endParaRPr lang="en-US" dirty="0" smtClean="0"/>
          </a:p>
          <a:p>
            <a:r>
              <a:rPr lang="en-US" dirty="0" smtClean="0"/>
              <a:t>pp. </a:t>
            </a:r>
            <a:r>
              <a:rPr lang="en-US" dirty="0" smtClean="0"/>
              <a:t>180 </a:t>
            </a:r>
            <a:r>
              <a:rPr lang="en-US" dirty="0" smtClean="0"/>
              <a:t>4.4 #2 preferred?</a:t>
            </a:r>
          </a:p>
          <a:p>
            <a:r>
              <a:rPr lang="en-US" dirty="0" smtClean="0"/>
              <a:t>pp. </a:t>
            </a:r>
            <a:r>
              <a:rPr lang="en-US" dirty="0" smtClean="0"/>
              <a:t>186/196 revenue </a:t>
            </a:r>
            <a:r>
              <a:rPr lang="en-US" dirty="0" smtClean="0"/>
              <a:t>!= profit</a:t>
            </a:r>
          </a:p>
          <a:p>
            <a:r>
              <a:rPr lang="en-US" dirty="0" smtClean="0"/>
              <a:t>pp</a:t>
            </a:r>
            <a:r>
              <a:rPr lang="en-US" dirty="0"/>
              <a:t>. </a:t>
            </a:r>
            <a:r>
              <a:rPr lang="en-US" dirty="0" smtClean="0"/>
              <a:t>190 </a:t>
            </a:r>
            <a:r>
              <a:rPr lang="en-US" dirty="0" smtClean="0"/>
              <a:t>blocking 100% seems impossible</a:t>
            </a:r>
          </a:p>
          <a:p>
            <a:r>
              <a:rPr lang="en-US" dirty="0" smtClean="0"/>
              <a:t>pp. 194 Any legitimate </a:t>
            </a:r>
            <a:r>
              <a:rPr lang="en-US" dirty="0" err="1" smtClean="0"/>
              <a:t>BitTorrent</a:t>
            </a:r>
            <a:r>
              <a:rPr lang="en-US" dirty="0" smtClean="0"/>
              <a:t> use examples since 2005?</a:t>
            </a:r>
          </a:p>
          <a:p>
            <a:r>
              <a:rPr lang="en-US" dirty="0" smtClean="0"/>
              <a:t>pp</a:t>
            </a:r>
            <a:r>
              <a:rPr lang="en-US" dirty="0"/>
              <a:t>. 197 </a:t>
            </a:r>
            <a:r>
              <a:rPr lang="en-US" dirty="0" smtClean="0"/>
              <a:t>“licensing agreement </a:t>
            </a:r>
            <a:r>
              <a:rPr lang="is-IS" dirty="0" smtClean="0"/>
              <a:t>… hardware”?</a:t>
            </a:r>
            <a:endParaRPr lang="en-US" dirty="0" smtClean="0"/>
          </a:p>
        </p:txBody>
      </p:sp>
      <p:sp>
        <p:nvSpPr>
          <p:cNvPr id="11" name="Content Placeholder 10"/>
          <p:cNvSpPr>
            <a:spLocks noGrp="1"/>
          </p:cNvSpPr>
          <p:nvPr>
            <p:ph sz="half" idx="2"/>
          </p:nvPr>
        </p:nvSpPr>
        <p:spPr/>
        <p:txBody>
          <a:bodyPr>
            <a:normAutofit fontScale="77500" lnSpcReduction="20000"/>
          </a:bodyPr>
          <a:lstStyle/>
          <a:p>
            <a:r>
              <a:rPr lang="en-US" dirty="0"/>
              <a:t>pp. 198 4.7.3 references?</a:t>
            </a:r>
          </a:p>
          <a:p>
            <a:r>
              <a:rPr lang="en-US" dirty="0" smtClean="0"/>
              <a:t>pp</a:t>
            </a:r>
            <a:r>
              <a:rPr lang="en-US" dirty="0"/>
              <a:t>. </a:t>
            </a:r>
            <a:r>
              <a:rPr lang="en-US" dirty="0" smtClean="0"/>
              <a:t>205 </a:t>
            </a:r>
            <a:r>
              <a:rPr lang="en-US" dirty="0"/>
              <a:t>Perhaps friends should not ask you to break the law? </a:t>
            </a:r>
            <a:endParaRPr lang="en-US" dirty="0" smtClean="0"/>
          </a:p>
          <a:p>
            <a:r>
              <a:rPr lang="en-US" dirty="0" smtClean="0"/>
              <a:t>Any </a:t>
            </a:r>
            <a:r>
              <a:rPr lang="en-US" dirty="0"/>
              <a:t>successful industries operate as a support service?</a:t>
            </a:r>
          </a:p>
          <a:p>
            <a:r>
              <a:rPr lang="en-US" dirty="0" smtClean="0"/>
              <a:t>pp</a:t>
            </a:r>
            <a:r>
              <a:rPr lang="en-US" dirty="0"/>
              <a:t>. </a:t>
            </a:r>
            <a:r>
              <a:rPr lang="en-US" dirty="0" smtClean="0"/>
              <a:t>207 </a:t>
            </a:r>
            <a:r>
              <a:rPr lang="en-US" dirty="0"/>
              <a:t>Is Perl still most popular? Quality study from 2003, change?</a:t>
            </a:r>
          </a:p>
          <a:p>
            <a:r>
              <a:rPr lang="en-US" dirty="0"/>
              <a:t>pp. </a:t>
            </a:r>
            <a:r>
              <a:rPr lang="en-US" dirty="0" smtClean="0"/>
              <a:t>209 </a:t>
            </a:r>
            <a:r>
              <a:rPr lang="en-US" dirty="0"/>
              <a:t>who uses tape?</a:t>
            </a:r>
          </a:p>
          <a:p>
            <a:r>
              <a:rPr lang="en-US" dirty="0" smtClean="0"/>
              <a:t>pp. 210 “human-readable, lawyer-readable</a:t>
            </a:r>
            <a:r>
              <a:rPr lang="is-IS" dirty="0" smtClean="0"/>
              <a:t>…”</a:t>
            </a:r>
          </a:p>
          <a:p>
            <a:r>
              <a:rPr lang="is-IS" dirty="0" smtClean="0"/>
              <a:t>pp. 223 Interview has nothing to do with computing</a:t>
            </a:r>
            <a:endParaRPr lang="en-US" dirty="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21081641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Group </a:t>
            </a:r>
            <a:r>
              <a:rPr lang="en-US" dirty="0"/>
              <a:t>Quiz</a:t>
            </a:r>
            <a:br>
              <a:rPr lang="en-US" dirty="0"/>
            </a:br>
            <a:r>
              <a:rPr lang="en-US" dirty="0"/>
              <a:t>For each </a:t>
            </a:r>
            <a:r>
              <a:rPr lang="en-US" dirty="0" smtClean="0"/>
              <a:t>On the left answer a–d on Right</a:t>
            </a:r>
            <a:endParaRPr lang="en-US" dirty="0"/>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a:t>
            </a:r>
            <a:r>
              <a:rPr lang="en-US" dirty="0" smtClean="0"/>
              <a:t>Secret</a:t>
            </a:r>
            <a:endParaRPr lang="en-US" dirty="0"/>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kind of IP does it protect?</a:t>
            </a:r>
          </a:p>
          <a:p>
            <a:pPr marL="342900" indent="-342900">
              <a:buFont typeface="+mj-lt"/>
              <a:buAutoNum type="alphaUcPeriod"/>
            </a:pPr>
            <a:r>
              <a:rPr lang="en-US" dirty="0"/>
              <a:t>What qualifications does the IP have to meet to be protected?</a:t>
            </a:r>
          </a:p>
          <a:p>
            <a:pPr marL="342900" indent="-342900">
              <a:buFont typeface="+mj-lt"/>
              <a:buAutoNum type="alphaUcPeriod"/>
            </a:pPr>
            <a:r>
              <a:rPr lang="en-US" dirty="0"/>
              <a:t>How long does the protection last?</a:t>
            </a:r>
          </a:p>
          <a:p>
            <a:pPr marL="342900" indent="-342900">
              <a:buFont typeface="+mj-lt"/>
              <a:buAutoNum type="alphaUcPeriod"/>
            </a:pPr>
            <a:r>
              <a:rPr lang="en-US" dirty="0"/>
              <a:t>Give a specific example of IP currently protected</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32622482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44771"/>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a:p>
            <a:pPr marL="457200" indent="-457200">
              <a:buFont typeface="+mj-lt"/>
              <a:buAutoNum type="arabicPeriod"/>
            </a:pPr>
            <a:r>
              <a:rPr lang="en-US" dirty="0" smtClean="0"/>
              <a:t>Guest Speaker</a:t>
            </a:r>
            <a:endParaRPr lang="en-US" dirty="0"/>
          </a:p>
        </p:txBody>
      </p:sp>
      <p:sp>
        <p:nvSpPr>
          <p:cNvPr id="4" name="Footer Placeholder 3"/>
          <p:cNvSpPr>
            <a:spLocks noGrp="1"/>
          </p:cNvSpPr>
          <p:nvPr>
            <p:ph type="ftr" sz="quarter" idx="11"/>
          </p:nvPr>
        </p:nvSpPr>
        <p:spPr/>
        <p:txBody>
          <a:bodyPr/>
          <a:lstStyle/>
          <a:p>
            <a:r>
              <a:rPr lang="en-US" smtClean="0"/>
              <a:t>© 2016 Keith A. Pray</a:t>
            </a:r>
            <a:endParaRPr lang="en-US" dirty="0"/>
          </a:p>
        </p:txBody>
      </p: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28239775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Assignment - Self </a:t>
            </a:r>
            <a:r>
              <a:rPr lang="en-US" dirty="0"/>
              <a:t>Search 1/3 </a:t>
            </a:r>
            <a:r>
              <a:rPr lang="en-US" dirty="0" smtClean="0"/>
              <a:t/>
            </a:r>
            <a:br>
              <a:rPr lang="en-US" dirty="0" smtClean="0"/>
            </a:br>
            <a:r>
              <a:rPr lang="en-US" dirty="0" smtClean="0"/>
              <a:t>Discussion </a:t>
            </a:r>
            <a:r>
              <a:rPr lang="en-US" dirty="0"/>
              <a:t>Board</a:t>
            </a:r>
          </a:p>
        </p:txBody>
      </p:sp>
      <p:sp>
        <p:nvSpPr>
          <p:cNvPr id="3" name="Content Placeholder 2"/>
          <p:cNvSpPr>
            <a:spLocks noGrp="1"/>
          </p:cNvSpPr>
          <p:nvPr>
            <p:ph sz="half" idx="1"/>
          </p:nvPr>
        </p:nvSpPr>
        <p:spPr/>
        <p:txBody>
          <a:bodyPr>
            <a:normAutofit lnSpcReduction="10000"/>
          </a:bodyPr>
          <a:lstStyle/>
          <a:p>
            <a:r>
              <a:rPr lang="en-US" dirty="0"/>
              <a:t>Post ways one can search for information about a person. Do not repeat </a:t>
            </a:r>
            <a:r>
              <a:rPr lang="en-US" dirty="0" smtClean="0"/>
              <a:t>entries.</a:t>
            </a:r>
            <a:endParaRPr lang="en-US" dirty="0"/>
          </a:p>
          <a:p>
            <a:r>
              <a:rPr lang="en-US" dirty="0"/>
              <a:t>Use each search method listed to produce 2 profiles as an appendix of your paper. Provide a brief description if you’d rather not list the details.</a:t>
            </a:r>
          </a:p>
          <a:p>
            <a:pPr lvl="1"/>
            <a:r>
              <a:rPr lang="en-US" dirty="0"/>
              <a:t>Profile 1: all information someone might think is you</a:t>
            </a:r>
          </a:p>
          <a:p>
            <a:pPr lvl="1"/>
            <a:r>
              <a:rPr lang="en-US" dirty="0"/>
              <a:t>Profile 2: all information you know is you.</a:t>
            </a:r>
          </a:p>
          <a:p>
            <a:pPr lvl="1"/>
            <a:r>
              <a:rPr lang="en-US" dirty="0"/>
              <a:t>You are not responsible for methods posted </a:t>
            </a:r>
            <a:r>
              <a:rPr lang="en-US" dirty="0" smtClean="0"/>
              <a:t>less than 24 hours before class.</a:t>
            </a:r>
            <a:endParaRPr lang="en-US" dirty="0"/>
          </a:p>
        </p:txBody>
      </p:sp>
      <p:sp>
        <p:nvSpPr>
          <p:cNvPr id="6" name="Content Placeholder 5"/>
          <p:cNvSpPr>
            <a:spLocks noGrp="1"/>
          </p:cNvSpPr>
          <p:nvPr>
            <p:ph sz="half" idx="2"/>
          </p:nvPr>
        </p:nvSpPr>
        <p:spPr/>
        <p:txBody>
          <a:bodyPr>
            <a:normAutofit lnSpcReduction="10000"/>
          </a:bodyPr>
          <a:lstStyle/>
          <a:p>
            <a:r>
              <a:rPr lang="en-US" dirty="0"/>
              <a:t>For each search method result consider:</a:t>
            </a:r>
          </a:p>
          <a:p>
            <a:pPr lvl="1"/>
            <a:r>
              <a:rPr lang="en-US" dirty="0"/>
              <a:t>Exactly how did the data get there?</a:t>
            </a:r>
          </a:p>
          <a:p>
            <a:pPr lvl="1"/>
            <a:r>
              <a:rPr lang="en-US" dirty="0"/>
              <a:t>How can this data be used?</a:t>
            </a:r>
          </a:p>
          <a:p>
            <a:pPr lvl="1"/>
            <a:r>
              <a:rPr lang="en-US" dirty="0"/>
              <a:t>Is this a secondary use?</a:t>
            </a:r>
          </a:p>
          <a:p>
            <a:pPr lvl="1"/>
            <a:r>
              <a:rPr lang="en-US" dirty="0"/>
              <a:t>Did you authorized use of the data? If not and you want to, request its use be discontinued and post the correspondence. </a:t>
            </a:r>
          </a:p>
          <a:p>
            <a:r>
              <a:rPr lang="en-US" dirty="0"/>
              <a:t>Dig deeper than a basic search engine’s (Google, etc.) results</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6632965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Assignment - Self </a:t>
            </a:r>
            <a:r>
              <a:rPr lang="en-US" dirty="0"/>
              <a:t>Search </a:t>
            </a:r>
            <a:r>
              <a:rPr lang="en-US" dirty="0" smtClean="0"/>
              <a:t>2/</a:t>
            </a:r>
            <a:r>
              <a:rPr lang="en-US" dirty="0"/>
              <a:t>3 </a:t>
            </a:r>
            <a:r>
              <a:rPr lang="en-US" dirty="0" smtClean="0"/>
              <a:t/>
            </a:r>
            <a:br>
              <a:rPr lang="en-US" dirty="0" smtClean="0"/>
            </a:br>
            <a:r>
              <a:rPr lang="en-US" dirty="0" smtClean="0"/>
              <a:t>1 Page Paper</a:t>
            </a:r>
            <a:endParaRPr lang="en-US" dirty="0"/>
          </a:p>
        </p:txBody>
      </p:sp>
      <p:sp>
        <p:nvSpPr>
          <p:cNvPr id="3" name="Content Placeholder 2"/>
          <p:cNvSpPr>
            <a:spLocks noGrp="1"/>
          </p:cNvSpPr>
          <p:nvPr>
            <p:ph idx="1"/>
          </p:nvPr>
        </p:nvSpPr>
        <p:spPr/>
        <p:txBody>
          <a:bodyPr>
            <a:normAutofit fontScale="92500"/>
          </a:bodyPr>
          <a:lstStyle/>
          <a:p>
            <a:r>
              <a:rPr lang="en-US" dirty="0"/>
              <a:t>Use your search results to help support your conclusion.</a:t>
            </a:r>
          </a:p>
          <a:p>
            <a:r>
              <a:rPr lang="en-US" dirty="0"/>
              <a:t>This assignment requires you revisit the Discussion Board frequently as new search methods are posted, subscribe to it.</a:t>
            </a:r>
          </a:p>
          <a:p>
            <a:r>
              <a:rPr lang="en-US" dirty="0"/>
              <a:t>Conclusion idea examples (not comprehensive):</a:t>
            </a:r>
          </a:p>
          <a:p>
            <a:pPr lvl="1"/>
            <a:r>
              <a:rPr lang="en-US" dirty="0"/>
              <a:t>What impression would a potential employer have of you given these results, assuming they also had a resume and possibly a cover letter from you?</a:t>
            </a:r>
          </a:p>
          <a:p>
            <a:pPr lvl="1"/>
            <a:r>
              <a:rPr lang="en-US" dirty="0"/>
              <a:t>What would your elder family members (or equivalent) think?</a:t>
            </a:r>
          </a:p>
          <a:p>
            <a:pPr lvl="1"/>
            <a:r>
              <a:rPr lang="en-US" dirty="0"/>
              <a:t>Are you comfortable with what you found or did not find?</a:t>
            </a:r>
          </a:p>
          <a:p>
            <a:pPr lvl="1"/>
            <a:r>
              <a:rPr lang="en-US" dirty="0"/>
              <a:t>Do you believe protecting your privacy is important or needed</a:t>
            </a:r>
            <a:r>
              <a:rPr lang="en-US" dirty="0" smtClean="0"/>
              <a:t>?</a:t>
            </a:r>
          </a:p>
          <a:p>
            <a:r>
              <a:rPr lang="en-US" dirty="0" smtClean="0"/>
              <a:t>5 High quality sources still required</a:t>
            </a:r>
            <a:endParaRPr lang="en-US" dirty="0"/>
          </a:p>
          <a:p>
            <a:endParaRPr lang="en-US" dirty="0"/>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6793320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Assignment - Self </a:t>
            </a:r>
            <a:r>
              <a:rPr lang="en-US" dirty="0"/>
              <a:t>Search 3</a:t>
            </a:r>
            <a:r>
              <a:rPr lang="en-US" dirty="0" smtClean="0"/>
              <a:t>/</a:t>
            </a:r>
            <a:r>
              <a:rPr lang="en-US" dirty="0"/>
              <a:t>3 </a:t>
            </a:r>
          </a:p>
        </p:txBody>
      </p:sp>
      <p:sp>
        <p:nvSpPr>
          <p:cNvPr id="4" name="Footer Placeholder 3"/>
          <p:cNvSpPr>
            <a:spLocks noGrp="1"/>
          </p:cNvSpPr>
          <p:nvPr>
            <p:ph type="ftr" sz="quarter" idx="11"/>
          </p:nvPr>
        </p:nvSpPr>
        <p:spPr/>
        <p:txBody>
          <a:bodyPr/>
          <a:lstStyle/>
          <a:p>
            <a:r>
              <a:rPr lang="en-US" smtClean="0"/>
              <a:t>© 2016 Keith A. Pray</a:t>
            </a:r>
            <a:endParaRPr lang="en-US"/>
          </a:p>
        </p:txBody>
      </p:sp>
      <p:sp>
        <p:nvSpPr>
          <p:cNvPr id="72" name="Down Arrow 71"/>
          <p:cNvSpPr/>
          <p:nvPr/>
        </p:nvSpPr>
        <p:spPr bwMode="auto">
          <a:xfrm>
            <a:off x="801108" y="1910980"/>
            <a:ext cx="533400" cy="914400"/>
          </a:xfrm>
          <a:prstGeom prst="down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aphicFrame>
        <p:nvGraphicFramePr>
          <p:cNvPr id="73" name="Table 72"/>
          <p:cNvGraphicFramePr>
            <a:graphicFrameLocks noGrp="1"/>
          </p:cNvGraphicFramePr>
          <p:nvPr>
            <p:extLst>
              <p:ext uri="{D42A27DB-BD31-4B8C-83A1-F6EECF244321}">
                <p14:modId xmlns:p14="http://schemas.microsoft.com/office/powerpoint/2010/main" val="3355343091"/>
              </p:ext>
            </p:extLst>
          </p:nvPr>
        </p:nvGraphicFramePr>
        <p:xfrm>
          <a:off x="160811" y="2822964"/>
          <a:ext cx="1828800" cy="2103120"/>
        </p:xfrm>
        <a:graphic>
          <a:graphicData uri="http://schemas.openxmlformats.org/drawingml/2006/table">
            <a:tbl>
              <a:tblPr firstRow="1" bandRow="1">
                <a:tableStyleId>{073A0DAA-6AF3-43AB-8588-CEC1D06C72B9}</a:tableStyleId>
              </a:tblPr>
              <a:tblGrid>
                <a:gridCol w="1828800"/>
              </a:tblGrid>
              <a:tr h="365760">
                <a:tc>
                  <a:txBody>
                    <a:bodyPr/>
                    <a:lstStyle/>
                    <a:p>
                      <a:r>
                        <a:rPr lang="en-US" dirty="0" smtClean="0"/>
                        <a:t>Search Methods</a:t>
                      </a:r>
                      <a:endParaRPr lang="en-US" dirty="0"/>
                    </a:p>
                  </a:txBody>
                  <a:tcPr/>
                </a:tc>
              </a:tr>
              <a:tr h="365760">
                <a:tc>
                  <a:txBody>
                    <a:bodyPr/>
                    <a:lstStyle/>
                    <a:p>
                      <a:r>
                        <a:rPr lang="en-US" dirty="0" smtClean="0"/>
                        <a:t>…</a:t>
                      </a:r>
                      <a:endParaRPr lang="en-US" dirty="0"/>
                    </a:p>
                  </a:txBody>
                  <a:tcPr/>
                </a:tc>
              </a:tr>
              <a:tr h="365760">
                <a:tc>
                  <a:txBody>
                    <a:bodyPr/>
                    <a:lstStyle/>
                    <a:p>
                      <a:r>
                        <a:rPr lang="en-US" dirty="0" smtClean="0"/>
                        <a:t>…</a:t>
                      </a:r>
                      <a:endParaRPr lang="en-US" dirty="0"/>
                    </a:p>
                  </a:txBody>
                  <a:tcPr/>
                </a:tc>
              </a:tr>
              <a:tr h="365760">
                <a:tc>
                  <a:txBody>
                    <a:bodyPr/>
                    <a:lstStyle/>
                    <a:p>
                      <a:r>
                        <a:rPr lang="en-US" dirty="0" smtClean="0"/>
                        <a:t>…</a:t>
                      </a:r>
                      <a:endParaRPr lang="en-US" dirty="0"/>
                    </a:p>
                  </a:txBody>
                  <a:tcPr/>
                </a:tc>
              </a:tr>
              <a:tr h="365760">
                <a:tc>
                  <a:txBody>
                    <a:bodyPr/>
                    <a:lstStyle/>
                    <a:p>
                      <a:r>
                        <a:rPr lang="en-US" dirty="0" smtClean="0"/>
                        <a:t>…</a:t>
                      </a:r>
                      <a:endParaRPr lang="en-US" dirty="0"/>
                    </a:p>
                  </a:txBody>
                  <a:tcPr/>
                </a:tc>
              </a:tr>
            </a:tbl>
          </a:graphicData>
        </a:graphic>
      </p:graphicFrame>
      <p:sp>
        <p:nvSpPr>
          <p:cNvPr id="74" name="Right Arrow 73"/>
          <p:cNvSpPr/>
          <p:nvPr/>
        </p:nvSpPr>
        <p:spPr bwMode="auto">
          <a:xfrm>
            <a:off x="1989611" y="3604401"/>
            <a:ext cx="107386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Times New Roman" pitchFamily="76" charset="0"/>
              </a:rPr>
              <a:t>Filter</a:t>
            </a:r>
          </a:p>
        </p:txBody>
      </p:sp>
      <p:sp>
        <p:nvSpPr>
          <p:cNvPr id="75" name="Multidocument 74"/>
          <p:cNvSpPr>
            <a:spLocks noChangeAspect="1"/>
          </p:cNvSpPr>
          <p:nvPr/>
        </p:nvSpPr>
        <p:spPr bwMode="auto">
          <a:xfrm>
            <a:off x="3063475" y="3536586"/>
            <a:ext cx="1600200" cy="1600200"/>
          </a:xfrm>
          <a:prstGeom prst="flowChartMultidocumen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Times New Roman" pitchFamily="76" charset="0"/>
              </a:rPr>
              <a:t>Profile 1</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latin typeface="Times New Roman" pitchFamily="76" charset="0"/>
              </a:rPr>
              <a:t>Could Be You</a:t>
            </a:r>
            <a:endParaRPr kumimoji="0" lang="en-US" sz="2400" b="0" i="0" u="none" strike="noStrike" cap="none" normalizeH="0" baseline="0" dirty="0">
              <a:ln>
                <a:noFill/>
              </a:ln>
              <a:solidFill>
                <a:schemeClr val="tx2"/>
              </a:solidFill>
              <a:effectLst/>
              <a:latin typeface="Times New Roman" pitchFamily="76" charset="0"/>
            </a:endParaRPr>
          </a:p>
        </p:txBody>
      </p:sp>
      <p:sp>
        <p:nvSpPr>
          <p:cNvPr id="76" name="Document 75"/>
          <p:cNvSpPr>
            <a:spLocks noChangeAspect="1"/>
          </p:cNvSpPr>
          <p:nvPr/>
        </p:nvSpPr>
        <p:spPr bwMode="auto">
          <a:xfrm>
            <a:off x="4214821" y="1051343"/>
            <a:ext cx="1600200" cy="1600200"/>
          </a:xfrm>
          <a:prstGeom prst="flowChartDocumen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Times New Roman" pitchFamily="76" charset="0"/>
              </a:rPr>
              <a:t>Profile 2</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rgbClr val="000000"/>
                </a:solidFill>
                <a:latin typeface="Times New Roman" pitchFamily="76" charset="0"/>
              </a:rPr>
              <a:t>Is You</a:t>
            </a:r>
            <a:endParaRPr kumimoji="0" lang="en-US" sz="2400" b="0" i="0" u="none" strike="noStrike" cap="none" normalizeH="0" baseline="0" dirty="0">
              <a:ln>
                <a:noFill/>
              </a:ln>
              <a:solidFill>
                <a:srgbClr val="000000"/>
              </a:solidFill>
              <a:effectLst/>
              <a:latin typeface="Times New Roman" pitchFamily="76" charset="0"/>
            </a:endParaRPr>
          </a:p>
        </p:txBody>
      </p:sp>
      <p:sp>
        <p:nvSpPr>
          <p:cNvPr id="77" name="Right Arrow 76"/>
          <p:cNvSpPr/>
          <p:nvPr/>
        </p:nvSpPr>
        <p:spPr bwMode="auto">
          <a:xfrm rot="18968425">
            <a:off x="3677889" y="2538399"/>
            <a:ext cx="107386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Times New Roman" pitchFamily="76" charset="0"/>
              </a:rPr>
              <a:t>Filter</a:t>
            </a:r>
          </a:p>
        </p:txBody>
      </p:sp>
      <p:cxnSp>
        <p:nvCxnSpPr>
          <p:cNvPr id="79" name="Straight Arrow Connector 78"/>
          <p:cNvCxnSpPr>
            <a:stCxn id="75" idx="3"/>
            <a:endCxn id="185" idx="1"/>
          </p:cNvCxnSpPr>
          <p:nvPr/>
        </p:nvCxnSpPr>
        <p:spPr bwMode="auto">
          <a:xfrm flipV="1">
            <a:off x="4663675" y="3081492"/>
            <a:ext cx="750045" cy="1255194"/>
          </a:xfrm>
          <a:prstGeom prst="straightConnector1">
            <a:avLst/>
          </a:prstGeom>
          <a:ln>
            <a:headEnd type="none" w="med" len="med"/>
            <a:tailEnd type="triangle" w="lg" len="lg"/>
          </a:ln>
        </p:spPr>
        <p:style>
          <a:lnRef idx="1">
            <a:schemeClr val="dk1"/>
          </a:lnRef>
          <a:fillRef idx="2">
            <a:schemeClr val="dk1"/>
          </a:fillRef>
          <a:effectRef idx="1">
            <a:schemeClr val="dk1"/>
          </a:effectRef>
          <a:fontRef idx="minor">
            <a:schemeClr val="dk1"/>
          </a:fontRef>
        </p:style>
      </p:cxnSp>
      <p:cxnSp>
        <p:nvCxnSpPr>
          <p:cNvPr id="80" name="Straight Arrow Connector 79"/>
          <p:cNvCxnSpPr>
            <a:stCxn id="76" idx="2"/>
            <a:endCxn id="185" idx="1"/>
          </p:cNvCxnSpPr>
          <p:nvPr/>
        </p:nvCxnSpPr>
        <p:spPr bwMode="auto">
          <a:xfrm>
            <a:off x="5014921" y="2545752"/>
            <a:ext cx="398799" cy="535740"/>
          </a:xfrm>
          <a:prstGeom prst="straightConnector1">
            <a:avLst/>
          </a:prstGeom>
          <a:ln>
            <a:headEnd type="none" w="med" len="med"/>
            <a:tailEnd type="triangle" w="lg" len="lg"/>
          </a:ln>
        </p:spPr>
        <p:style>
          <a:lnRef idx="1">
            <a:schemeClr val="dk1"/>
          </a:lnRef>
          <a:fillRef idx="2">
            <a:schemeClr val="dk1"/>
          </a:fillRef>
          <a:effectRef idx="1">
            <a:schemeClr val="dk1"/>
          </a:effectRef>
          <a:fontRef idx="minor">
            <a:schemeClr val="dk1"/>
          </a:fontRef>
        </p:style>
      </p:cxnSp>
      <p:grpSp>
        <p:nvGrpSpPr>
          <p:cNvPr id="96" name="Group 95"/>
          <p:cNvGrpSpPr/>
          <p:nvPr/>
        </p:nvGrpSpPr>
        <p:grpSpPr>
          <a:xfrm>
            <a:off x="7167034" y="1938492"/>
            <a:ext cx="1752600" cy="2286000"/>
            <a:chOff x="7277100" y="1316181"/>
            <a:chExt cx="1752600" cy="2286000"/>
          </a:xfrm>
        </p:grpSpPr>
        <p:sp>
          <p:nvSpPr>
            <p:cNvPr id="78" name="Folded Corner 77"/>
            <p:cNvSpPr/>
            <p:nvPr/>
          </p:nvSpPr>
          <p:spPr bwMode="auto">
            <a:xfrm>
              <a:off x="7277100" y="1316181"/>
              <a:ext cx="1752600" cy="2286000"/>
            </a:xfrm>
            <a:prstGeom prst="foldedCorner">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Times New Roman" pitchFamily="76" charset="0"/>
                </a:rPr>
                <a:t>1 Page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Times New Roman" pitchFamily="76" charset="0"/>
                </a:rPr>
                <a:t>Paper</a:t>
              </a:r>
              <a:endParaRPr kumimoji="0" lang="en-US" sz="2400" b="0" i="0" u="none" strike="noStrike" cap="none" normalizeH="0" baseline="0" dirty="0">
                <a:ln>
                  <a:noFill/>
                </a:ln>
                <a:solidFill>
                  <a:srgbClr val="000000"/>
                </a:solidFill>
                <a:effectLst/>
                <a:latin typeface="Times New Roman" pitchFamily="76" charset="0"/>
              </a:endParaRPr>
            </a:p>
          </p:txBody>
        </p:sp>
        <p:sp>
          <p:nvSpPr>
            <p:cNvPr id="82" name="5-Point Star 81"/>
            <p:cNvSpPr>
              <a:spLocks noChangeAspect="1"/>
            </p:cNvSpPr>
            <p:nvPr/>
          </p:nvSpPr>
          <p:spPr bwMode="auto">
            <a:xfrm>
              <a:off x="8456815" y="1421753"/>
              <a:ext cx="481584" cy="481584"/>
            </a:xfrm>
            <a:prstGeom prst="star5">
              <a:avLst/>
            </a:prstGeom>
            <a:solidFill>
              <a:srgbClr val="FFFF00"/>
            </a:solidFill>
            <a:ln>
              <a:solidFill>
                <a:schemeClr val="tx1">
                  <a:lumMod val="50000"/>
                </a:schemeClr>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990033"/>
                </a:solidFill>
                <a:effectLst/>
                <a:latin typeface="Times New Roman" pitchFamily="76" charset="0"/>
              </a:endParaRPr>
            </a:p>
          </p:txBody>
        </p:sp>
      </p:grpSp>
      <p:grpSp>
        <p:nvGrpSpPr>
          <p:cNvPr id="123" name="Group 122"/>
          <p:cNvGrpSpPr/>
          <p:nvPr/>
        </p:nvGrpSpPr>
        <p:grpSpPr>
          <a:xfrm>
            <a:off x="160811" y="1165643"/>
            <a:ext cx="2065811" cy="685800"/>
            <a:chOff x="1441121" y="1034680"/>
            <a:chExt cx="2065811" cy="685800"/>
          </a:xfrm>
        </p:grpSpPr>
        <p:grpSp>
          <p:nvGrpSpPr>
            <p:cNvPr id="45" name="Group 44"/>
            <p:cNvGrpSpPr/>
            <p:nvPr/>
          </p:nvGrpSpPr>
          <p:grpSpPr>
            <a:xfrm flipH="1">
              <a:off x="1441121" y="1034680"/>
              <a:ext cx="1608611" cy="228600"/>
              <a:chOff x="-45503" y="3429000"/>
              <a:chExt cx="1608611" cy="228600"/>
            </a:xfrm>
          </p:grpSpPr>
          <p:sp>
            <p:nvSpPr>
              <p:cNvPr id="46" name="Smiley Face 45"/>
              <p:cNvSpPr/>
              <p:nvPr/>
            </p:nvSpPr>
            <p:spPr bwMode="auto">
              <a:xfrm>
                <a:off x="1830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54" name="Smiley Face 53"/>
              <p:cNvSpPr/>
              <p:nvPr/>
            </p:nvSpPr>
            <p:spPr bwMode="auto">
              <a:xfrm>
                <a:off x="4116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6" name="Smiley Face 65"/>
              <p:cNvSpPr/>
              <p:nvPr/>
            </p:nvSpPr>
            <p:spPr bwMode="auto">
              <a:xfrm>
                <a:off x="6402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7" name="Smiley Face 66"/>
              <p:cNvSpPr/>
              <p:nvPr/>
            </p:nvSpPr>
            <p:spPr bwMode="auto">
              <a:xfrm>
                <a:off x="1105908"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8" name="Smiley Face 67"/>
              <p:cNvSpPr/>
              <p:nvPr/>
            </p:nvSpPr>
            <p:spPr bwMode="auto">
              <a:xfrm>
                <a:off x="876300"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9" name="Smiley Face 68"/>
              <p:cNvSpPr/>
              <p:nvPr/>
            </p:nvSpPr>
            <p:spPr bwMode="auto">
              <a:xfrm>
                <a:off x="1334508"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71" name="Smiley Face 70"/>
              <p:cNvSpPr/>
              <p:nvPr/>
            </p:nvSpPr>
            <p:spPr bwMode="auto">
              <a:xfrm>
                <a:off x="-45503"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99" name="Group 98"/>
            <p:cNvGrpSpPr/>
            <p:nvPr/>
          </p:nvGrpSpPr>
          <p:grpSpPr>
            <a:xfrm flipH="1">
              <a:off x="1593521" y="1187080"/>
              <a:ext cx="1608611" cy="228600"/>
              <a:chOff x="-45503" y="3429000"/>
              <a:chExt cx="1608611" cy="228600"/>
            </a:xfrm>
          </p:grpSpPr>
          <p:sp>
            <p:nvSpPr>
              <p:cNvPr id="100" name="Smiley Face 99"/>
              <p:cNvSpPr/>
              <p:nvPr/>
            </p:nvSpPr>
            <p:spPr bwMode="auto">
              <a:xfrm>
                <a:off x="1830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1" name="Smiley Face 100"/>
              <p:cNvSpPr/>
              <p:nvPr/>
            </p:nvSpPr>
            <p:spPr bwMode="auto">
              <a:xfrm>
                <a:off x="4116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2" name="Smiley Face 101"/>
              <p:cNvSpPr/>
              <p:nvPr/>
            </p:nvSpPr>
            <p:spPr bwMode="auto">
              <a:xfrm>
                <a:off x="6402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3" name="Smiley Face 102"/>
              <p:cNvSpPr/>
              <p:nvPr/>
            </p:nvSpPr>
            <p:spPr bwMode="auto">
              <a:xfrm>
                <a:off x="1105908"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4" name="Smiley Face 103"/>
              <p:cNvSpPr/>
              <p:nvPr/>
            </p:nvSpPr>
            <p:spPr bwMode="auto">
              <a:xfrm>
                <a:off x="876300"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5" name="Smiley Face 104"/>
              <p:cNvSpPr/>
              <p:nvPr/>
            </p:nvSpPr>
            <p:spPr bwMode="auto">
              <a:xfrm>
                <a:off x="1334508"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6" name="Smiley Face 105"/>
              <p:cNvSpPr/>
              <p:nvPr/>
            </p:nvSpPr>
            <p:spPr bwMode="auto">
              <a:xfrm>
                <a:off x="-45503"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107" name="Group 106"/>
            <p:cNvGrpSpPr/>
            <p:nvPr/>
          </p:nvGrpSpPr>
          <p:grpSpPr>
            <a:xfrm flipH="1">
              <a:off x="1745921" y="1339480"/>
              <a:ext cx="1608611" cy="228600"/>
              <a:chOff x="-45503" y="3429000"/>
              <a:chExt cx="1608611" cy="228600"/>
            </a:xfrm>
          </p:grpSpPr>
          <p:sp>
            <p:nvSpPr>
              <p:cNvPr id="108" name="Smiley Face 107"/>
              <p:cNvSpPr/>
              <p:nvPr/>
            </p:nvSpPr>
            <p:spPr bwMode="auto">
              <a:xfrm>
                <a:off x="1830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9" name="Smiley Face 108"/>
              <p:cNvSpPr/>
              <p:nvPr/>
            </p:nvSpPr>
            <p:spPr bwMode="auto">
              <a:xfrm>
                <a:off x="4116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0" name="Smiley Face 109"/>
              <p:cNvSpPr/>
              <p:nvPr/>
            </p:nvSpPr>
            <p:spPr bwMode="auto">
              <a:xfrm>
                <a:off x="6402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1" name="Smiley Face 110"/>
              <p:cNvSpPr/>
              <p:nvPr/>
            </p:nvSpPr>
            <p:spPr bwMode="auto">
              <a:xfrm>
                <a:off x="1105908"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2" name="Smiley Face 111"/>
              <p:cNvSpPr/>
              <p:nvPr/>
            </p:nvSpPr>
            <p:spPr bwMode="auto">
              <a:xfrm>
                <a:off x="876300"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3" name="Smiley Face 112"/>
              <p:cNvSpPr/>
              <p:nvPr/>
            </p:nvSpPr>
            <p:spPr bwMode="auto">
              <a:xfrm>
                <a:off x="1334508"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4" name="Smiley Face 113"/>
              <p:cNvSpPr/>
              <p:nvPr/>
            </p:nvSpPr>
            <p:spPr bwMode="auto">
              <a:xfrm>
                <a:off x="-45503"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115" name="Group 114"/>
            <p:cNvGrpSpPr/>
            <p:nvPr/>
          </p:nvGrpSpPr>
          <p:grpSpPr>
            <a:xfrm flipH="1">
              <a:off x="1898321" y="1491880"/>
              <a:ext cx="1608611" cy="228600"/>
              <a:chOff x="-45503" y="3429000"/>
              <a:chExt cx="1608611" cy="228600"/>
            </a:xfrm>
          </p:grpSpPr>
          <p:sp>
            <p:nvSpPr>
              <p:cNvPr id="116" name="Smiley Face 115"/>
              <p:cNvSpPr/>
              <p:nvPr/>
            </p:nvSpPr>
            <p:spPr bwMode="auto">
              <a:xfrm>
                <a:off x="1830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7" name="Smiley Face 116"/>
              <p:cNvSpPr/>
              <p:nvPr/>
            </p:nvSpPr>
            <p:spPr bwMode="auto">
              <a:xfrm>
                <a:off x="4116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8" name="Smiley Face 117"/>
              <p:cNvSpPr/>
              <p:nvPr/>
            </p:nvSpPr>
            <p:spPr bwMode="auto">
              <a:xfrm>
                <a:off x="640297"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9" name="Smiley Face 118"/>
              <p:cNvSpPr/>
              <p:nvPr/>
            </p:nvSpPr>
            <p:spPr bwMode="auto">
              <a:xfrm>
                <a:off x="1105908"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0" name="Smiley Face 119"/>
              <p:cNvSpPr/>
              <p:nvPr/>
            </p:nvSpPr>
            <p:spPr bwMode="auto">
              <a:xfrm>
                <a:off x="876300"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1" name="Smiley Face 120"/>
              <p:cNvSpPr/>
              <p:nvPr/>
            </p:nvSpPr>
            <p:spPr bwMode="auto">
              <a:xfrm>
                <a:off x="1334508"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2" name="Smiley Face 121"/>
              <p:cNvSpPr/>
              <p:nvPr/>
            </p:nvSpPr>
            <p:spPr bwMode="auto">
              <a:xfrm>
                <a:off x="-45503" y="3429000"/>
                <a:ext cx="228600" cy="228600"/>
              </a:xfrm>
              <a:prstGeom prst="smileyFac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sp>
        <p:nvSpPr>
          <p:cNvPr id="185" name="Right Arrow 184"/>
          <p:cNvSpPr/>
          <p:nvPr/>
        </p:nvSpPr>
        <p:spPr bwMode="auto">
          <a:xfrm>
            <a:off x="5413720" y="2622952"/>
            <a:ext cx="175331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Times New Roman" pitchFamily="76" charset="0"/>
              </a:rPr>
              <a:t>Inspiration</a:t>
            </a:r>
          </a:p>
        </p:txBody>
      </p:sp>
      <p:sp>
        <p:nvSpPr>
          <p:cNvPr id="3" name="Slide Number Placeholder 2"/>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32452123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13107</TotalTime>
  <Words>5884</Words>
  <Application>Microsoft Macintosh PowerPoint</Application>
  <PresentationFormat>On-screen Show (16:9)</PresentationFormat>
  <Paragraphs>539</Paragraphs>
  <Slides>35</Slides>
  <Notes>34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Red Radial 16x9</vt:lpstr>
      <vt:lpstr>Class 5 Intellectual Property</vt:lpstr>
      <vt:lpstr>Overview</vt:lpstr>
      <vt:lpstr>PowerPoint Presentation</vt:lpstr>
      <vt:lpstr>My Reading Notes</vt:lpstr>
      <vt:lpstr>Group Quiz For each On the left answer a–d on Right</vt:lpstr>
      <vt:lpstr>Overview</vt:lpstr>
      <vt:lpstr>Assignment - Self Search 1/3  Discussion Board</vt:lpstr>
      <vt:lpstr>Assignment - Self Search 2/3  1 Page Paper</vt:lpstr>
      <vt:lpstr>Assignment - Self Search 3/3 </vt:lpstr>
      <vt:lpstr>Overview</vt:lpstr>
      <vt:lpstr>3D Models and Public Domain</vt:lpstr>
      <vt:lpstr>3D Models and Public Domain</vt:lpstr>
      <vt:lpstr>3D Models and Public Domain</vt:lpstr>
      <vt:lpstr>References</vt:lpstr>
      <vt:lpstr>Protect Software with patents Or Not?</vt:lpstr>
      <vt:lpstr>PowerPoint Presentation</vt:lpstr>
      <vt:lpstr>How much do lawsuits cost?</vt:lpstr>
      <vt:lpstr>Increase in software lawsuits</vt:lpstr>
      <vt:lpstr>Broad, Vague or abstract patents</vt:lpstr>
      <vt:lpstr>Reform the patent laws</vt:lpstr>
      <vt:lpstr>Software vs. other industries</vt:lpstr>
      <vt:lpstr>Conclusion</vt:lpstr>
      <vt:lpstr>References, 1</vt:lpstr>
      <vt:lpstr>References, 2</vt:lpstr>
      <vt:lpstr>Unregulated Art Market</vt:lpstr>
      <vt:lpstr>Art Market 2015 Highlights</vt:lpstr>
      <vt:lpstr>How to become a Millionaire?</vt:lpstr>
      <vt:lpstr>Missed Opportunities</vt:lpstr>
      <vt:lpstr>Opening the Curtains of Art Trade</vt:lpstr>
      <vt:lpstr>Magnus Stabilizes the Art Market</vt:lpstr>
      <vt:lpstr>Magnus Illegal and Adds Problems</vt:lpstr>
      <vt:lpstr>Transparency is good for the art world</vt:lpstr>
      <vt:lpstr>REFERENCES</vt:lpstr>
      <vt:lpstr>REFERENCES cont.</vt:lpstr>
      <vt:lpstr>Class 5 The End</vt:lpstr>
    </vt:vector>
  </TitlesOfParts>
  <Company>WPI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197</cp:revision>
  <dcterms:created xsi:type="dcterms:W3CDTF">2014-08-25T02:19:16Z</dcterms:created>
  <dcterms:modified xsi:type="dcterms:W3CDTF">2016-09-09T22:34:23Z</dcterms:modified>
</cp:coreProperties>
</file>