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385" r:id="rId3"/>
    <p:sldId id="277" r:id="rId4"/>
    <p:sldId id="259" r:id="rId5"/>
    <p:sldId id="261" r:id="rId6"/>
    <p:sldId id="267" r:id="rId7"/>
    <p:sldId id="286"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3" r:id="rId23"/>
    <p:sldId id="424" r:id="rId24"/>
    <p:sldId id="425" r:id="rId25"/>
    <p:sldId id="426" r:id="rId26"/>
    <p:sldId id="427" r:id="rId27"/>
    <p:sldId id="428" r:id="rId28"/>
    <p:sldId id="429" r:id="rId29"/>
    <p:sldId id="430" r:id="rId30"/>
    <p:sldId id="431" r:id="rId31"/>
    <p:sldId id="432" r:id="rId32"/>
    <p:sldId id="269"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385"/>
            <p14:sldId id="277"/>
            <p14:sldId id="259"/>
            <p14:sldId id="261"/>
            <p14:sldId id="267"/>
            <p14:sldId id="286"/>
          </p14:sldIdLst>
        </p14:section>
        <p14:section name="Students" id="{898E5266-0460-F748-B516-56DCB661738D}">
          <p14:sldIdLst>
            <p14:sldId id="408"/>
            <p14:sldId id="409"/>
            <p14:sldId id="410"/>
            <p14:sldId id="411"/>
            <p14:sldId id="412"/>
            <p14:sldId id="413"/>
            <p14:sldId id="414"/>
            <p14:sldId id="415"/>
            <p14:sldId id="416"/>
            <p14:sldId id="417"/>
            <p14:sldId id="418"/>
            <p14:sldId id="419"/>
            <p14:sldId id="420"/>
            <p14:sldId id="421"/>
            <p14:sldId id="423"/>
            <p14:sldId id="424"/>
            <p14:sldId id="425"/>
            <p14:sldId id="426"/>
            <p14:sldId id="427"/>
            <p14:sldId id="428"/>
            <p14:sldId id="429"/>
            <p14:sldId id="430"/>
            <p14:sldId id="431"/>
            <p14:sldId id="432"/>
          </p14:sldIdLst>
        </p14:section>
        <p14:section name="Common" id="{92FBE87E-32C6-2846-BF25-B5F0CEFF09B7}">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5" d="100"/>
          <a:sy n="115" d="100"/>
        </p:scale>
        <p:origin x="-808" y="-9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78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2016-04-15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already, aren’t you? You may not be depending on how you enjoyed the last class.</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Paper: </a:t>
            </a:r>
            <a:r>
              <a:rPr lang="en-US" dirty="0" smtClean="0">
                <a:latin typeface="Arial" charset="0"/>
                <a:ea typeface="ＭＳ Ｐゴシック" charset="-128"/>
                <a:cs typeface="ＭＳ Ｐゴシック" charset="-128"/>
              </a:rPr>
              <a:t>not</a:t>
            </a:r>
            <a:r>
              <a:rPr lang="en-US" baseline="0" dirty="0" smtClean="0">
                <a:latin typeface="Arial" charset="0"/>
                <a:ea typeface="ＭＳ Ｐゴシック" charset="-128"/>
                <a:cs typeface="ＭＳ Ｐゴシック" charset="-128"/>
              </a:rPr>
              <a:t> yet</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Sponsoring</a:t>
            </a:r>
            <a:r>
              <a:rPr lang="en-US" baseline="0" dirty="0" smtClean="0"/>
              <a:t> offer that compared with </a:t>
            </a:r>
            <a:r>
              <a:rPr lang="en-US" dirty="0" err="1" smtClean="0"/>
              <a:t>Youtube</a:t>
            </a:r>
            <a:r>
              <a:rPr lang="en-US" baseline="0" dirty="0" smtClean="0"/>
              <a:t> downloader example.</a:t>
            </a:r>
          </a:p>
          <a:p>
            <a:r>
              <a:rPr lang="en-US" baseline="0" dirty="0" err="1" smtClean="0"/>
              <a:t>Baidu</a:t>
            </a:r>
            <a:r>
              <a:rPr lang="en-US" baseline="0" dirty="0" smtClean="0"/>
              <a:t> anti-virus is hard to removed.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024051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Brazilian</a:t>
            </a:r>
            <a:r>
              <a:rPr lang="en-US" baseline="0" dirty="0" smtClean="0"/>
              <a:t> people trying to learn how to remove </a:t>
            </a:r>
            <a:r>
              <a:rPr lang="en-US" baseline="0" dirty="0" err="1" smtClean="0"/>
              <a:t>baidu</a:t>
            </a:r>
            <a:r>
              <a:rPr lang="en-US" baseline="0" dirty="0" smtClean="0"/>
              <a:t> antivirus</a:t>
            </a:r>
          </a:p>
          <a:p>
            <a:r>
              <a:rPr lang="en-US" baseline="0" dirty="0" smtClean="0"/>
              <a:t>Utilized security hole to promote product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60703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Paid</a:t>
            </a:r>
            <a:r>
              <a:rPr lang="en-US" baseline="0" dirty="0" smtClean="0"/>
              <a:t> </a:t>
            </a:r>
            <a:r>
              <a:rPr lang="en-US" dirty="0" smtClean="0"/>
              <a:t>ranking </a:t>
            </a:r>
            <a:r>
              <a:rPr lang="en-US" dirty="0" err="1" smtClean="0"/>
              <a:t>iprovement</a:t>
            </a:r>
            <a:endParaRPr lang="en-US" dirty="0" smtClean="0"/>
          </a:p>
          <a:p>
            <a:r>
              <a:rPr lang="en-US" dirty="0" smtClean="0"/>
              <a:t>Amazon</a:t>
            </a:r>
            <a:r>
              <a:rPr lang="en-US" baseline="0" dirty="0" smtClean="0"/>
              <a:t> and </a:t>
            </a:r>
            <a:r>
              <a:rPr lang="en-US" baseline="0" dirty="0" err="1" smtClean="0"/>
              <a:t>ebay</a:t>
            </a:r>
            <a:r>
              <a:rPr lang="en-US" baseline="0" dirty="0" smtClean="0"/>
              <a:t> example.</a:t>
            </a:r>
          </a:p>
          <a:p>
            <a:r>
              <a:rPr lang="en-US" baseline="0" dirty="0" smtClean="0"/>
              <a:t>Censorship.</a:t>
            </a:r>
          </a:p>
          <a:p>
            <a:r>
              <a:rPr lang="en-US" baseline="0" dirty="0" smtClean="0"/>
              <a:t>Trademark </a:t>
            </a:r>
            <a:r>
              <a:rPr lang="en-US" baseline="0" dirty="0" err="1" smtClean="0"/>
              <a:t>conflick</a:t>
            </a:r>
            <a:endParaRPr lang="en-US" baseline="0" dirty="0" smtClean="0"/>
          </a:p>
          <a:p>
            <a:r>
              <a:rPr lang="en-US" baseline="0" dirty="0" smtClean="0"/>
              <a:t>Unlicensed medical provider</a:t>
            </a:r>
          </a:p>
          <a:p>
            <a:r>
              <a:rPr lang="en-US" baseline="0" dirty="0" smtClean="0"/>
              <a:t>Selling forum moderator</a:t>
            </a:r>
          </a:p>
          <a:p>
            <a:r>
              <a:rPr lang="en-US" baseline="0" dirty="0" smtClean="0"/>
              <a:t>	game forum</a:t>
            </a:r>
          </a:p>
          <a:p>
            <a:r>
              <a:rPr lang="en-US" baseline="0" dirty="0" smtClean="0"/>
              <a:t>	disease related forum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48347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 issued penalty</a:t>
            </a:r>
            <a:r>
              <a:rPr lang="en-US" baseline="0" dirty="0" smtClean="0"/>
              <a:t> for two cases.</a:t>
            </a:r>
          </a:p>
          <a:p>
            <a:r>
              <a:rPr lang="en-US" baseline="0" dirty="0" err="1" smtClean="0"/>
              <a:t>Baidu</a:t>
            </a:r>
            <a:r>
              <a:rPr lang="en-US" baseline="0" dirty="0" smtClean="0"/>
              <a:t> stopped commercial activity to disease related forum</a:t>
            </a:r>
          </a:p>
          <a:p>
            <a:r>
              <a:rPr lang="en-US" baseline="0" dirty="0" smtClean="0"/>
              <a:t>Media expose.- </a:t>
            </a:r>
            <a:r>
              <a:rPr lang="en-US" baseline="0" dirty="0" err="1" smtClean="0"/>
              <a:t>baidu’s</a:t>
            </a:r>
            <a:r>
              <a:rPr lang="en-US" baseline="0" dirty="0" smtClean="0"/>
              <a:t> market share is still at the top of the list</a:t>
            </a:r>
          </a:p>
          <a:p>
            <a:r>
              <a:rPr lang="en-US" baseline="0" dirty="0" err="1" smtClean="0"/>
              <a:t>Zhihu</a:t>
            </a:r>
            <a:r>
              <a:rPr lang="en-US" baseline="0" dirty="0" smtClean="0"/>
              <a:t> introduction.</a:t>
            </a:r>
          </a:p>
          <a:p>
            <a:r>
              <a:rPr lang="en-US" baseline="0" dirty="0" smtClean="0"/>
              <a:t>500 answers average about </a:t>
            </a:r>
            <a:r>
              <a:rPr lang="en-US" baseline="0" dirty="0" err="1" smtClean="0"/>
              <a:t>Baidu’s</a:t>
            </a:r>
            <a:r>
              <a:rPr lang="en-US" baseline="0" dirty="0" smtClean="0"/>
              <a:t> topic</a:t>
            </a:r>
          </a:p>
          <a:p>
            <a:r>
              <a:rPr lang="en-US" baseline="0" dirty="0" smtClean="0"/>
              <a:t>33k </a:t>
            </a:r>
            <a:r>
              <a:rPr lang="en-US" baseline="0" dirty="0" err="1" smtClean="0"/>
              <a:t>upvote</a:t>
            </a:r>
            <a:r>
              <a:rPr lang="en-US" baseline="0" dirty="0" smtClean="0"/>
              <a:t> </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02729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harmful for financial lost and medical problem</a:t>
            </a:r>
          </a:p>
          <a:p>
            <a:r>
              <a:rPr lang="en-US" baseline="0" dirty="0" smtClean="0"/>
              <a:t>Public opinion drew government attention</a:t>
            </a:r>
          </a:p>
          <a:p>
            <a:r>
              <a:rPr lang="en-US" baseline="0" dirty="0" err="1" smtClean="0"/>
              <a:t>Baidu’s</a:t>
            </a:r>
            <a:r>
              <a:rPr lang="en-US" baseline="0" dirty="0" smtClean="0"/>
              <a:t> reformation. Innovation products.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51490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Different BCI’s:</a:t>
            </a:r>
          </a:p>
          <a:p>
            <a:pPr lvl="1"/>
            <a:r>
              <a:rPr lang="en-US" dirty="0" smtClean="0"/>
              <a:t>EEG (non-invasive)</a:t>
            </a:r>
          </a:p>
          <a:p>
            <a:pPr lvl="1"/>
            <a:r>
              <a:rPr lang="en-US" dirty="0" smtClean="0"/>
              <a:t>Brain Implant (invasive)</a:t>
            </a:r>
          </a:p>
          <a:p>
            <a:pPr lvl="1"/>
            <a:endParaRPr lang="en-US" dirty="0" smtClean="0"/>
          </a:p>
          <a:p>
            <a:pPr lvl="1"/>
            <a:r>
              <a:rPr lang="en-US" dirty="0" smtClean="0"/>
              <a:t>Control Systems:</a:t>
            </a:r>
          </a:p>
          <a:p>
            <a:pPr lvl="1"/>
            <a:r>
              <a:rPr lang="en-US" dirty="0" smtClean="0"/>
              <a:t>Computers </a:t>
            </a:r>
          </a:p>
          <a:p>
            <a:pPr lvl="1"/>
            <a:r>
              <a:rPr lang="en-US" dirty="0" smtClean="0"/>
              <a:t>Machinery</a:t>
            </a:r>
          </a:p>
          <a:p>
            <a:pPr lvl="1"/>
            <a:r>
              <a:rPr lang="en-US" dirty="0" smtClean="0"/>
              <a:t>Robotic limbs</a:t>
            </a:r>
          </a:p>
          <a:p>
            <a:pPr lvl="1"/>
            <a:r>
              <a:rPr lang="en-US" dirty="0" smtClean="0"/>
              <a:t>Aircraft </a:t>
            </a:r>
          </a:p>
          <a:p>
            <a:pPr lvl="1"/>
            <a:r>
              <a:rPr lang="en-US" dirty="0" smtClean="0"/>
              <a:t>Virtual Reality</a:t>
            </a:r>
          </a:p>
          <a:p>
            <a:pPr lvl="1"/>
            <a:r>
              <a:rPr lang="en-US" dirty="0" smtClean="0"/>
              <a:t>Near-real-time MRI’s</a:t>
            </a:r>
          </a:p>
          <a:p>
            <a:pPr lvl="1"/>
            <a:endParaRPr lang="en-US" dirty="0" smtClean="0"/>
          </a:p>
          <a:p>
            <a:pPr lvl="1"/>
            <a:r>
              <a:rPr lang="en-US" dirty="0" smtClean="0"/>
              <a:t>Types of readings:</a:t>
            </a:r>
          </a:p>
          <a:p>
            <a:pPr lvl="1"/>
            <a:r>
              <a:rPr lang="en-US" dirty="0" smtClean="0"/>
              <a:t>Fast low resolution. Surface scans</a:t>
            </a:r>
          </a:p>
          <a:p>
            <a:pPr lvl="1"/>
            <a:r>
              <a:rPr lang="en-US" dirty="0" smtClean="0"/>
              <a:t>Slow high resolution. Deep scans</a:t>
            </a:r>
          </a:p>
          <a:p>
            <a:pPr lvl="1"/>
            <a:endParaRPr lang="en-US" dirty="0" smtClean="0"/>
          </a:p>
          <a:p>
            <a:pPr lvl="1"/>
            <a:r>
              <a:rPr lang="en-US" dirty="0" smtClean="0"/>
              <a:t>Modern</a:t>
            </a:r>
            <a:r>
              <a:rPr lang="en-US" baseline="0" dirty="0" smtClean="0"/>
              <a:t> speed: 1.3 seconds for detailed reading</a:t>
            </a:r>
          </a:p>
          <a:p>
            <a:pPr lvl="1"/>
            <a:r>
              <a:rPr lang="en-US" baseline="0" dirty="0" smtClean="0"/>
              <a:t>In 2006, max speed for this level of detail was 4 seconds</a:t>
            </a: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dirty="0"/>
          </a:p>
        </p:txBody>
      </p:sp>
    </p:spTree>
    <p:extLst>
      <p:ext uri="{BB962C8B-B14F-4D97-AF65-F5344CB8AC3E}">
        <p14:creationId xmlns:p14="http://schemas.microsoft.com/office/powerpoint/2010/main" val="4177063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 be used to diagnose some psychological</a:t>
            </a:r>
            <a:r>
              <a:rPr lang="en-US" baseline="0" dirty="0" smtClean="0"/>
              <a:t> disorders including ADHD and dementia</a:t>
            </a:r>
          </a:p>
          <a:p>
            <a:endParaRPr lang="en-US" baseline="0" dirty="0" smtClean="0"/>
          </a:p>
          <a:p>
            <a:r>
              <a:rPr lang="en-US" baseline="0" dirty="0" smtClean="0"/>
              <a:t>Process used to be slow, but quick scans can be done in almost real time at this point.</a:t>
            </a:r>
          </a:p>
          <a:p>
            <a:endParaRPr lang="en-US" baseline="0" dirty="0" smtClean="0"/>
          </a:p>
          <a:p>
            <a:r>
              <a:rPr lang="en-US" baseline="0" dirty="0" smtClean="0"/>
              <a:t>Known mental patterns exist across majority of humans. (NOT ALL)</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dirty="0"/>
          </a:p>
        </p:txBody>
      </p:sp>
    </p:spTree>
    <p:extLst>
      <p:ext uri="{BB962C8B-B14F-4D97-AF65-F5344CB8AC3E}">
        <p14:creationId xmlns:p14="http://schemas.microsoft.com/office/powerpoint/2010/main" val="522228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developers be implementing this</a:t>
            </a:r>
            <a:r>
              <a:rPr lang="en-US" baseline="0" dirty="0" smtClean="0"/>
              <a:t> kind of system into a BCI application? It would offer lots of problems for them morally. Is it OK to skim information off of readings to build patterns?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dirty="0"/>
          </a:p>
        </p:txBody>
      </p:sp>
    </p:spTree>
    <p:extLst>
      <p:ext uri="{BB962C8B-B14F-4D97-AF65-F5344CB8AC3E}">
        <p14:creationId xmlns:p14="http://schemas.microsoft.com/office/powerpoint/2010/main" val="2527654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Profiling</a:t>
            </a:r>
            <a:r>
              <a:rPr lang="en-US" baseline="0" dirty="0" smtClean="0"/>
              <a:t> could be done automatically through some AI</a:t>
            </a:r>
          </a:p>
          <a:p>
            <a:r>
              <a:rPr lang="en-US" baseline="0" dirty="0" smtClean="0"/>
              <a:t>Could also be used to predict consumerism patters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dirty="0"/>
          </a:p>
        </p:txBody>
      </p:sp>
    </p:spTree>
    <p:extLst>
      <p:ext uri="{BB962C8B-B14F-4D97-AF65-F5344CB8AC3E}">
        <p14:creationId xmlns:p14="http://schemas.microsoft.com/office/powerpoint/2010/main" val="195855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191914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Release Game or Not</a:t>
            </a:r>
            <a:r>
              <a:rPr lang="en-US" baseline="0" dirty="0" smtClean="0"/>
              <a:t> Debate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the technology exists</a:t>
            </a:r>
            <a:r>
              <a:rPr lang="en-US" baseline="0" dirty="0" smtClean="0"/>
              <a:t> and this is a possible application, does NOT mean that it should be done.</a:t>
            </a:r>
          </a:p>
          <a:p>
            <a:endParaRPr lang="en-US" baseline="0" dirty="0" smtClean="0"/>
          </a:p>
          <a:p>
            <a:r>
              <a:rPr lang="en-US" baseline="0" dirty="0" smtClean="0"/>
              <a:t>People can already be analyzed through their actions on computing devices, but this kind of profiling would cross the preverbal line in the sand. As soon as you can read thoughts, nothing is private.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dirty="0"/>
          </a:p>
        </p:txBody>
      </p:sp>
    </p:spTree>
    <p:extLst>
      <p:ext uri="{BB962C8B-B14F-4D97-AF65-F5344CB8AC3E}">
        <p14:creationId xmlns:p14="http://schemas.microsoft.com/office/powerpoint/2010/main" val="3169562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Today</a:t>
            </a:r>
            <a:r>
              <a:rPr lang="en-US" baseline="0" dirty="0" smtClean="0"/>
              <a:t> w</a:t>
            </a:r>
            <a:r>
              <a:rPr lang="en-US" dirty="0" smtClean="0"/>
              <a:t>e will talk about the</a:t>
            </a:r>
            <a:r>
              <a:rPr lang="en-US" baseline="0" dirty="0" smtClean="0"/>
              <a:t> creation of </a:t>
            </a:r>
            <a:r>
              <a:rPr lang="en-US" dirty="0" smtClean="0"/>
              <a:t>conscious AI. </a:t>
            </a:r>
          </a:p>
          <a:p>
            <a:pPr marL="228600" indent="-228600">
              <a:buAutoNum type="arabicPeriod"/>
            </a:pPr>
            <a:r>
              <a:rPr lang="en-US" baseline="0" smtClean="0"/>
              <a:t>Basically</a:t>
            </a:r>
            <a:r>
              <a:rPr lang="en-US" baseline="0" dirty="0" smtClean="0"/>
              <a:t>, the key to create conscious AI is to invent artificial consciousness. It is a new field related to Artificial Intelligence and cognitive robotics. You basically make the robot have some sort of consciousness.</a:t>
            </a:r>
            <a:endParaRPr lang="en-US" dirty="0" smtClean="0"/>
          </a:p>
          <a:p>
            <a:pPr marL="228600" indent="-228600">
              <a:buAutoNum type="arabicPeriod"/>
            </a:pPr>
            <a:r>
              <a:rPr lang="en-US" dirty="0" smtClean="0"/>
              <a:t>In order to achieve artificial consciousness, scientists need to synthesize consciousness into an engineered artifact. Scientists can never achieve this without</a:t>
            </a:r>
            <a:r>
              <a:rPr lang="en-US" baseline="0" dirty="0" smtClean="0"/>
              <a:t> fully understanding of both AI and human consciousness</a:t>
            </a:r>
            <a:r>
              <a:rPr lang="en-US" dirty="0" smtClean="0"/>
              <a:t>. It is an</a:t>
            </a:r>
            <a:r>
              <a:rPr lang="en-US" baseline="0" dirty="0" smtClean="0"/>
              <a:t> extremely difficult process which I will explain later.</a:t>
            </a:r>
          </a:p>
          <a:p>
            <a:pPr marL="228600" indent="-228600">
              <a:buAutoNum type="arabicPeriod"/>
            </a:pPr>
            <a:r>
              <a:rPr lang="en-US" baseline="0" dirty="0" smtClean="0"/>
              <a:t>So let’s now take a deep look at both artificial intelligence and consciousness.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Because most of us are CS people, we might hear some concepts</a:t>
            </a:r>
            <a:r>
              <a:rPr lang="en-US" baseline="0" dirty="0" smtClean="0"/>
              <a:t> of AI before. It is actually the study and design of intelligent agent. An intelligent agent is a system that perceives its </a:t>
            </a:r>
            <a:r>
              <a:rPr lang="en-US" dirty="0" smtClean="0"/>
              <a:t>environment and take actions that maximize its chance of success.</a:t>
            </a:r>
            <a:r>
              <a:rPr lang="en-US" baseline="0" dirty="0" smtClean="0"/>
              <a:t> Just like human, the study of AI is to make a robot or a software think humanly and act humanly.</a:t>
            </a:r>
          </a:p>
          <a:p>
            <a:pPr marL="2286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Nowadays, we develop AI because we want it to make smart decisions. One usage of AI is to implement Big Data Analysis. When we have certain input data and we want computer to process it, we would develop a certain software with AI algorithm behind it. After processing all the data, AI might be able to provide us with useful information. It might make a smart decision based on the data we provide. </a:t>
            </a:r>
          </a:p>
          <a:p>
            <a:pPr marL="2286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Scientist right now are working towards improving AI’s reasoning, learning and decision-making level. This is the current development trend of AI. Because reasoning, learning and decision-making abilities are all owned by human, we want to make AI behave more like a real person. Our intent of inventing AI is to facilitate our life.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645688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We will now</a:t>
            </a:r>
            <a:r>
              <a:rPr lang="en-US" baseline="0" dirty="0" smtClean="0"/>
              <a:t> look at the definition of consciousness. Unfortunately, up to this point, there is no general consensus as to how to define or measure consciousness awareness. We do not know how to define it exactly, but we can actually feel it. </a:t>
            </a:r>
          </a:p>
          <a:p>
            <a:pPr marL="228600" indent="-228600">
              <a:buAutoNum type="arabicPeriod"/>
            </a:pPr>
            <a:r>
              <a:rPr lang="en-US" baseline="0" dirty="0" smtClean="0"/>
              <a:t>We only agree that consciousness is an intrinsic property of matter. It is a sense of selfhood and it has the executive control of mind.</a:t>
            </a:r>
          </a:p>
          <a:p>
            <a:pPr marL="228600" indent="-228600">
              <a:buAutoNum type="arabicPeriod"/>
            </a:pPr>
            <a:r>
              <a:rPr lang="en-US" baseline="0" dirty="0" smtClean="0"/>
              <a:t>Consciousness itself is very vague to talk about. Psychologists now are still exploring this area to see how consciousness is created.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387248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By </a:t>
            </a:r>
            <a:r>
              <a:rPr lang="en-US" baseline="0" dirty="0" smtClean="0"/>
              <a:t>synthesizing consciousness into machine, we might be able to invent conscious machine. Inventing this kind of machine means that we may not put too much control on it, because it already has some sort of consciousness. In that case, by letting machines have some sort of consciousness, people do not need to put control on the AI.</a:t>
            </a:r>
          </a:p>
          <a:p>
            <a:pPr marL="228600" indent="-228600">
              <a:buAutoNum type="arabicPeriod"/>
            </a:pPr>
            <a:r>
              <a:rPr lang="en-US" baseline="0" dirty="0" smtClean="0"/>
              <a:t>However, nowadays, scientists have made very little progress on the development of conscious machine. As I said before, this is because they do not fully understand how consciousness works. Because we know so little about creating consciousness on AI, we do not know how it would be if this idea becomes true. </a:t>
            </a:r>
            <a:endParaRPr lang="en-US" dirty="0" smtClean="0"/>
          </a:p>
          <a:p>
            <a:pPr marL="228600" indent="-228600">
              <a:buAutoNum type="arabicPeriod"/>
            </a:pPr>
            <a:r>
              <a:rPr lang="en-US" dirty="0" smtClean="0"/>
              <a:t>Right</a:t>
            </a:r>
            <a:r>
              <a:rPr lang="en-US" baseline="0" dirty="0" smtClean="0"/>
              <a:t> now, we invent AI because we want to utilize its incredible computing ability. </a:t>
            </a:r>
            <a:r>
              <a:rPr lang="en-US" dirty="0" smtClean="0"/>
              <a:t>We</a:t>
            </a:r>
            <a:r>
              <a:rPr lang="en-US" baseline="0" dirty="0" smtClean="0"/>
              <a:t> do not care whether a machine has consciousness or not. Our main goal is to make it facilitate our life. Although making it conscious would benefit us in some ways, people should realize the limitation of technology. We may build conscious machines until we have total control on them. If we lose the control, they might do something unethical.</a:t>
            </a:r>
          </a:p>
          <a:p>
            <a:pPr marL="228600" indent="-228600">
              <a:buAutoNum type="arabicPeriod"/>
            </a:pPr>
            <a:r>
              <a:rPr lang="en-US" dirty="0" smtClean="0"/>
              <a:t>For the development</a:t>
            </a:r>
            <a:r>
              <a:rPr lang="en-US" baseline="0" dirty="0" smtClean="0"/>
              <a:t> of conscious machine, people should keep calm and be careful.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677563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O</a:t>
            </a:r>
            <a:r>
              <a:rPr lang="is-IS" dirty="0" smtClean="0"/>
              <a:t>ne</a:t>
            </a:r>
            <a:r>
              <a:rPr lang="is-IS" baseline="0" dirty="0" smtClean="0"/>
              <a:t> example </a:t>
            </a:r>
            <a:r>
              <a:rPr lang="en-US" dirty="0" smtClean="0"/>
              <a:t>for Future application of AI’s computing ability is the usage</a:t>
            </a:r>
            <a:r>
              <a:rPr lang="en-US" baseline="0" dirty="0" smtClean="0"/>
              <a:t> of </a:t>
            </a:r>
            <a:r>
              <a:rPr lang="en-US" dirty="0" smtClean="0"/>
              <a:t>search engine.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Right now: for a single question</a:t>
            </a:r>
            <a:r>
              <a:rPr lang="en-US" baseline="0" dirty="0" smtClean="0"/>
              <a:t> searched on Google, more than 26 millions of page are provided. Google indexes all these pages and use some tricks to figure out which is more important than others. But the main limitation is that it do noes understand anything.</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We want to invite a search engine with better AI algorithm that can understand all the material using AI’s incredible computing ability.</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506581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Although</a:t>
            </a:r>
            <a:r>
              <a:rPr lang="en-US" baseline="0" dirty="0" smtClean="0"/>
              <a:t> conscious machine has not been fully invented. AI weapon sets a bad example of future utilization of conscious machine.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One variation of AI weapon is </a:t>
            </a:r>
            <a:r>
              <a:rPr lang="en-US" sz="1200" dirty="0" smtClean="0"/>
              <a:t>Military Unmanned Aerial Vehicle.</a:t>
            </a:r>
            <a:r>
              <a:rPr lang="en-US" sz="1200" baseline="0" dirty="0" smtClean="0"/>
              <a:t> It requires no pilot at all and can act on its own. </a:t>
            </a:r>
            <a:endParaRPr lang="en-US"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One</a:t>
            </a:r>
            <a:r>
              <a:rPr lang="en-US" baseline="0" dirty="0" smtClean="0"/>
              <a:t> important thing to notice is that it can fire weapons without human permission. We should think about the power we give to this kind of conscious machine. Machine itself should not have the power to decide human’s lives. Control over it is required.</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386417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Because</a:t>
            </a:r>
            <a:r>
              <a:rPr lang="en-US" baseline="0" dirty="0" smtClean="0"/>
              <a:t> of the limitation of current AI technology, we should develop conscious machine cautiously. We do not know what will happen after the realization of conscious machine. The essential thing is to have full access of control over it. For example, we need to keep a careful eye on AI weapon. It is not ethical to let machines decide the lives of people.</a:t>
            </a:r>
          </a:p>
          <a:p>
            <a:pPr marL="228600" indent="-228600">
              <a:buFont typeface="+mj-lt"/>
              <a:buAutoNum type="arabicPeriod"/>
            </a:pPr>
            <a:r>
              <a:rPr lang="en-US" sz="1200" dirty="0" smtClean="0"/>
              <a:t>When people talk about super intelligent AI, they're not talking about sentience </a:t>
            </a:r>
            <a:r>
              <a:rPr lang="en-US" sz="1200" i="1" dirty="0" smtClean="0"/>
              <a:t>or</a:t>
            </a:r>
            <a:r>
              <a:rPr lang="en-US" sz="1200" dirty="0" smtClean="0"/>
              <a:t> consciousness. They're talking about AI’s superhuman ability to make high-quality decisions.</a:t>
            </a:r>
            <a:r>
              <a:rPr lang="en-US" sz="1200" baseline="0" dirty="0" smtClean="0"/>
              <a:t> So instead of thinking too much about consciousness, we may need to focus more on the utilization of AI’s computing ability. Our main purpose from AI is for facilitation of our lives.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595755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how many people </a:t>
            </a:r>
            <a:r>
              <a:rPr lang="en-US" smtClean="0"/>
              <a:t>in ACM</a:t>
            </a:r>
            <a:r>
              <a:rPr lang="en-US" baseline="0" smtClean="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ADD QUIZ AS BACKUP IF CLASS DISCUSSION</a:t>
            </a:r>
            <a:r>
              <a:rPr lang="en-US" baseline="0" dirty="0" smtClean="0">
                <a:latin typeface="Arial" charset="0"/>
                <a:ea typeface="ＭＳ Ｐゴシック" charset="-128"/>
                <a:cs typeface="ＭＳ Ｐゴシック" charset="-128"/>
              </a:rPr>
              <a:t> NOT LONG ENOUGH</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error of </a:t>
            </a:r>
            <a:r>
              <a:rPr lang="en-US" i="1" dirty="0" smtClean="0"/>
              <a:t>commission</a:t>
            </a:r>
            <a:r>
              <a:rPr lang="en-US" dirty="0" smtClean="0"/>
              <a:t> is one where the person responds where they should not. This is compared to an error of </a:t>
            </a:r>
            <a:r>
              <a:rPr lang="en-US" i="1" dirty="0" smtClean="0"/>
              <a:t>omission</a:t>
            </a:r>
            <a:r>
              <a:rPr lang="en-US" dirty="0" smtClean="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1 Page Paper – For </a:t>
            </a:r>
            <a:r>
              <a:rPr lang="en-US" dirty="0" smtClean="0">
                <a:latin typeface="Arial" pitchFamily="-109" charset="0"/>
                <a:ea typeface="ＭＳ Ｐゴシック" pitchFamily="-109" charset="-128"/>
                <a:cs typeface="ＭＳ Ｐゴシック" pitchFamily="-109" charset="-128"/>
              </a:rPr>
              <a:t>Good</a:t>
            </a:r>
            <a:endParaRPr lang="en-US" dirty="0" smtClean="0">
              <a:latin typeface="Arial" pitchFamily="-109" charset="0"/>
              <a:ea typeface="ＭＳ Ｐゴシック" pitchFamily="-109" charset="-128"/>
              <a:cs typeface="ＭＳ Ｐゴシック" pitchFamily="-109" charset="-128"/>
            </a:endParaRPr>
          </a:p>
          <a:p>
            <a:pPr lvl="1" eaLnBrk="1" hangingPunct="1"/>
            <a:r>
              <a:rPr lang="en-US" dirty="0" smtClean="0">
                <a:ea typeface="ＭＳ Ｐゴシック" pitchFamily="-109" charset="-128"/>
                <a:cs typeface="ＭＳ Ｐゴシック" pitchFamily="-109" charset="-128"/>
              </a:rPr>
              <a:t>How will you use your computing related education to do good in the world</a:t>
            </a:r>
            <a:r>
              <a:rPr lang="en-US" dirty="0" smtClean="0">
                <a:ea typeface="ＭＳ Ｐゴシック" pitchFamily="-109" charset="-128"/>
                <a:cs typeface="ＭＳ Ｐゴシック" pitchFamily="-109" charset="-128"/>
              </a:rPr>
              <a:t>?</a:t>
            </a:r>
          </a:p>
          <a:p>
            <a:pPr lvl="0" eaLnBrk="1" hangingPunct="1"/>
            <a:r>
              <a:rPr lang="en-US" dirty="0" smtClean="0">
                <a:ea typeface="ＭＳ Ｐゴシック" pitchFamily="-109" charset="-128"/>
                <a:cs typeface="ＭＳ Ｐゴシック" pitchFamily="-109" charset="-128"/>
              </a:rPr>
              <a:t>1</a:t>
            </a:r>
            <a:r>
              <a:rPr lang="en-US" baseline="0" dirty="0" smtClean="0">
                <a:ea typeface="ＭＳ Ｐゴシック" pitchFamily="-109" charset="-128"/>
                <a:cs typeface="ＭＳ Ｐゴシック" pitchFamily="-109" charset="-128"/>
              </a:rPr>
              <a:t> Page Paper – Dark Net</a:t>
            </a:r>
          </a:p>
          <a:p>
            <a:pPr lvl="0" eaLnBrk="1" hangingPunct="1"/>
            <a:r>
              <a:rPr lang="en-US" baseline="0" dirty="0" smtClean="0">
                <a:ea typeface="ＭＳ Ｐゴシック" pitchFamily="-109" charset="-128"/>
                <a:cs typeface="ＭＳ Ｐゴシック" pitchFamily="-109" charset="-128"/>
              </a:rPr>
              <a:t>	Is </a:t>
            </a:r>
            <a:r>
              <a:rPr lang="en-US" baseline="0" dirty="0" smtClean="0">
                <a:ea typeface="+mn-ea"/>
                <a:cs typeface="+mn-cs"/>
              </a:rPr>
              <a:t>t</a:t>
            </a:r>
            <a:r>
              <a:rPr lang="en-US" dirty="0" smtClean="0"/>
              <a:t>he Dark Net good or bad?</a:t>
            </a:r>
          </a:p>
          <a:p>
            <a:pPr lvl="0" eaLnBrk="1" hangingPunct="1"/>
            <a:endParaRPr lang="en-US" dirty="0" smtClean="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Extra Credit? Extra Paper?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&lt;speaker notes&gt;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with Google.</a:t>
            </a:r>
          </a:p>
          <a:p>
            <a:r>
              <a:rPr lang="en-US" dirty="0" smtClean="0"/>
              <a:t>Market</a:t>
            </a:r>
            <a:r>
              <a:rPr lang="en-US" baseline="0" dirty="0" smtClean="0"/>
              <a:t> share.</a:t>
            </a:r>
          </a:p>
          <a:p>
            <a:r>
              <a:rPr lang="en-US" baseline="0" dirty="0" smtClean="0"/>
              <a:t>Variety of software services. More than 40 other </a:t>
            </a:r>
            <a:r>
              <a:rPr lang="en-US" baseline="0" dirty="0" err="1" smtClean="0"/>
              <a:t>sevices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75155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2016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1" Type="http://schemas.openxmlformats.org/officeDocument/2006/relationships/hyperlink" Target="http://cdn.business2community.com/wp-content/uploads/2013/12/search-friendly.jpg" TargetMode="External"/><Relationship Id="rId12" Type="http://schemas.openxmlformats.org/officeDocument/2006/relationships/hyperlink" Target="http://www.popularmechanics.com/military/a5383/4347306/" TargetMode="External"/><Relationship Id="rId13" Type="http://schemas.openxmlformats.org/officeDocument/2006/relationships/hyperlink" Target="https://upload.wikimedia.org/wikipedia/commons/b/b0/MQ-9_Reaper_in_flight_(2007).jpg" TargetMode="External"/><Relationship Id="rId1" Type="http://schemas.openxmlformats.org/officeDocument/2006/relationships/slideLayout" Target="../slideLayouts/slideLayout2.xml"/><Relationship Id="rId2" Type="http://schemas.openxmlformats.org/officeDocument/2006/relationships/hyperlink" Target="http://bigthink.com/going-mental/can-computers-be-conscious" TargetMode="External"/><Relationship Id="rId3" Type="http://schemas.openxmlformats.org/officeDocument/2006/relationships/hyperlink" Target="https://www.technologyreview.com/s/531146/what-it-will-take-for-computers-to-be-conscious/" TargetMode="External"/><Relationship Id="rId4" Type="http://schemas.openxmlformats.org/officeDocument/2006/relationships/hyperlink" Target="http://www.techinsider.io/artificial-intelligence-machine-consciousness-expert-stuart-russell-future-ai-2015-7" TargetMode="External"/><Relationship Id="rId5" Type="http://schemas.openxmlformats.org/officeDocument/2006/relationships/hyperlink" Target="http://www.theatlantic.com/technology/archive/2015/08/humans-not-robots-are-the-real-reason-artificial-intelligence-is-scary/400994/" TargetMode="External"/><Relationship Id="rId6" Type="http://schemas.openxmlformats.org/officeDocument/2006/relationships/hyperlink" Target="http://www.cs.yale.edu/homes/dvm/papers/conscioushb.pdf" TargetMode="External"/><Relationship Id="rId7" Type="http://schemas.openxmlformats.org/officeDocument/2006/relationships/hyperlink" Target="https://aeon.co/essays/could-machines-have-become-self-aware-without-our-knowing-it" TargetMode="External"/><Relationship Id="rId8" Type="http://schemas.openxmlformats.org/officeDocument/2006/relationships/hyperlink" Target="http://www.valuewalk.com/wp-content/uploads/2014/05/artificial-intelligence-AI.jpg" TargetMode="External"/><Relationship Id="rId9" Type="http://schemas.openxmlformats.org/officeDocument/2006/relationships/hyperlink" Target="http://www.extremetech.com/wp-content/uploads/2015/05/ai-cropped-640x353.jpg" TargetMode="External"/><Relationship Id="rId10" Type="http://schemas.openxmlformats.org/officeDocument/2006/relationships/hyperlink" Target="http://cdn.zmescience.com/wp-content/uploads/2015/12/ai-image.jp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10</a:t>
            </a:r>
            <a:br>
              <a:rPr lang="en-US" dirty="0" smtClean="0"/>
            </a:br>
            <a:r>
              <a:rPr lang="en-US" dirty="0" smtClean="0"/>
              <a:t>Professional Ethics</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bundle spam</a:t>
            </a:r>
            <a:endParaRPr lang="en-US" dirty="0"/>
          </a:p>
        </p:txBody>
      </p:sp>
      <p:sp>
        <p:nvSpPr>
          <p:cNvPr id="3" name="Content Placeholder 2"/>
          <p:cNvSpPr>
            <a:spLocks noGrp="1"/>
          </p:cNvSpPr>
          <p:nvPr>
            <p:ph sz="half" idx="1"/>
          </p:nvPr>
        </p:nvSpPr>
        <p:spPr/>
        <p:txBody>
          <a:bodyPr/>
          <a:lstStyle/>
          <a:p>
            <a:r>
              <a:rPr lang="en-US" dirty="0" smtClean="0"/>
              <a:t>Software product bundle offer</a:t>
            </a:r>
          </a:p>
          <a:p>
            <a:pPr lvl="1"/>
            <a:r>
              <a:rPr lang="en-US" dirty="0" smtClean="0"/>
              <a:t>Inconspicuous checkboxes for software bundle offer</a:t>
            </a:r>
          </a:p>
          <a:p>
            <a:pPr lvl="1"/>
            <a:r>
              <a:rPr lang="en-US" dirty="0" smtClean="0"/>
              <a:t>Software bundle offer in search result download</a:t>
            </a:r>
          </a:p>
          <a:p>
            <a:pPr lvl="1"/>
            <a:r>
              <a:rPr lang="en-US" dirty="0" smtClean="0"/>
              <a:t>Utilized internet explorer security hole to install software bundle in silence [3]</a:t>
            </a:r>
          </a:p>
          <a:p>
            <a:endParaRPr lang="en-US" dirty="0" smtClean="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Hongbo Fang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a:t>
            </a:r>
            <a:endParaRPr lang="en-US" sz="1200" dirty="0">
              <a:solidFill>
                <a:schemeClr val="tx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434045"/>
            <a:ext cx="3624943" cy="2864152"/>
          </a:xfrm>
          <a:prstGeom prst="rect">
            <a:avLst/>
          </a:prstGeom>
        </p:spPr>
      </p:pic>
      <p:sp>
        <p:nvSpPr>
          <p:cNvPr id="13" name="Content Placeholder 12"/>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051662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bundle spam</a:t>
            </a:r>
            <a:endParaRPr lang="en-US" dirty="0"/>
          </a:p>
        </p:txBody>
      </p:sp>
      <p:sp>
        <p:nvSpPr>
          <p:cNvPr id="3" name="Content Placeholder 2"/>
          <p:cNvSpPr>
            <a:spLocks noGrp="1"/>
          </p:cNvSpPr>
          <p:nvPr>
            <p:ph sz="half" idx="1"/>
          </p:nvPr>
        </p:nvSpPr>
        <p:spPr/>
        <p:txBody>
          <a:bodyPr/>
          <a:lstStyle/>
          <a:p>
            <a:r>
              <a:rPr lang="en-US" dirty="0" smtClean="0"/>
              <a:t>Software product bundle offer</a:t>
            </a:r>
          </a:p>
          <a:p>
            <a:pPr lvl="1"/>
            <a:r>
              <a:rPr lang="en-US" dirty="0" smtClean="0"/>
              <a:t>Inconspicuous checkboxes for software bundle offer</a:t>
            </a:r>
          </a:p>
          <a:p>
            <a:pPr lvl="1"/>
            <a:r>
              <a:rPr lang="en-US" dirty="0" smtClean="0"/>
              <a:t>Software bundle offer in search result download</a:t>
            </a:r>
          </a:p>
          <a:p>
            <a:pPr lvl="1"/>
            <a:r>
              <a:rPr lang="en-US" dirty="0" smtClean="0"/>
              <a:t>Utilized internet explorer security hole to install software bundle in silence [3]</a:t>
            </a:r>
          </a:p>
          <a:p>
            <a:endParaRPr lang="en-US" dirty="0" smtClean="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Hongbo Fang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a:t>
            </a:r>
            <a:endParaRPr lang="en-US" sz="1200"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971" y="1652337"/>
            <a:ext cx="4542609" cy="2230222"/>
          </a:xfrm>
          <a:prstGeom prst="rect">
            <a:avLst/>
          </a:prstGeom>
        </p:spPr>
      </p:pic>
    </p:spTree>
    <p:extLst>
      <p:ext uri="{BB962C8B-B14F-4D97-AF65-F5344CB8AC3E}">
        <p14:creationId xmlns:p14="http://schemas.microsoft.com/office/powerpoint/2010/main" val="17027990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marketing</a:t>
            </a:r>
            <a:endParaRPr lang="en-US" dirty="0"/>
          </a:p>
        </p:txBody>
      </p:sp>
      <p:sp>
        <p:nvSpPr>
          <p:cNvPr id="3" name="Content Placeholder 2"/>
          <p:cNvSpPr>
            <a:spLocks noGrp="1"/>
          </p:cNvSpPr>
          <p:nvPr>
            <p:ph sz="half" idx="1"/>
          </p:nvPr>
        </p:nvSpPr>
        <p:spPr/>
        <p:txBody>
          <a:bodyPr/>
          <a:lstStyle/>
          <a:p>
            <a:r>
              <a:rPr lang="en-US" dirty="0" err="1" smtClean="0"/>
              <a:t>Baidu</a:t>
            </a:r>
            <a:r>
              <a:rPr lang="en-US" dirty="0" smtClean="0"/>
              <a:t> Pay Per Click</a:t>
            </a:r>
          </a:p>
          <a:p>
            <a:pPr lvl="1"/>
            <a:r>
              <a:rPr lang="en-US" dirty="0" smtClean="0"/>
              <a:t>Improves search ranking </a:t>
            </a:r>
          </a:p>
          <a:p>
            <a:pPr lvl="1"/>
            <a:r>
              <a:rPr lang="en-US" dirty="0" smtClean="0"/>
              <a:t>Without censorship</a:t>
            </a:r>
          </a:p>
          <a:p>
            <a:pPr lvl="1"/>
            <a:endParaRPr lang="en-US" dirty="0"/>
          </a:p>
          <a:p>
            <a:r>
              <a:rPr lang="en-US" dirty="0" smtClean="0"/>
              <a:t>Selling </a:t>
            </a:r>
            <a:r>
              <a:rPr lang="en-US" dirty="0"/>
              <a:t>forum </a:t>
            </a:r>
            <a:r>
              <a:rPr lang="en-US" dirty="0" smtClean="0"/>
              <a:t>moderator role for profit</a:t>
            </a:r>
          </a:p>
          <a:p>
            <a:pPr lvl="1"/>
            <a:r>
              <a:rPr lang="en-US" dirty="0" smtClean="0"/>
              <a:t>Disease related forum</a:t>
            </a:r>
          </a:p>
          <a:p>
            <a:pPr lvl="1"/>
            <a:r>
              <a:rPr lang="en-US" dirty="0" smtClean="0"/>
              <a:t>Hemophilia </a:t>
            </a:r>
            <a:r>
              <a:rPr lang="en-US" dirty="0"/>
              <a:t>forum</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Hongbo Fang</a:t>
            </a:r>
            <a:endParaRPr lang="en-US" sz="1400" dirty="0">
              <a:solidFill>
                <a:schemeClr val="tx1"/>
              </a:solidFill>
              <a:latin typeface="+mj-lt"/>
            </a:endParaRPr>
          </a:p>
        </p:txBody>
      </p:sp>
      <p:sp>
        <p:nvSpPr>
          <p:cNvPr id="11" name="TextBox 10"/>
          <p:cNvSpPr txBox="1"/>
          <p:nvPr/>
        </p:nvSpPr>
        <p:spPr>
          <a:xfrm>
            <a:off x="8220680" y="4380375"/>
            <a:ext cx="298480" cy="313932"/>
          </a:xfrm>
          <a:prstGeom prst="rect">
            <a:avLst/>
          </a:prstGeom>
          <a:noFill/>
        </p:spPr>
        <p:txBody>
          <a:bodyPr wrap="none" rtlCol="0">
            <a:spAutoFit/>
          </a:bodyPr>
          <a:lstStyle/>
          <a:p>
            <a:pPr>
              <a:lnSpc>
                <a:spcPct val="90000"/>
              </a:lnSpc>
            </a:pPr>
            <a:r>
              <a:rPr lang="en-US" sz="1600" dirty="0" smtClean="0"/>
              <a:t>4</a:t>
            </a:r>
            <a:endParaRPr lang="en-US" sz="1600" dirty="0"/>
          </a:p>
        </p:txBody>
      </p:sp>
      <p:sp>
        <p:nvSpPr>
          <p:cNvPr id="13" name="TextBox 12"/>
          <p:cNvSpPr txBox="1"/>
          <p:nvPr/>
        </p:nvSpPr>
        <p:spPr>
          <a:xfrm>
            <a:off x="0" y="4726877"/>
            <a:ext cx="9144000" cy="276999"/>
          </a:xfrm>
          <a:prstGeom prst="rect">
            <a:avLst/>
          </a:prstGeom>
          <a:noFill/>
        </p:spPr>
        <p:txBody>
          <a:bodyPr wrap="square" rtlCol="0">
            <a:spAutoFit/>
          </a:bodyPr>
          <a:lstStyle/>
          <a:p>
            <a:pPr algn="r"/>
            <a:r>
              <a:rPr lang="en-US" sz="1200" dirty="0" smtClean="0"/>
              <a:t>4</a:t>
            </a:r>
            <a:endParaRPr lang="en-US" sz="1200" dirty="0">
              <a:solidFill>
                <a:schemeClr val="tx1"/>
              </a:solidFill>
            </a:endParaRPr>
          </a:p>
        </p:txBody>
      </p:sp>
      <p:pic>
        <p:nvPicPr>
          <p:cNvPr id="15" name="Content Placeholder 1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62319" y="1352550"/>
            <a:ext cx="3257962" cy="3352800"/>
          </a:xfrm>
        </p:spPr>
      </p:pic>
    </p:spTree>
    <p:extLst>
      <p:ext uri="{BB962C8B-B14F-4D97-AF65-F5344CB8AC3E}">
        <p14:creationId xmlns:p14="http://schemas.microsoft.com/office/powerpoint/2010/main" val="3214911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 to dubious business model</a:t>
            </a:r>
            <a:endParaRPr lang="en-US" dirty="0"/>
          </a:p>
        </p:txBody>
      </p:sp>
      <p:sp>
        <p:nvSpPr>
          <p:cNvPr id="3" name="Content Placeholder 2"/>
          <p:cNvSpPr>
            <a:spLocks noGrp="1"/>
          </p:cNvSpPr>
          <p:nvPr>
            <p:ph sz="half" idx="1"/>
          </p:nvPr>
        </p:nvSpPr>
        <p:spPr/>
        <p:txBody>
          <a:bodyPr/>
          <a:lstStyle/>
          <a:p>
            <a:r>
              <a:rPr lang="en-US" dirty="0" smtClean="0"/>
              <a:t>Penalty issued by government </a:t>
            </a:r>
          </a:p>
          <a:p>
            <a:pPr lvl="1"/>
            <a:r>
              <a:rPr lang="en-US" altLang="zh-CN" dirty="0" smtClean="0"/>
              <a:t>Violation</a:t>
            </a:r>
            <a:r>
              <a:rPr lang="zh-CN" altLang="en-US" dirty="0" smtClean="0"/>
              <a:t> </a:t>
            </a:r>
            <a:r>
              <a:rPr lang="en-US" altLang="zh-CN" dirty="0" smtClean="0"/>
              <a:t>of </a:t>
            </a:r>
            <a:r>
              <a:rPr lang="en-US" dirty="0"/>
              <a:t>Advertisement </a:t>
            </a:r>
            <a:r>
              <a:rPr lang="en-US" dirty="0" smtClean="0"/>
              <a:t>Law [5][</a:t>
            </a:r>
            <a:r>
              <a:rPr lang="en-US" dirty="0"/>
              <a:t>6</a:t>
            </a:r>
            <a:r>
              <a:rPr lang="en-US" dirty="0" smtClean="0"/>
              <a:t>]</a:t>
            </a:r>
          </a:p>
          <a:p>
            <a:pPr lvl="1"/>
            <a:endParaRPr lang="en-US" dirty="0"/>
          </a:p>
          <a:p>
            <a:r>
              <a:rPr lang="en-US" dirty="0" smtClean="0"/>
              <a:t>Exposure by media</a:t>
            </a:r>
          </a:p>
          <a:p>
            <a:endParaRPr lang="en-US" dirty="0"/>
          </a:p>
          <a:p>
            <a:r>
              <a:rPr lang="en-US" dirty="0" smtClean="0"/>
              <a:t>Public opinion</a:t>
            </a:r>
          </a:p>
          <a:p>
            <a:pPr lvl="1"/>
            <a:r>
              <a:rPr lang="en-US" dirty="0" smtClean="0"/>
              <a:t>Intense discussion and boycott on </a:t>
            </a:r>
            <a:r>
              <a:rPr lang="en-US" dirty="0" err="1" smtClean="0"/>
              <a:t>Zhihu</a:t>
            </a:r>
            <a:r>
              <a:rPr lang="en-US" dirty="0" smtClean="0"/>
              <a:t> community [7]</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Hongbo Fang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5, 6, 7</a:t>
            </a:r>
            <a:endParaRPr lang="en-US" sz="1200" dirty="0">
              <a:solidFill>
                <a:schemeClr val="tx1"/>
              </a:solidFill>
            </a:endParaRPr>
          </a:p>
        </p:txBody>
      </p:sp>
      <p:sp>
        <p:nvSpPr>
          <p:cNvPr id="9" name="Content Placeholder 8"/>
          <p:cNvSpPr>
            <a:spLocks noGrp="1"/>
          </p:cNvSpPr>
          <p:nvPr>
            <p:ph sz="half" idx="2"/>
          </p:nvPr>
        </p:nvSpPr>
        <p:spPr/>
        <p:txBody>
          <a:bodyPr/>
          <a:lstStyle/>
          <a:p>
            <a:endParaRPr lang="en-US"/>
          </a:p>
        </p:txBody>
      </p:sp>
    </p:spTree>
    <p:extLst>
      <p:ext uri="{BB962C8B-B14F-4D97-AF65-F5344CB8AC3E}">
        <p14:creationId xmlns:p14="http://schemas.microsoft.com/office/powerpoint/2010/main" val="2271309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Harmful business model</a:t>
            </a:r>
          </a:p>
          <a:p>
            <a:pPr lvl="1"/>
            <a:endParaRPr lang="en-US" dirty="0"/>
          </a:p>
          <a:p>
            <a:r>
              <a:rPr lang="en-US" dirty="0" smtClean="0"/>
              <a:t>Public opinion played important role in </a:t>
            </a:r>
            <a:r>
              <a:rPr lang="en-US" altLang="zh-CN" dirty="0" smtClean="0"/>
              <a:t>opposing harmful business model</a:t>
            </a:r>
            <a:endParaRPr lang="en-US" dirty="0" smtClean="0"/>
          </a:p>
          <a:p>
            <a:endParaRPr lang="en-US" dirty="0" smtClean="0"/>
          </a:p>
          <a:p>
            <a:r>
              <a:rPr lang="en-US" dirty="0" err="1" smtClean="0"/>
              <a:t>Baidu’s</a:t>
            </a:r>
            <a:r>
              <a:rPr lang="en-US" dirty="0" smtClean="0"/>
              <a:t> on-going reformation [8]</a:t>
            </a:r>
            <a:endParaRPr lang="en-US" dirty="0"/>
          </a:p>
        </p:txBody>
      </p:sp>
      <p:sp>
        <p:nvSpPr>
          <p:cNvPr id="5" name="Footer Placeholder 4"/>
          <p:cNvSpPr>
            <a:spLocks noGrp="1"/>
          </p:cNvSpPr>
          <p:nvPr>
            <p:ph type="ftr" sz="quarter" idx="11"/>
          </p:nvPr>
        </p:nvSpPr>
        <p:spPr>
          <a:xfrm>
            <a:off x="0" y="4987769"/>
            <a:ext cx="5562600" cy="146304"/>
          </a:xfrm>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Hongbo Fang</a:t>
            </a:r>
            <a:endParaRPr lang="en-US" sz="1400" dirty="0">
              <a:solidFill>
                <a:schemeClr val="tx1"/>
              </a:solidFill>
              <a:latin typeface="+mj-lt"/>
            </a:endParaRPr>
          </a:p>
        </p:txBody>
      </p:sp>
      <p:sp>
        <p:nvSpPr>
          <p:cNvPr id="9" name="Content Placeholder 8"/>
          <p:cNvSpPr>
            <a:spLocks noGrp="1"/>
          </p:cNvSpPr>
          <p:nvPr>
            <p:ph sz="half" idx="2"/>
          </p:nvPr>
        </p:nvSpPr>
        <p:spPr/>
        <p:txBody>
          <a:bodyPr/>
          <a:lstStyle/>
          <a:p>
            <a:endParaRPr lang="en-US" dirty="0"/>
          </a:p>
        </p:txBody>
      </p:sp>
      <p:sp>
        <p:nvSpPr>
          <p:cNvPr id="10" name="TextBox 9"/>
          <p:cNvSpPr txBox="1"/>
          <p:nvPr/>
        </p:nvSpPr>
        <p:spPr>
          <a:xfrm>
            <a:off x="0" y="4726877"/>
            <a:ext cx="9144000" cy="276999"/>
          </a:xfrm>
          <a:prstGeom prst="rect">
            <a:avLst/>
          </a:prstGeom>
          <a:noFill/>
        </p:spPr>
        <p:txBody>
          <a:bodyPr wrap="square" rtlCol="0">
            <a:spAutoFit/>
          </a:bodyPr>
          <a:lstStyle/>
          <a:p>
            <a:pPr algn="r"/>
            <a:r>
              <a:rPr lang="en-US" sz="1200" dirty="0" smtClean="0"/>
              <a:t>8</a:t>
            </a:r>
            <a:endParaRPr lang="en-US" sz="1200" dirty="0">
              <a:solidFill>
                <a:schemeClr val="tx1"/>
              </a:solidFill>
            </a:endParaRPr>
          </a:p>
        </p:txBody>
      </p:sp>
    </p:spTree>
    <p:extLst>
      <p:ext uri="{BB962C8B-B14F-4D97-AF65-F5344CB8AC3E}">
        <p14:creationId xmlns:p14="http://schemas.microsoft.com/office/powerpoint/2010/main" val="784099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[1]</a:t>
            </a:r>
            <a:r>
              <a:rPr lang="en-US" dirty="0"/>
              <a:t> </a:t>
            </a:r>
            <a:r>
              <a:rPr lang="en-US" dirty="0" err="1"/>
              <a:t>Barboza</a:t>
            </a:r>
            <a:r>
              <a:rPr lang="en-US" dirty="0"/>
              <a:t>, David (January 13, 2010). "</a:t>
            </a:r>
            <a:r>
              <a:rPr lang="en-US" dirty="0" err="1"/>
              <a:t>Baidu's</a:t>
            </a:r>
            <a:r>
              <a:rPr lang="en-US" dirty="0"/>
              <a:t> Gain from Departure Could Be China’s Loss". The New York Times. http://</a:t>
            </a:r>
            <a:r>
              <a:rPr lang="en-US" dirty="0" err="1"/>
              <a:t>www.nytimes.com</a:t>
            </a:r>
            <a:r>
              <a:rPr lang="en-US" dirty="0"/>
              <a:t>/2010/01/14/technology/companies/14baidu.html</a:t>
            </a:r>
            <a:endParaRPr lang="en-US" dirty="0" smtClean="0"/>
          </a:p>
          <a:p>
            <a:pPr marL="0" indent="0">
              <a:buNone/>
            </a:pPr>
            <a:r>
              <a:rPr lang="en-US" dirty="0" smtClean="0"/>
              <a:t>[2] </a:t>
            </a:r>
            <a:r>
              <a:rPr lang="en-US" dirty="0"/>
              <a:t>Lawton, </a:t>
            </a:r>
            <a:r>
              <a:rPr lang="en-US" dirty="0" err="1"/>
              <a:t>Tait</a:t>
            </a:r>
            <a:r>
              <a:rPr lang="en-US" dirty="0" smtClean="0"/>
              <a:t>. (Jan 18, 2012) "Pretty </a:t>
            </a:r>
            <a:r>
              <a:rPr lang="en-US" dirty="0"/>
              <a:t>Graphs on Chinese Internet User Demographics, January, 2012". </a:t>
            </a:r>
            <a:r>
              <a:rPr lang="en-US" dirty="0" smtClean="0"/>
              <a:t>http://</a:t>
            </a:r>
            <a:r>
              <a:rPr lang="en-US" dirty="0" err="1" smtClean="0"/>
              <a:t>www.nanjingmarketinggroup.com</a:t>
            </a:r>
            <a:r>
              <a:rPr lang="en-US" dirty="0" smtClean="0"/>
              <a:t>/blog/chinese-internet-user-demographics-jan-2012</a:t>
            </a:r>
          </a:p>
          <a:p>
            <a:pPr marL="0" indent="0">
              <a:buNone/>
            </a:pPr>
            <a:r>
              <a:rPr lang="en-US" dirty="0" smtClean="0"/>
              <a:t>[3</a:t>
            </a:r>
            <a:r>
              <a:rPr lang="en-US" dirty="0"/>
              <a:t>] Utilized internet explorer security hole to install software bundle in silence </a:t>
            </a:r>
            <a:r>
              <a:rPr lang="en-US" dirty="0" smtClean="0"/>
              <a:t> (Dec 3, 2014) http</a:t>
            </a:r>
            <a:r>
              <a:rPr lang="en-US" dirty="0"/>
              <a:t>://</a:t>
            </a:r>
            <a:r>
              <a:rPr lang="en-US" dirty="0" smtClean="0"/>
              <a:t>www.it.com.cn/news1/2014120312/1156271.html</a:t>
            </a:r>
          </a:p>
          <a:p>
            <a:pPr marL="0" indent="0">
              <a:buNone/>
            </a:pPr>
            <a:r>
              <a:rPr lang="en-US" dirty="0" smtClean="0"/>
              <a:t>[4] Google also had sold banned medicine, but it paid </a:t>
            </a:r>
            <a:r>
              <a:rPr lang="en-US" dirty="0"/>
              <a:t>half billion dollars, (Jan, 2016), http://</a:t>
            </a:r>
            <a:r>
              <a:rPr lang="en-US" dirty="0" err="1"/>
              <a:t>zhuanlan.zhihu.com</a:t>
            </a:r>
            <a:r>
              <a:rPr lang="en-US" dirty="0"/>
              <a:t>/p/20506004</a:t>
            </a:r>
            <a:endParaRPr lang="en-US" dirty="0" smtClean="0"/>
          </a:p>
          <a:p>
            <a:pPr marL="0" indent="0">
              <a:buNone/>
            </a:pPr>
            <a:r>
              <a:rPr lang="en-US" dirty="0" smtClean="0"/>
              <a:t>[5] </a:t>
            </a:r>
            <a:r>
              <a:rPr lang="en-US" dirty="0"/>
              <a:t>L</a:t>
            </a:r>
            <a:r>
              <a:rPr lang="en-US" altLang="zh-CN" dirty="0" smtClean="0"/>
              <a:t>egal nature of </a:t>
            </a:r>
            <a:r>
              <a:rPr lang="en-US" altLang="zh-CN" dirty="0"/>
              <a:t>p</a:t>
            </a:r>
            <a:r>
              <a:rPr lang="en-US" dirty="0" smtClean="0"/>
              <a:t>aid search ranking(May 13, 2014) http</a:t>
            </a:r>
            <a:r>
              <a:rPr lang="en-US" dirty="0"/>
              <a:t>://</a:t>
            </a:r>
            <a:r>
              <a:rPr lang="en-US" dirty="0" err="1"/>
              <a:t>www.saic.gov.cn</a:t>
            </a:r>
            <a:r>
              <a:rPr lang="en-US" dirty="0"/>
              <a:t>/</a:t>
            </a:r>
            <a:r>
              <a:rPr lang="en-US" dirty="0" err="1"/>
              <a:t>gzfw</a:t>
            </a:r>
            <a:r>
              <a:rPr lang="en-US" dirty="0"/>
              <a:t>/</a:t>
            </a:r>
            <a:r>
              <a:rPr lang="en-US" dirty="0" err="1"/>
              <a:t>zjgd</a:t>
            </a:r>
            <a:r>
              <a:rPr lang="en-US" dirty="0"/>
              <a:t>/</a:t>
            </a:r>
            <a:r>
              <a:rPr lang="en-US" dirty="0" err="1"/>
              <a:t>xxzx</a:t>
            </a:r>
            <a:r>
              <a:rPr lang="en-US" dirty="0"/>
              <a:t>/201405/t20140513_145074.html</a:t>
            </a:r>
            <a:endParaRPr lang="en-US" dirty="0" smtClean="0"/>
          </a:p>
          <a:p>
            <a:pPr marL="0" indent="0">
              <a:buNone/>
            </a:pPr>
            <a:r>
              <a:rPr lang="en-US" dirty="0" smtClean="0"/>
              <a:t>[6] Penalty of </a:t>
            </a:r>
            <a:r>
              <a:rPr lang="en-US" dirty="0" err="1" smtClean="0"/>
              <a:t>Baidu</a:t>
            </a:r>
            <a:r>
              <a:rPr lang="en-US" dirty="0"/>
              <a:t> forum (Feb 20, 2016), http://</a:t>
            </a:r>
            <a:r>
              <a:rPr lang="en-US" dirty="0" smtClean="0"/>
              <a:t>tech.sina.com.cn/i/2016-02-20/doc-ifxprucu3041216.shtml</a:t>
            </a:r>
          </a:p>
          <a:p>
            <a:pPr marL="0" indent="0">
              <a:buNone/>
            </a:pPr>
            <a:r>
              <a:rPr lang="en-US" dirty="0" smtClean="0"/>
              <a:t>[7]</a:t>
            </a:r>
            <a:r>
              <a:rPr lang="zh-CN" altLang="en-US" dirty="0" smtClean="0"/>
              <a:t> </a:t>
            </a:r>
            <a:r>
              <a:rPr lang="en-US" altLang="zh-CN" dirty="0" smtClean="0"/>
              <a:t>Why </a:t>
            </a:r>
            <a:r>
              <a:rPr lang="en-US" altLang="zh-CN" dirty="0" err="1" smtClean="0"/>
              <a:t>Baidu</a:t>
            </a:r>
            <a:r>
              <a:rPr lang="en-US" altLang="zh-CN" dirty="0" smtClean="0"/>
              <a:t> diminished user experience </a:t>
            </a:r>
            <a:r>
              <a:rPr lang="en-US" altLang="zh-CN" dirty="0"/>
              <a:t>for Chinese, </a:t>
            </a:r>
            <a:r>
              <a:rPr lang="en-US" altLang="zh-CN" dirty="0" smtClean="0"/>
              <a:t>(Mar 3, 2016) https</a:t>
            </a:r>
            <a:r>
              <a:rPr lang="en-US" altLang="zh-CN" dirty="0"/>
              <a:t>://</a:t>
            </a:r>
            <a:r>
              <a:rPr lang="en-US" altLang="zh-CN" dirty="0" smtClean="0"/>
              <a:t>www.zhihu.com/question/29740126</a:t>
            </a:r>
          </a:p>
          <a:p>
            <a:pPr marL="0" indent="0">
              <a:buNone/>
            </a:pPr>
            <a:r>
              <a:rPr lang="en-US" dirty="0" smtClean="0"/>
              <a:t>[8] </a:t>
            </a:r>
            <a:r>
              <a:rPr lang="en-US" dirty="0" err="1" smtClean="0"/>
              <a:t>Baidu’s</a:t>
            </a:r>
            <a:r>
              <a:rPr lang="en-US" dirty="0" smtClean="0"/>
              <a:t> reformation </a:t>
            </a:r>
            <a:r>
              <a:rPr lang="en-US" dirty="0"/>
              <a:t>(Apr 14, 2016) http://money.163.com/16/0414/08/BKJMTJB300253G87.html</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Hongbo Fang</a:t>
            </a:r>
            <a:endParaRPr lang="en-US" sz="1400" dirty="0">
              <a:solidFill>
                <a:schemeClr val="tx1"/>
              </a:solidFill>
              <a:latin typeface="+mj-lt"/>
            </a:endParaRPr>
          </a:p>
        </p:txBody>
      </p:sp>
    </p:spTree>
    <p:extLst>
      <p:ext uri="{BB962C8B-B14F-4D97-AF65-F5344CB8AC3E}">
        <p14:creationId xmlns:p14="http://schemas.microsoft.com/office/powerpoint/2010/main" val="4644146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First: some background</a:t>
            </a:r>
            <a:endParaRPr lang="en-US" dirty="0"/>
          </a:p>
        </p:txBody>
      </p:sp>
      <p:sp>
        <p:nvSpPr>
          <p:cNvPr id="3" name="Content Placeholder 2"/>
          <p:cNvSpPr>
            <a:spLocks noGrp="1"/>
          </p:cNvSpPr>
          <p:nvPr>
            <p:ph sz="half" idx="1"/>
          </p:nvPr>
        </p:nvSpPr>
        <p:spPr/>
        <p:txBody>
          <a:bodyPr>
            <a:normAutofit/>
          </a:bodyPr>
          <a:lstStyle/>
          <a:p>
            <a:r>
              <a:rPr lang="en-US" dirty="0" smtClean="0"/>
              <a:t>Communication between neurons and computers == Brain </a:t>
            </a:r>
            <a:r>
              <a:rPr lang="en-US" dirty="0"/>
              <a:t>Computer Interfaces (BCI) [1</a:t>
            </a:r>
            <a:r>
              <a:rPr lang="en-US" dirty="0" smtClean="0"/>
              <a:t>]</a:t>
            </a:r>
          </a:p>
          <a:p>
            <a:r>
              <a:rPr lang="en-US" dirty="0"/>
              <a:t>U</a:t>
            </a:r>
            <a:r>
              <a:rPr lang="en-US" dirty="0" smtClean="0"/>
              <a:t>nprecedented control over multifaceted systems [2-6]</a:t>
            </a:r>
            <a:endParaRPr lang="en-US" dirty="0"/>
          </a:p>
          <a:p>
            <a:r>
              <a:rPr lang="en-US" dirty="0" smtClean="0"/>
              <a:t>Read neurological signals</a:t>
            </a:r>
          </a:p>
          <a:p>
            <a:r>
              <a:rPr lang="en-US" dirty="0" smtClean="0"/>
              <a:t>Readings are quick[1</a:t>
            </a:r>
            <a:r>
              <a:rPr lang="en-US" dirty="0"/>
              <a:t>]</a:t>
            </a:r>
          </a:p>
          <a:p>
            <a:pPr lvl="1"/>
            <a:r>
              <a:rPr lang="en-US" dirty="0" smtClean="0"/>
              <a:t>Speed has increased as time progresses[2</a:t>
            </a:r>
            <a:r>
              <a:rPr lang="en-US" dirty="0"/>
              <a:t>]</a:t>
            </a:r>
          </a:p>
          <a:p>
            <a:endParaRPr lang="en-US" dirty="0"/>
          </a:p>
        </p:txBody>
      </p:sp>
      <p:pic>
        <p:nvPicPr>
          <p:cNvPr id="6" name="Content Placeholder 5"/>
          <p:cNvPicPr>
            <a:picLocks noGrp="1" noChangeAspect="1"/>
          </p:cNvPicPr>
          <p:nvPr>
            <p:ph sz="half" idx="2"/>
          </p:nvPr>
        </p:nvPicPr>
        <p:blipFill>
          <a:blip r:embed="rId3"/>
          <a:stretch>
            <a:fillRect/>
          </a:stretch>
        </p:blipFill>
        <p:spPr>
          <a:xfrm>
            <a:off x="4724400" y="2001387"/>
            <a:ext cx="3733800" cy="2055126"/>
          </a:xfrm>
          <a:prstGeom prst="rect">
            <a:avLst/>
          </a:prstGeom>
        </p:spPr>
      </p:pic>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Patrick </a:t>
            </a:r>
            <a:r>
              <a:rPr lang="en-US" sz="1400" dirty="0" err="1" smtClean="0">
                <a:solidFill>
                  <a:schemeClr val="tx1"/>
                </a:solidFill>
                <a:latin typeface="+mj-lt"/>
              </a:rPr>
              <a:t>Polley</a:t>
            </a:r>
            <a:endParaRPr lang="en-US" sz="1400" dirty="0">
              <a:solidFill>
                <a:schemeClr val="tx1"/>
              </a:solidFill>
              <a:latin typeface="+mj-lt"/>
            </a:endParaRPr>
          </a:p>
        </p:txBody>
      </p:sp>
      <p:sp>
        <p:nvSpPr>
          <p:cNvPr id="4" name="Slide Number Placeholder 3"/>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1515940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a:t>
            </a:r>
            <a:r>
              <a:rPr lang="en-US" dirty="0"/>
              <a:t>uses</a:t>
            </a:r>
          </a:p>
        </p:txBody>
      </p:sp>
      <p:sp>
        <p:nvSpPr>
          <p:cNvPr id="3" name="Content Placeholder 2"/>
          <p:cNvSpPr>
            <a:spLocks noGrp="1"/>
          </p:cNvSpPr>
          <p:nvPr>
            <p:ph sz="half" idx="1"/>
          </p:nvPr>
        </p:nvSpPr>
        <p:spPr/>
        <p:txBody>
          <a:bodyPr/>
          <a:lstStyle/>
          <a:p>
            <a:r>
              <a:rPr lang="en-US" dirty="0" smtClean="0"/>
              <a:t>Historically used for mental </a:t>
            </a:r>
            <a:r>
              <a:rPr lang="en-US" dirty="0"/>
              <a:t>problems [7]</a:t>
            </a:r>
          </a:p>
          <a:p>
            <a:r>
              <a:rPr lang="en-US" dirty="0"/>
              <a:t>Can read ALL brain signals (given time) [1</a:t>
            </a:r>
            <a:r>
              <a:rPr lang="en-US" dirty="0" smtClean="0"/>
              <a:t>]</a:t>
            </a:r>
          </a:p>
          <a:p>
            <a:r>
              <a:rPr lang="en-US" dirty="0" smtClean="0"/>
              <a:t> Developed </a:t>
            </a:r>
            <a:r>
              <a:rPr lang="en-US" dirty="0"/>
              <a:t>patterns </a:t>
            </a:r>
            <a:r>
              <a:rPr lang="en-US" dirty="0" smtClean="0"/>
              <a:t>allow access to subject’s </a:t>
            </a:r>
            <a:r>
              <a:rPr lang="en-US" dirty="0"/>
              <a:t>mental </a:t>
            </a:r>
            <a:r>
              <a:rPr lang="en-US" dirty="0" smtClean="0"/>
              <a:t>state </a:t>
            </a:r>
            <a:r>
              <a:rPr lang="en-US" dirty="0"/>
              <a:t>[7]</a:t>
            </a:r>
          </a:p>
          <a:p>
            <a:r>
              <a:rPr lang="en-US" dirty="0"/>
              <a:t>Could be used to predict how patient will act if you have enough data [7]</a:t>
            </a:r>
          </a:p>
          <a:p>
            <a:endParaRPr lang="en-US" dirty="0"/>
          </a:p>
        </p:txBody>
      </p:sp>
      <p:pic>
        <p:nvPicPr>
          <p:cNvPr id="6" name="Content Placeholder 5"/>
          <p:cNvPicPr>
            <a:picLocks noGrp="1" noChangeAspect="1"/>
          </p:cNvPicPr>
          <p:nvPr>
            <p:ph sz="half" idx="2"/>
          </p:nvPr>
        </p:nvPicPr>
        <p:blipFill>
          <a:blip r:embed="rId3"/>
          <a:stretch>
            <a:fillRect/>
          </a:stretch>
        </p:blipFill>
        <p:spPr>
          <a:xfrm>
            <a:off x="4724400" y="2005937"/>
            <a:ext cx="3733800" cy="2046026"/>
          </a:xfrm>
          <a:prstGeom prst="rect">
            <a:avLst/>
          </a:prstGeom>
        </p:spPr>
      </p:pic>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Patrick </a:t>
            </a:r>
            <a:r>
              <a:rPr lang="en-US" sz="1400" dirty="0" err="1" smtClean="0">
                <a:solidFill>
                  <a:schemeClr val="tx1"/>
                </a:solidFill>
                <a:latin typeface="+mj-lt"/>
              </a:rPr>
              <a:t>Polley</a:t>
            </a:r>
            <a:endParaRPr lang="en-US" sz="1400" dirty="0">
              <a:solidFill>
                <a:schemeClr val="tx1"/>
              </a:solidFill>
              <a:latin typeface="+mj-lt"/>
            </a:endParaRPr>
          </a:p>
        </p:txBody>
      </p:sp>
      <p:sp>
        <p:nvSpPr>
          <p:cNvPr id="4" name="Slide Number Placeholder 3"/>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4271574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Question!</a:t>
            </a:r>
          </a:p>
        </p:txBody>
      </p:sp>
      <p:sp>
        <p:nvSpPr>
          <p:cNvPr id="3" name="Content Placeholder 2"/>
          <p:cNvSpPr>
            <a:spLocks noGrp="1"/>
          </p:cNvSpPr>
          <p:nvPr>
            <p:ph sz="half" idx="1"/>
          </p:nvPr>
        </p:nvSpPr>
        <p:spPr/>
        <p:txBody>
          <a:bodyPr>
            <a:normAutofit/>
          </a:bodyPr>
          <a:lstStyle/>
          <a:p>
            <a:pPr lvl="1"/>
            <a:r>
              <a:rPr lang="en-US" sz="1800" dirty="0" smtClean="0"/>
              <a:t>Should developers </a:t>
            </a:r>
            <a:r>
              <a:rPr lang="en-US" sz="1800" dirty="0"/>
              <a:t>read </a:t>
            </a:r>
            <a:r>
              <a:rPr lang="en-US" sz="1800" dirty="0" smtClean="0"/>
              <a:t>mental states </a:t>
            </a:r>
            <a:r>
              <a:rPr lang="en-US" sz="1800" dirty="0"/>
              <a:t>to predict potential </a:t>
            </a:r>
            <a:r>
              <a:rPr lang="en-US" sz="1800" dirty="0" smtClean="0"/>
              <a:t>criminal actions?</a:t>
            </a:r>
            <a:endParaRPr lang="en-US" sz="1800" dirty="0"/>
          </a:p>
          <a:p>
            <a:pPr lvl="1"/>
            <a:r>
              <a:rPr lang="en-US" sz="1800" dirty="0"/>
              <a:t>Could possibly prevent violent crimes</a:t>
            </a:r>
          </a:p>
          <a:p>
            <a:pPr lvl="2"/>
            <a:r>
              <a:rPr lang="en-US" sz="1500" dirty="0"/>
              <a:t>Who to profile? Everyone</a:t>
            </a:r>
          </a:p>
          <a:p>
            <a:pPr lvl="1"/>
            <a:r>
              <a:rPr lang="en-US" sz="1800" dirty="0" smtClean="0"/>
              <a:t>People already being profiled.</a:t>
            </a:r>
          </a:p>
          <a:p>
            <a:pPr lvl="1"/>
            <a:r>
              <a:rPr lang="en-US" sz="1800" dirty="0"/>
              <a:t>M</a:t>
            </a:r>
            <a:r>
              <a:rPr lang="en-US" sz="1800" dirty="0" smtClean="0"/>
              <a:t>ental </a:t>
            </a:r>
            <a:r>
              <a:rPr lang="en-US" sz="1800" dirty="0"/>
              <a:t>states over time </a:t>
            </a:r>
            <a:r>
              <a:rPr lang="en-US" sz="1800" dirty="0" smtClean="0"/>
              <a:t>-&gt; patterns</a:t>
            </a:r>
            <a:endParaRPr lang="en-US" sz="1800" dirty="0"/>
          </a:p>
          <a:p>
            <a:pPr lvl="1"/>
            <a:r>
              <a:rPr lang="en-US" sz="1800" dirty="0" smtClean="0"/>
              <a:t>Implications for developers?</a:t>
            </a:r>
          </a:p>
          <a:p>
            <a:pPr lvl="1"/>
            <a:r>
              <a:rPr lang="en-US" sz="1800" dirty="0" smtClean="0"/>
              <a:t>Privacy issue?</a:t>
            </a:r>
            <a:endParaRPr lang="en-US" sz="1800"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pic>
        <p:nvPicPr>
          <p:cNvPr id="6" name="Content Placeholder 5"/>
          <p:cNvPicPr>
            <a:picLocks noGrp="1" noChangeAspect="1"/>
          </p:cNvPicPr>
          <p:nvPr>
            <p:ph sz="half" idx="2"/>
          </p:nvPr>
        </p:nvPicPr>
        <p:blipFill>
          <a:blip r:embed="rId3"/>
          <a:stretch>
            <a:fillRect/>
          </a:stretch>
        </p:blipFill>
        <p:spPr>
          <a:xfrm>
            <a:off x="4724400" y="1643710"/>
            <a:ext cx="3733800" cy="2770479"/>
          </a:xfrm>
          <a:prstGeom prst="rect">
            <a:avLst/>
          </a:prstGeom>
        </p:spPr>
      </p:pic>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Patrick </a:t>
            </a:r>
            <a:r>
              <a:rPr lang="en-US" sz="1400" dirty="0" err="1" smtClean="0">
                <a:solidFill>
                  <a:schemeClr val="tx1"/>
                </a:solidFill>
                <a:latin typeface="+mj-lt"/>
              </a:rPr>
              <a:t>Polley</a:t>
            </a:r>
            <a:endParaRPr lang="en-US" sz="1400" dirty="0">
              <a:solidFill>
                <a:schemeClr val="tx1"/>
              </a:solidFill>
              <a:latin typeface="+mj-lt"/>
            </a:endParaRPr>
          </a:p>
        </p:txBody>
      </p:sp>
      <p:sp>
        <p:nvSpPr>
          <p:cNvPr id="4" name="Slide Number Placeholder 3"/>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11692232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a:t>
            </a:r>
          </a:p>
        </p:txBody>
      </p:sp>
      <p:sp>
        <p:nvSpPr>
          <p:cNvPr id="3" name="Content Placeholder 2"/>
          <p:cNvSpPr>
            <a:spLocks noGrp="1"/>
          </p:cNvSpPr>
          <p:nvPr>
            <p:ph sz="half" idx="1"/>
          </p:nvPr>
        </p:nvSpPr>
        <p:spPr/>
        <p:txBody>
          <a:bodyPr/>
          <a:lstStyle/>
          <a:p>
            <a:r>
              <a:rPr lang="en-US" dirty="0" smtClean="0"/>
              <a:t>Money!</a:t>
            </a:r>
            <a:endParaRPr lang="en-US" dirty="0"/>
          </a:p>
          <a:p>
            <a:r>
              <a:rPr lang="en-US" dirty="0" smtClean="0"/>
              <a:t>Not </a:t>
            </a:r>
            <a:r>
              <a:rPr lang="en-US" dirty="0"/>
              <a:t>just for criminal </a:t>
            </a:r>
            <a:r>
              <a:rPr lang="en-US" dirty="0" smtClean="0"/>
              <a:t>actions</a:t>
            </a:r>
            <a:endParaRPr lang="en-US" dirty="0"/>
          </a:p>
          <a:p>
            <a:r>
              <a:rPr lang="en-US" dirty="0"/>
              <a:t>Could possibly predict possible criminals and crimes.</a:t>
            </a:r>
          </a:p>
          <a:p>
            <a:r>
              <a:rPr lang="en-US" dirty="0"/>
              <a:t>H</a:t>
            </a:r>
            <a:r>
              <a:rPr lang="en-US" dirty="0" smtClean="0"/>
              <a:t>urt </a:t>
            </a:r>
            <a:r>
              <a:rPr lang="en-US" dirty="0"/>
              <a:t>some for the good of </a:t>
            </a:r>
            <a:r>
              <a:rPr lang="en-US" dirty="0" smtClean="0"/>
              <a:t>many?</a:t>
            </a:r>
            <a:endParaRPr lang="en-US" dirty="0"/>
          </a:p>
          <a:p>
            <a:r>
              <a:rPr lang="en-US" dirty="0"/>
              <a:t>Worthwhile </a:t>
            </a:r>
            <a:r>
              <a:rPr lang="en-US" dirty="0" smtClean="0"/>
              <a:t>sacrifice?</a:t>
            </a:r>
          </a:p>
          <a:p>
            <a:pPr lvl="1"/>
            <a:r>
              <a:rPr lang="en-US" dirty="0" smtClean="0"/>
              <a:t>Privacy vs security</a:t>
            </a:r>
          </a:p>
          <a:p>
            <a:r>
              <a:rPr lang="en-US" dirty="0" smtClean="0"/>
              <a:t>People already being profiled</a:t>
            </a:r>
          </a:p>
          <a:p>
            <a:pPr lvl="1"/>
            <a:r>
              <a:rPr lang="en-US" dirty="0" smtClean="0"/>
              <a:t>Consumer patterns vs criminal patterns</a:t>
            </a:r>
            <a:endParaRPr lang="en-US" dirty="0"/>
          </a:p>
          <a:p>
            <a:endParaRPr lang="en-US" dirty="0"/>
          </a:p>
          <a:p>
            <a:endParaRPr lang="en-US" dirty="0"/>
          </a:p>
        </p:txBody>
      </p:sp>
      <p:pic>
        <p:nvPicPr>
          <p:cNvPr id="6" name="Content Placeholder 5"/>
          <p:cNvPicPr>
            <a:picLocks noGrp="1" noChangeAspect="1"/>
          </p:cNvPicPr>
          <p:nvPr>
            <p:ph sz="half" idx="2"/>
          </p:nvPr>
        </p:nvPicPr>
        <p:blipFill>
          <a:blip r:embed="rId3"/>
          <a:stretch>
            <a:fillRect/>
          </a:stretch>
        </p:blipFill>
        <p:spPr>
          <a:xfrm>
            <a:off x="5387661" y="1352550"/>
            <a:ext cx="2407277" cy="3352800"/>
          </a:xfrm>
          <a:prstGeom prst="rect">
            <a:avLst/>
          </a:prstGeom>
        </p:spPr>
      </p:pic>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Patrick </a:t>
            </a:r>
            <a:r>
              <a:rPr lang="en-US" sz="1400" dirty="0" err="1" smtClean="0">
                <a:solidFill>
                  <a:schemeClr val="tx1"/>
                </a:solidFill>
                <a:latin typeface="+mj-lt"/>
              </a:rPr>
              <a:t>Polley</a:t>
            </a:r>
            <a:endParaRPr lang="en-US" sz="1400" dirty="0">
              <a:solidFill>
                <a:schemeClr val="tx1"/>
              </a:solidFill>
              <a:latin typeface="+mj-lt"/>
            </a:endParaRPr>
          </a:p>
        </p:txBody>
      </p:sp>
      <p:sp>
        <p:nvSpPr>
          <p:cNvPr id="4" name="Slide Number Placeholder 3"/>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24665613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Ground Rules</a:t>
            </a:r>
            <a:endParaRPr lang="en-US" dirty="0"/>
          </a:p>
        </p:txBody>
      </p:sp>
      <p:sp>
        <p:nvSpPr>
          <p:cNvPr id="3" name="Content Placeholder 2"/>
          <p:cNvSpPr>
            <a:spLocks noGrp="1"/>
          </p:cNvSpPr>
          <p:nvPr>
            <p:ph idx="1"/>
          </p:nvPr>
        </p:nvSpPr>
        <p:spPr/>
        <p:txBody>
          <a:bodyPr/>
          <a:lstStyle/>
          <a:p>
            <a:r>
              <a:rPr lang="en-US" dirty="0" smtClean="0"/>
              <a:t>Before Debate</a:t>
            </a:r>
          </a:p>
          <a:p>
            <a:pPr lvl="1"/>
            <a:r>
              <a:rPr lang="en-US" dirty="0" smtClean="0"/>
              <a:t>15 minutes to converse with your team</a:t>
            </a:r>
          </a:p>
          <a:p>
            <a:pPr lvl="1"/>
            <a:r>
              <a:rPr lang="en-US" dirty="0" smtClean="0"/>
              <a:t>Share argument points, counter points, and responses so everyone can represent</a:t>
            </a:r>
          </a:p>
          <a:p>
            <a:pPr lvl="1"/>
            <a:r>
              <a:rPr lang="en-US" dirty="0" smtClean="0"/>
              <a:t>Decide who will respond to what points from the opposing side</a:t>
            </a:r>
          </a:p>
          <a:p>
            <a:r>
              <a:rPr lang="en-US" dirty="0" smtClean="0"/>
              <a:t>During Debate</a:t>
            </a:r>
          </a:p>
          <a:p>
            <a:pPr lvl="1"/>
            <a:r>
              <a:rPr lang="en-US" dirty="0" smtClean="0"/>
              <a:t>Stand up when speaking</a:t>
            </a:r>
          </a:p>
          <a:p>
            <a:pPr lvl="1"/>
            <a:r>
              <a:rPr lang="en-US" dirty="0" smtClean="0"/>
              <a:t>Only those who have not spoken may respond until everyone has had a turn</a:t>
            </a:r>
          </a:p>
          <a:p>
            <a:pPr lvl="1"/>
            <a:r>
              <a:rPr lang="en-US" dirty="0" smtClean="0"/>
              <a:t>Switch sides at any time when you change your mind</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33480019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p>
        </p:txBody>
      </p:sp>
      <p:sp>
        <p:nvSpPr>
          <p:cNvPr id="3" name="Content Placeholder 2"/>
          <p:cNvSpPr>
            <a:spLocks noGrp="1"/>
          </p:cNvSpPr>
          <p:nvPr>
            <p:ph sz="half" idx="1"/>
          </p:nvPr>
        </p:nvSpPr>
        <p:spPr/>
        <p:txBody>
          <a:bodyPr>
            <a:normAutofit fontScale="85000" lnSpcReduction="20000"/>
          </a:bodyPr>
          <a:lstStyle/>
          <a:p>
            <a:r>
              <a:rPr lang="en-US" dirty="0"/>
              <a:t>As stated in the Software Engineering Code of Ethics:</a:t>
            </a:r>
          </a:p>
          <a:p>
            <a:pPr lvl="1"/>
            <a:r>
              <a:rPr lang="en-US" dirty="0"/>
              <a:t>2.09 “Use the property of a client or employer only in ways properly authorized, and with the client’s or employer’s knowledge and consent.”[8]</a:t>
            </a:r>
          </a:p>
          <a:p>
            <a:pPr lvl="2"/>
            <a:r>
              <a:rPr lang="en-US" dirty="0"/>
              <a:t>Are thoughts property?</a:t>
            </a:r>
          </a:p>
          <a:p>
            <a:pPr lvl="1"/>
            <a:r>
              <a:rPr lang="en-US" dirty="0"/>
              <a:t> 3.13 “Be careful to use only accurate data derived by ethical and lawful means, and use it in ways properly authorized.”[8]</a:t>
            </a:r>
          </a:p>
          <a:p>
            <a:pPr lvl="2"/>
            <a:r>
              <a:rPr lang="en-US" dirty="0"/>
              <a:t>False positives?</a:t>
            </a:r>
          </a:p>
          <a:p>
            <a:pPr lvl="2"/>
            <a:r>
              <a:rPr lang="en-US" dirty="0"/>
              <a:t>How accurate would </a:t>
            </a:r>
            <a:r>
              <a:rPr lang="en-US" dirty="0" smtClean="0"/>
              <a:t>readings be</a:t>
            </a:r>
            <a:r>
              <a:rPr lang="en-US" dirty="0"/>
              <a:t>?</a:t>
            </a:r>
          </a:p>
          <a:p>
            <a:pPr lvl="3"/>
            <a:r>
              <a:rPr lang="en-US" dirty="0"/>
              <a:t>New technology</a:t>
            </a:r>
          </a:p>
          <a:p>
            <a:r>
              <a:rPr lang="en-US" dirty="0" smtClean="0"/>
              <a:t>Need </a:t>
            </a:r>
            <a:r>
              <a:rPr lang="en-US" dirty="0"/>
              <a:t>to profile every user</a:t>
            </a:r>
          </a:p>
          <a:p>
            <a:pPr lvl="1"/>
            <a:r>
              <a:rPr lang="en-US" dirty="0"/>
              <a:t>Manpower or really good AI</a:t>
            </a:r>
          </a:p>
          <a:p>
            <a:pPr lvl="2"/>
            <a:r>
              <a:rPr lang="en-US" dirty="0"/>
              <a:t>Expensive either way</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pic>
        <p:nvPicPr>
          <p:cNvPr id="6" name="Content Placeholder 5"/>
          <p:cNvPicPr>
            <a:picLocks noGrp="1" noChangeAspect="1"/>
          </p:cNvPicPr>
          <p:nvPr>
            <p:ph sz="half" idx="2"/>
          </p:nvPr>
        </p:nvPicPr>
        <p:blipFill>
          <a:blip r:embed="rId3"/>
          <a:stretch>
            <a:fillRect/>
          </a:stretch>
        </p:blipFill>
        <p:spPr>
          <a:xfrm>
            <a:off x="5479337" y="1352550"/>
            <a:ext cx="2223925" cy="3352800"/>
          </a:xfrm>
          <a:prstGeom prst="rect">
            <a:avLst/>
          </a:prstGeom>
        </p:spPr>
      </p:pic>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Patrick </a:t>
            </a:r>
            <a:r>
              <a:rPr lang="en-US" sz="1400" dirty="0" err="1" smtClean="0">
                <a:solidFill>
                  <a:schemeClr val="tx1"/>
                </a:solidFill>
                <a:latin typeface="+mj-lt"/>
              </a:rPr>
              <a:t>Polley</a:t>
            </a:r>
            <a:endParaRPr lang="en-US" sz="1400" dirty="0">
              <a:solidFill>
                <a:schemeClr val="tx1"/>
              </a:solidFill>
              <a:latin typeface="+mj-lt"/>
            </a:endParaRPr>
          </a:p>
        </p:txBody>
      </p:sp>
      <p:sp>
        <p:nvSpPr>
          <p:cNvPr id="4" name="Slide Number Placeholder 3"/>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21011548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half" idx="1"/>
          </p:nvPr>
        </p:nvSpPr>
        <p:spPr/>
        <p:txBody>
          <a:bodyPr>
            <a:normAutofit fontScale="92500" lnSpcReduction="20000"/>
          </a:bodyPr>
          <a:lstStyle/>
          <a:p>
            <a:r>
              <a:rPr lang="en-US" sz="1900" dirty="0" smtClean="0"/>
              <a:t>Could =/= Should</a:t>
            </a:r>
          </a:p>
          <a:p>
            <a:r>
              <a:rPr lang="en-US" sz="1900" dirty="0" smtClean="0"/>
              <a:t>Drawbacks </a:t>
            </a:r>
            <a:r>
              <a:rPr lang="en-US" sz="1900" dirty="0"/>
              <a:t>outweigh the potential </a:t>
            </a:r>
            <a:r>
              <a:rPr lang="en-US" sz="1900" dirty="0" smtClean="0"/>
              <a:t>benefits</a:t>
            </a:r>
            <a:endParaRPr lang="en-US" sz="1900" dirty="0"/>
          </a:p>
          <a:p>
            <a:r>
              <a:rPr lang="en-US" sz="1900" dirty="0"/>
              <a:t>BCI’s should be used exclusively for data transfer, not data storage or analysis past translating </a:t>
            </a:r>
            <a:r>
              <a:rPr lang="en-US" sz="1900" dirty="0" smtClean="0"/>
              <a:t>immediate thoughts </a:t>
            </a:r>
            <a:r>
              <a:rPr lang="en-US" sz="1900" dirty="0"/>
              <a:t>to commands.</a:t>
            </a:r>
          </a:p>
          <a:p>
            <a:r>
              <a:rPr lang="en-US" sz="1900" dirty="0" smtClean="0"/>
              <a:t>BCI’s can </a:t>
            </a:r>
            <a:r>
              <a:rPr lang="en-US" sz="1900" dirty="0"/>
              <a:t>be used for psychological analysis, but this kind of analysis should be reserved for people who specifically opt </a:t>
            </a:r>
            <a:r>
              <a:rPr lang="en-US" sz="1900" dirty="0" smtClean="0"/>
              <a:t>in.</a:t>
            </a:r>
            <a:endParaRPr lang="en-US" sz="1900" dirty="0"/>
          </a:p>
          <a:p>
            <a:endParaRPr lang="en-US" dirty="0"/>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pic>
        <p:nvPicPr>
          <p:cNvPr id="6" name="Content Placeholder 5"/>
          <p:cNvPicPr>
            <a:picLocks noGrp="1" noChangeAspect="1"/>
          </p:cNvPicPr>
          <p:nvPr>
            <p:ph sz="half" idx="2"/>
          </p:nvPr>
        </p:nvPicPr>
        <p:blipFill>
          <a:blip r:embed="rId3"/>
          <a:stretch>
            <a:fillRect/>
          </a:stretch>
        </p:blipFill>
        <p:spPr>
          <a:xfrm>
            <a:off x="5162550" y="1600200"/>
            <a:ext cx="2857500" cy="2857500"/>
          </a:xfrm>
          <a:prstGeom prst="rect">
            <a:avLst/>
          </a:prstGeom>
        </p:spPr>
      </p:pic>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Patrick </a:t>
            </a:r>
            <a:r>
              <a:rPr lang="en-US" sz="1400" dirty="0" err="1" smtClean="0">
                <a:solidFill>
                  <a:schemeClr val="tx1"/>
                </a:solidFill>
                <a:latin typeface="+mj-lt"/>
              </a:rPr>
              <a:t>Polley</a:t>
            </a:r>
            <a:endParaRPr lang="en-US" sz="1400" dirty="0">
              <a:solidFill>
                <a:schemeClr val="tx1"/>
              </a:solidFill>
              <a:latin typeface="+mj-lt"/>
            </a:endParaRPr>
          </a:p>
        </p:txBody>
      </p:sp>
      <p:sp>
        <p:nvSpPr>
          <p:cNvPr id="4" name="Slide Number Placeholder 3"/>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11503838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sz="half" idx="1"/>
          </p:nvPr>
        </p:nvSpPr>
        <p:spPr>
          <a:xfrm>
            <a:off x="685800" y="1352551"/>
            <a:ext cx="7772400" cy="3352800"/>
          </a:xfrm>
        </p:spPr>
        <p:txBody>
          <a:bodyPr>
            <a:normAutofit fontScale="55000" lnSpcReduction="20000"/>
          </a:bodyPr>
          <a:lstStyle/>
          <a:p>
            <a:pPr marL="514350" indent="-514350">
              <a:buFont typeface="+mj-lt"/>
              <a:buAutoNum type="arabicPeriod"/>
            </a:pPr>
            <a:r>
              <a:rPr lang="en-US" dirty="0"/>
              <a:t>Weiskopf, N., </a:t>
            </a:r>
            <a:r>
              <a:rPr lang="en-US" dirty="0" err="1"/>
              <a:t>Mathiak</a:t>
            </a:r>
            <a:r>
              <a:rPr lang="en-US" dirty="0"/>
              <a:t>, K., Bock, S. W., </a:t>
            </a:r>
            <a:r>
              <a:rPr lang="en-US" dirty="0" err="1"/>
              <a:t>Scharnowski</a:t>
            </a:r>
            <a:r>
              <a:rPr lang="en-US" dirty="0"/>
              <a:t>, F., </a:t>
            </a:r>
            <a:r>
              <a:rPr lang="en-US" dirty="0" err="1"/>
              <a:t>Veit</a:t>
            </a:r>
            <a:r>
              <a:rPr lang="en-US" dirty="0"/>
              <a:t>, R., </a:t>
            </a:r>
            <a:r>
              <a:rPr lang="en-US" dirty="0" err="1"/>
              <a:t>Grodd</a:t>
            </a:r>
            <a:r>
              <a:rPr lang="en-US" dirty="0"/>
              <a:t>, W., ... &amp; </a:t>
            </a:r>
            <a:r>
              <a:rPr lang="en-US" dirty="0" err="1"/>
              <a:t>Birbaumer</a:t>
            </a:r>
            <a:r>
              <a:rPr lang="en-US" dirty="0"/>
              <a:t>, N. (2004). Principles of a brain-computer interface (BCI) based on real-time functional magnetic resonance imaging (fMRI).</a:t>
            </a:r>
            <a:r>
              <a:rPr lang="en-US" i="1" dirty="0"/>
              <a:t>Biomedical Engineering, IEEE Transactions on</a:t>
            </a:r>
            <a:r>
              <a:rPr lang="en-US" dirty="0"/>
              <a:t>, </a:t>
            </a:r>
            <a:r>
              <a:rPr lang="en-US" i="1" dirty="0"/>
              <a:t>51</a:t>
            </a:r>
            <a:r>
              <a:rPr lang="en-US" dirty="0"/>
              <a:t>(6), 966-970.</a:t>
            </a:r>
          </a:p>
          <a:p>
            <a:pPr marL="514350" indent="-514350">
              <a:buFont typeface="+mj-lt"/>
              <a:buAutoNum type="arabicPeriod"/>
            </a:pPr>
            <a:r>
              <a:rPr lang="en-US" dirty="0" err="1"/>
              <a:t>Baykara</a:t>
            </a:r>
            <a:r>
              <a:rPr lang="en-US" dirty="0"/>
              <a:t>, E., </a:t>
            </a:r>
            <a:r>
              <a:rPr lang="en-US" dirty="0" err="1"/>
              <a:t>Ruf</a:t>
            </a:r>
            <a:r>
              <a:rPr lang="en-US" dirty="0"/>
              <a:t>, C. A., </a:t>
            </a:r>
            <a:r>
              <a:rPr lang="en-US" dirty="0" err="1"/>
              <a:t>Fioravanti</a:t>
            </a:r>
            <a:r>
              <a:rPr lang="en-US" dirty="0"/>
              <a:t>, C., </a:t>
            </a:r>
            <a:r>
              <a:rPr lang="en-US" dirty="0" err="1"/>
              <a:t>Käthner</a:t>
            </a:r>
            <a:r>
              <a:rPr lang="en-US" dirty="0"/>
              <a:t>, I., Simon, N., </a:t>
            </a:r>
            <a:r>
              <a:rPr lang="en-US" dirty="0" err="1"/>
              <a:t>Kleih</a:t>
            </a:r>
            <a:r>
              <a:rPr lang="en-US" dirty="0"/>
              <a:t>, S. C., ... &amp; </a:t>
            </a:r>
            <a:r>
              <a:rPr lang="en-US" dirty="0" err="1"/>
              <a:t>Halder</a:t>
            </a:r>
            <a:r>
              <a:rPr lang="en-US" dirty="0"/>
              <a:t>, S. (2016). Effects of training and motivation on auditory P300 brain–computer interface performance. </a:t>
            </a:r>
            <a:r>
              <a:rPr lang="en-US" i="1" dirty="0"/>
              <a:t>Clinical Neurophysiology</a:t>
            </a:r>
            <a:r>
              <a:rPr lang="en-US" dirty="0"/>
              <a:t>, </a:t>
            </a:r>
            <a:r>
              <a:rPr lang="en-US" i="1" dirty="0"/>
              <a:t>127</a:t>
            </a:r>
            <a:r>
              <a:rPr lang="en-US" dirty="0"/>
              <a:t>(1), 379-387.</a:t>
            </a:r>
          </a:p>
          <a:p>
            <a:pPr marL="514350" indent="-514350">
              <a:buFont typeface="+mj-lt"/>
              <a:buAutoNum type="arabicPeriod"/>
            </a:pPr>
            <a:r>
              <a:rPr lang="en-US" dirty="0"/>
              <a:t>Moss, R. (2014, December 18). Quadriplegic successfully uses mind-controlled robotic arm. Retrieved April 14, 2016, from http://www.gizmag.com/quadriplegic-mind-controlled-robotic-arm/35275/</a:t>
            </a:r>
          </a:p>
          <a:p>
            <a:pPr marL="514350" indent="-514350">
              <a:buFont typeface="+mj-lt"/>
              <a:buAutoNum type="arabicPeriod"/>
            </a:pPr>
            <a:r>
              <a:rPr lang="en-US" dirty="0"/>
              <a:t>Stockton, N. (2015, March 5). Woman Controls a Fighter Jet Sim Using Only Her Mind. Retrieved April 14, 2016, from http://www.wired.com/2015/03/woman-controls-fighter-jet-sim-using-mind/ </a:t>
            </a:r>
          </a:p>
          <a:p>
            <a:pPr marL="514350" indent="-514350">
              <a:buFont typeface="+mj-lt"/>
              <a:buAutoNum type="arabicPeriod"/>
            </a:pPr>
            <a:r>
              <a:rPr lang="en-US" dirty="0" err="1"/>
              <a:t>Bayliss</a:t>
            </a:r>
            <a:r>
              <a:rPr lang="en-US" dirty="0"/>
              <a:t>, J. D., &amp; Ballard, D. H. (2000). A virtual reality testbed for brain-computer interface research. </a:t>
            </a:r>
            <a:r>
              <a:rPr lang="en-US" i="1" dirty="0"/>
              <a:t>Rehabilitation Engineering, IEEE Transactions on</a:t>
            </a:r>
            <a:r>
              <a:rPr lang="en-US" dirty="0"/>
              <a:t>, </a:t>
            </a:r>
            <a:r>
              <a:rPr lang="en-US" i="1" dirty="0"/>
              <a:t>8</a:t>
            </a:r>
            <a:r>
              <a:rPr lang="en-US" dirty="0"/>
              <a:t>(2), 188-190.</a:t>
            </a:r>
          </a:p>
          <a:p>
            <a:pPr marL="514350" indent="-514350">
              <a:buFont typeface="+mj-lt"/>
              <a:buAutoNum type="arabicPeriod"/>
            </a:pPr>
            <a:r>
              <a:rPr lang="en-US" dirty="0"/>
              <a:t>Thibault, R. T., </a:t>
            </a:r>
            <a:r>
              <a:rPr lang="en-US" dirty="0" err="1"/>
              <a:t>Lifshitz</a:t>
            </a:r>
            <a:r>
              <a:rPr lang="en-US" dirty="0"/>
              <a:t>, M., &amp; </a:t>
            </a:r>
            <a:r>
              <a:rPr lang="en-US" dirty="0" err="1"/>
              <a:t>Raz</a:t>
            </a:r>
            <a:r>
              <a:rPr lang="en-US" dirty="0"/>
              <a:t>, A. (2016). The self-regulating brain and neurofeedback: Experimental science and clinical promise. </a:t>
            </a:r>
            <a:r>
              <a:rPr lang="en-US" i="1" dirty="0"/>
              <a:t>Cortex</a:t>
            </a:r>
            <a:r>
              <a:rPr lang="en-US" dirty="0"/>
              <a:t>, </a:t>
            </a:r>
            <a:r>
              <a:rPr lang="en-US" i="1" dirty="0"/>
              <a:t>74</a:t>
            </a:r>
            <a:r>
              <a:rPr lang="en-US" dirty="0"/>
              <a:t>, 247-261.</a:t>
            </a:r>
          </a:p>
          <a:p>
            <a:pPr marL="514350" indent="-514350">
              <a:buFont typeface="+mj-lt"/>
              <a:buAutoNum type="arabicPeriod"/>
            </a:pPr>
            <a:r>
              <a:rPr lang="en-US" dirty="0"/>
              <a:t>Tudor, M., Tudor, L., &amp; Tudor, K. I. (2004). [Hans Berger (1873-1941)--the history of electroencephalography]. </a:t>
            </a:r>
            <a:r>
              <a:rPr lang="en-US" i="1" dirty="0" err="1"/>
              <a:t>Acta</a:t>
            </a:r>
            <a:r>
              <a:rPr lang="en-US" i="1" dirty="0"/>
              <a:t> </a:t>
            </a:r>
            <a:r>
              <a:rPr lang="en-US" i="1" dirty="0" err="1"/>
              <a:t>medica</a:t>
            </a:r>
            <a:r>
              <a:rPr lang="en-US" i="1" dirty="0"/>
              <a:t> </a:t>
            </a:r>
            <a:r>
              <a:rPr lang="en-US" i="1" dirty="0" err="1"/>
              <a:t>Croatica</a:t>
            </a:r>
            <a:r>
              <a:rPr lang="en-US" i="1" dirty="0"/>
              <a:t>: </a:t>
            </a:r>
            <a:r>
              <a:rPr lang="en-US" i="1" dirty="0" err="1"/>
              <a:t>c̆asopis</a:t>
            </a:r>
            <a:r>
              <a:rPr lang="en-US" i="1" dirty="0"/>
              <a:t> </a:t>
            </a:r>
            <a:r>
              <a:rPr lang="en-US" i="1" dirty="0" err="1"/>
              <a:t>Hravatske</a:t>
            </a:r>
            <a:r>
              <a:rPr lang="en-US" i="1" dirty="0"/>
              <a:t> </a:t>
            </a:r>
            <a:r>
              <a:rPr lang="en-US" i="1" dirty="0" err="1"/>
              <a:t>akademije</a:t>
            </a:r>
            <a:r>
              <a:rPr lang="en-US" i="1" dirty="0"/>
              <a:t> </a:t>
            </a:r>
            <a:r>
              <a:rPr lang="en-US" i="1" dirty="0" err="1"/>
              <a:t>medicinskih</a:t>
            </a:r>
            <a:r>
              <a:rPr lang="en-US" i="1" dirty="0"/>
              <a:t> </a:t>
            </a:r>
            <a:r>
              <a:rPr lang="en-US" i="1" dirty="0" err="1"/>
              <a:t>znanosti</a:t>
            </a:r>
            <a:r>
              <a:rPr lang="en-US" dirty="0"/>
              <a:t>, </a:t>
            </a:r>
            <a:r>
              <a:rPr lang="en-US" i="1" dirty="0"/>
              <a:t>59</a:t>
            </a:r>
            <a:r>
              <a:rPr lang="en-US" dirty="0"/>
              <a:t>(4), 307-313.</a:t>
            </a:r>
          </a:p>
          <a:p>
            <a:pPr marL="514350" indent="-514350">
              <a:buFont typeface="+mj-lt"/>
              <a:buAutoNum type="arabicPeriod"/>
            </a:pPr>
            <a:r>
              <a:rPr lang="en-US" dirty="0"/>
              <a:t>Quinn, M. J. (2014). </a:t>
            </a:r>
            <a:r>
              <a:rPr lang="en-US" i="1" dirty="0"/>
              <a:t>Ethics for the information age</a:t>
            </a:r>
            <a:r>
              <a:rPr lang="en-US" dirty="0"/>
              <a:t>. Boston, MA: Pearson/Addison-Wesley. </a:t>
            </a:r>
          </a:p>
          <a:p>
            <a:pPr marL="514350" indent="-514350">
              <a:buFont typeface="+mj-lt"/>
              <a:buAutoNum type="arabicPeriod"/>
            </a:pPr>
            <a:r>
              <a:rPr lang="en-US" dirty="0" err="1"/>
              <a:t>Graimann</a:t>
            </a:r>
            <a:r>
              <a:rPr lang="en-US" dirty="0"/>
              <a:t>, B., Allison, B., &amp; </a:t>
            </a:r>
            <a:r>
              <a:rPr lang="en-US" dirty="0" err="1"/>
              <a:t>Pfurtscheller</a:t>
            </a:r>
            <a:r>
              <a:rPr lang="en-US" dirty="0"/>
              <a:t>, G. (2010). </a:t>
            </a:r>
            <a:r>
              <a:rPr lang="en-US" i="1" dirty="0"/>
              <a:t>Brain-computer interfaces: Revolutionizing human-computer interaction</a:t>
            </a:r>
            <a:r>
              <a:rPr lang="en-US" dirty="0"/>
              <a:t>. Heidelberg: Springer. </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Patrick </a:t>
            </a:r>
            <a:r>
              <a:rPr lang="en-US" sz="1400" dirty="0" err="1" smtClean="0">
                <a:solidFill>
                  <a:schemeClr val="tx1"/>
                </a:solidFill>
                <a:latin typeface="+mj-lt"/>
              </a:rPr>
              <a:t>Polley</a:t>
            </a:r>
            <a:endParaRPr lang="en-US" sz="1400" dirty="0">
              <a:solidFill>
                <a:schemeClr val="tx1"/>
              </a:solidFill>
              <a:latin typeface="+mj-lt"/>
            </a:endParaRPr>
          </a:p>
        </p:txBody>
      </p:sp>
      <p:sp>
        <p:nvSpPr>
          <p:cNvPr id="4" name="Slide Number Placeholder 3"/>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38169438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 Sources</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http://www.intechopen.com/source/html/46001/media/image1.jpeg</a:t>
            </a:r>
          </a:p>
          <a:p>
            <a:r>
              <a:rPr lang="en-US" dirty="0"/>
              <a:t>http://cdn.zmescience.com/wp-content/uploads/2015/04/bci.jpg</a:t>
            </a:r>
          </a:p>
          <a:p>
            <a:r>
              <a:rPr lang="en-US" dirty="0"/>
              <a:t>http://gatherer.wizards.com/Pages/Card/Details.aspx?multiverseid=83035</a:t>
            </a:r>
          </a:p>
          <a:p>
            <a:r>
              <a:rPr lang="en-US" dirty="0"/>
              <a:t>https://leadinglearner.me/2013/05/31/vision-2040-learners-at-the-centre-ii/</a:t>
            </a:r>
          </a:p>
          <a:p>
            <a:r>
              <a:rPr lang="en-US" dirty="0"/>
              <a:t>https://chaoticpharmacology.com/2015/06/08/thank-you-again/</a:t>
            </a:r>
          </a:p>
          <a:p>
            <a:r>
              <a:rPr lang="en-US" dirty="0"/>
              <a:t>http://www.technologybloggers.org/science/how-many-human-brains-would-it-take-to-store-the-internet/</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Patrick </a:t>
            </a:r>
            <a:r>
              <a:rPr lang="en-US" sz="1400" dirty="0" err="1" smtClean="0">
                <a:solidFill>
                  <a:schemeClr val="tx1"/>
                </a:solidFill>
                <a:latin typeface="+mj-lt"/>
              </a:rPr>
              <a:t>Polley</a:t>
            </a:r>
            <a:endParaRPr lang="en-US" sz="1400" dirty="0">
              <a:solidFill>
                <a:schemeClr val="tx1"/>
              </a:solidFill>
              <a:latin typeface="+mj-lt"/>
            </a:endParaRPr>
          </a:p>
        </p:txBody>
      </p:sp>
      <p:sp>
        <p:nvSpPr>
          <p:cNvPr id="4" name="Slide Number Placeholder 3"/>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32282101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conscious AI</a:t>
            </a:r>
            <a:endParaRPr lang="en-US" dirty="0"/>
          </a:p>
        </p:txBody>
      </p:sp>
      <p:sp>
        <p:nvSpPr>
          <p:cNvPr id="3" name="Content Placeholder 2"/>
          <p:cNvSpPr>
            <a:spLocks noGrp="1"/>
          </p:cNvSpPr>
          <p:nvPr>
            <p:ph sz="half" idx="1"/>
          </p:nvPr>
        </p:nvSpPr>
        <p:spPr>
          <a:xfrm>
            <a:off x="685799" y="1352551"/>
            <a:ext cx="4876801" cy="3352800"/>
          </a:xfrm>
        </p:spPr>
        <p:txBody>
          <a:bodyPr/>
          <a:lstStyle/>
          <a:p>
            <a:r>
              <a:rPr lang="en-US" sz="2000" dirty="0"/>
              <a:t> </a:t>
            </a:r>
            <a:r>
              <a:rPr lang="en-US" sz="2000" dirty="0" smtClean="0"/>
              <a:t>Artificial Consciousness</a:t>
            </a:r>
            <a:r>
              <a:rPr lang="en-US" sz="2000" dirty="0" smtClean="0"/>
              <a:t>:</a:t>
            </a:r>
            <a:endParaRPr lang="en-US" sz="2000" dirty="0"/>
          </a:p>
          <a:p>
            <a:pPr lvl="1"/>
            <a:r>
              <a:rPr lang="en-US" dirty="0" smtClean="0"/>
              <a:t>A field related to AI and cognitive </a:t>
            </a:r>
            <a:r>
              <a:rPr lang="en-US" dirty="0" smtClean="0"/>
              <a:t>robotics</a:t>
            </a:r>
            <a:endParaRPr lang="en-US" dirty="0"/>
          </a:p>
          <a:p>
            <a:pPr lvl="1"/>
            <a:r>
              <a:rPr lang="en-US" dirty="0" smtClean="0"/>
              <a:t>Synthesize consciousness into an engineered artifact</a:t>
            </a:r>
          </a:p>
          <a:p>
            <a:pPr lvl="1">
              <a:buFont typeface="Cambria" charset="0"/>
              <a:buChar char="–"/>
            </a:pP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Nan Zhang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smtClean="0"/>
              <a:t>[5,6,7</a:t>
            </a:r>
            <a:r>
              <a:rPr lang="en-US" sz="1200" dirty="0" smtClean="0"/>
              <a:t>]</a:t>
            </a:r>
            <a:endParaRPr lang="en-US" sz="12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728" y="2290572"/>
            <a:ext cx="4860544" cy="2852928"/>
          </a:xfrm>
          <a:prstGeom prst="rect">
            <a:avLst/>
          </a:prstGeom>
        </p:spPr>
      </p:pic>
    </p:spTree>
    <p:extLst>
      <p:ext uri="{BB962C8B-B14F-4D97-AF65-F5344CB8AC3E}">
        <p14:creationId xmlns:p14="http://schemas.microsoft.com/office/powerpoint/2010/main" val="13820485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202"/>
          <a:stretch/>
        </p:blipFill>
        <p:spPr>
          <a:xfrm>
            <a:off x="5797826" y="1814157"/>
            <a:ext cx="3151292" cy="2420874"/>
          </a:xfrm>
          <a:prstGeom prst="rect">
            <a:avLst/>
          </a:prstGeom>
        </p:spPr>
      </p:pic>
      <p:sp>
        <p:nvSpPr>
          <p:cNvPr id="2" name="Title 1"/>
          <p:cNvSpPr>
            <a:spLocks noGrp="1"/>
          </p:cNvSpPr>
          <p:nvPr>
            <p:ph type="title"/>
          </p:nvPr>
        </p:nvSpPr>
        <p:spPr/>
        <p:txBody>
          <a:bodyPr/>
          <a:lstStyle/>
          <a:p>
            <a:r>
              <a:rPr lang="en-US" dirty="0" smtClean="0"/>
              <a:t>artificial intelligence</a:t>
            </a:r>
            <a:endParaRPr lang="en-US" dirty="0"/>
          </a:p>
        </p:txBody>
      </p:sp>
      <p:sp>
        <p:nvSpPr>
          <p:cNvPr id="3" name="Content Placeholder 2"/>
          <p:cNvSpPr>
            <a:spLocks noGrp="1"/>
          </p:cNvSpPr>
          <p:nvPr>
            <p:ph sz="half" idx="1"/>
          </p:nvPr>
        </p:nvSpPr>
        <p:spPr>
          <a:xfrm>
            <a:off x="685799" y="1352551"/>
            <a:ext cx="5112027" cy="3352800"/>
          </a:xfrm>
        </p:spPr>
        <p:txBody>
          <a:bodyPr>
            <a:normAutofit/>
          </a:bodyPr>
          <a:lstStyle/>
          <a:p>
            <a:r>
              <a:rPr lang="en-US" sz="2000" dirty="0" smtClean="0"/>
              <a:t>The study and design of </a:t>
            </a:r>
            <a:r>
              <a:rPr lang="en-US" sz="2000" u="sng" dirty="0" smtClean="0"/>
              <a:t>intelligent agent</a:t>
            </a:r>
            <a:endParaRPr lang="en-US" sz="2000" u="sng" dirty="0"/>
          </a:p>
          <a:p>
            <a:pPr lvl="1"/>
            <a:r>
              <a:rPr lang="en-US" dirty="0"/>
              <a:t>A </a:t>
            </a:r>
            <a:r>
              <a:rPr lang="en-US" dirty="0" smtClean="0"/>
              <a:t>system that perceives its environment and take actions that maximize its chance of </a:t>
            </a:r>
            <a:r>
              <a:rPr lang="en-US" dirty="0" smtClean="0"/>
              <a:t>success</a:t>
            </a:r>
            <a:endParaRPr lang="en-US" dirty="0"/>
          </a:p>
          <a:p>
            <a:r>
              <a:rPr lang="en-US" sz="2000" dirty="0" smtClean="0"/>
              <a:t>Make smart decision based on given </a:t>
            </a:r>
            <a:r>
              <a:rPr lang="en-US" sz="2000" dirty="0" smtClean="0"/>
              <a:t>input</a:t>
            </a:r>
            <a:endParaRPr lang="en-US" sz="2000" dirty="0" smtClean="0"/>
          </a:p>
          <a:p>
            <a:r>
              <a:rPr lang="en-US" sz="2000" dirty="0" smtClean="0"/>
              <a:t>Development Trend: improving AI’s reasoning, learning and decision-making level</a:t>
            </a:r>
            <a:endParaRPr lang="en-US" sz="2000" dirty="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Nan Zhang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[8]</a:t>
            </a:r>
            <a:endParaRPr lang="en-US" sz="1200" dirty="0">
              <a:solidFill>
                <a:schemeClr val="tx1"/>
              </a:solidFill>
            </a:endParaRPr>
          </a:p>
        </p:txBody>
      </p:sp>
    </p:spTree>
    <p:extLst>
      <p:ext uri="{BB962C8B-B14F-4D97-AF65-F5344CB8AC3E}">
        <p14:creationId xmlns:p14="http://schemas.microsoft.com/office/powerpoint/2010/main" val="2558514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Consciousness</a:t>
            </a:r>
            <a:endParaRPr lang="en-US" dirty="0"/>
          </a:p>
        </p:txBody>
      </p:sp>
      <p:sp>
        <p:nvSpPr>
          <p:cNvPr id="3" name="Content Placeholder 2"/>
          <p:cNvSpPr>
            <a:spLocks noGrp="1"/>
          </p:cNvSpPr>
          <p:nvPr>
            <p:ph idx="1"/>
          </p:nvPr>
        </p:nvSpPr>
        <p:spPr/>
        <p:txBody>
          <a:bodyPr>
            <a:normAutofit/>
          </a:bodyPr>
          <a:lstStyle/>
          <a:p>
            <a:r>
              <a:rPr lang="en-US" sz="2000" dirty="0" smtClean="0"/>
              <a:t>No general consensus as to how to define or measure conscious awareness</a:t>
            </a:r>
          </a:p>
          <a:p>
            <a:endParaRPr lang="en-US" sz="2000" dirty="0"/>
          </a:p>
          <a:p>
            <a:r>
              <a:rPr lang="en-US" sz="2000" dirty="0" smtClean="0"/>
              <a:t>An intrinsic property of matter</a:t>
            </a:r>
          </a:p>
          <a:p>
            <a:endParaRPr lang="en-US" sz="2000" dirty="0"/>
          </a:p>
          <a:p>
            <a:r>
              <a:rPr lang="en-US" sz="2000" dirty="0" smtClean="0"/>
              <a:t>A sense of selfhood</a:t>
            </a:r>
          </a:p>
          <a:p>
            <a:endParaRPr lang="en-US" sz="2000" dirty="0"/>
          </a:p>
          <a:p>
            <a:r>
              <a:rPr lang="en-US" sz="2000" dirty="0" smtClean="0"/>
              <a:t>Executive control system of mind</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Nan Zhang</a:t>
            </a:r>
            <a:endParaRPr lang="en-US" sz="1400" dirty="0">
              <a:solidFill>
                <a:schemeClr val="tx1"/>
              </a:solidFill>
              <a:latin typeface="+mj-lt"/>
            </a:endParaRPr>
          </a:p>
        </p:txBody>
      </p:sp>
      <p:sp>
        <p:nvSpPr>
          <p:cNvPr id="7" name="TextBox 6"/>
          <p:cNvSpPr txBox="1"/>
          <p:nvPr/>
        </p:nvSpPr>
        <p:spPr>
          <a:xfrm>
            <a:off x="0" y="4726877"/>
            <a:ext cx="9144000" cy="276999"/>
          </a:xfrm>
          <a:prstGeom prst="rect">
            <a:avLst/>
          </a:prstGeom>
          <a:noFill/>
        </p:spPr>
        <p:txBody>
          <a:bodyPr wrap="square" rtlCol="0">
            <a:spAutoFit/>
          </a:bodyPr>
          <a:lstStyle/>
          <a:p>
            <a:pPr algn="r"/>
            <a:r>
              <a:rPr lang="en-US" sz="1200" dirty="0" smtClean="0"/>
              <a:t>[3]</a:t>
            </a:r>
            <a:endParaRPr lang="en-US" sz="1200" dirty="0">
              <a:solidFill>
                <a:schemeClr val="tx1"/>
              </a:solidFill>
            </a:endParaRPr>
          </a:p>
        </p:txBody>
      </p:sp>
    </p:spTree>
    <p:extLst>
      <p:ext uri="{BB962C8B-B14F-4D97-AF65-F5344CB8AC3E}">
        <p14:creationId xmlns:p14="http://schemas.microsoft.com/office/powerpoint/2010/main" val="26170793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on conscious machine</a:t>
            </a:r>
            <a:endParaRPr lang="en-US" dirty="0"/>
          </a:p>
        </p:txBody>
      </p:sp>
      <p:sp>
        <p:nvSpPr>
          <p:cNvPr id="3" name="Content Placeholder 2"/>
          <p:cNvSpPr>
            <a:spLocks noGrp="1"/>
          </p:cNvSpPr>
          <p:nvPr>
            <p:ph sz="half" idx="1"/>
          </p:nvPr>
        </p:nvSpPr>
        <p:spPr/>
        <p:txBody>
          <a:bodyPr>
            <a:normAutofit/>
          </a:bodyPr>
          <a:lstStyle/>
          <a:p>
            <a:r>
              <a:rPr lang="en-US" sz="2000" dirty="0" smtClean="0"/>
              <a:t>Very little progress.</a:t>
            </a:r>
          </a:p>
          <a:p>
            <a:endParaRPr lang="en-US" sz="2000" dirty="0"/>
          </a:p>
          <a:p>
            <a:r>
              <a:rPr lang="en-US" sz="2000" dirty="0" smtClean="0"/>
              <a:t>Focus not on sentience or consciousness, but on computing ability</a:t>
            </a:r>
          </a:p>
          <a:p>
            <a:endParaRPr lang="en-US" sz="2000" dirty="0"/>
          </a:p>
          <a:p>
            <a:r>
              <a:rPr lang="en-US" sz="2000" dirty="0" smtClean="0"/>
              <a:t>Keep calm and be careful </a:t>
            </a:r>
          </a:p>
        </p:txBody>
      </p:sp>
      <p:sp>
        <p:nvSpPr>
          <p:cNvPr id="4" name="Content Placeholder 3"/>
          <p:cNvSpPr>
            <a:spLocks noGrp="1"/>
          </p:cNvSpPr>
          <p:nvPr>
            <p:ph sz="half" idx="2"/>
          </p:nvPr>
        </p:nvSpPr>
        <p:spPr>
          <a:ln>
            <a:solidFill>
              <a:schemeClr val="bg1"/>
            </a:solidFill>
          </a:ln>
        </p:spPr>
        <p:txBody>
          <a:bodyPr anchor="ctr">
            <a:normAutofit/>
          </a:bodyP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Nan Zhang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[1,2,3,9]</a:t>
            </a:r>
            <a:endParaRPr lang="en-US" sz="1200"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352551"/>
            <a:ext cx="4464050" cy="3350387"/>
          </a:xfrm>
          <a:prstGeom prst="rect">
            <a:avLst/>
          </a:prstGeom>
        </p:spPr>
      </p:pic>
    </p:spTree>
    <p:extLst>
      <p:ext uri="{BB962C8B-B14F-4D97-AF65-F5344CB8AC3E}">
        <p14:creationId xmlns:p14="http://schemas.microsoft.com/office/powerpoint/2010/main" val="17561080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361950"/>
            <a:ext cx="8208818" cy="914400"/>
          </a:xfrm>
        </p:spPr>
        <p:txBody>
          <a:bodyPr/>
          <a:lstStyle/>
          <a:p>
            <a:r>
              <a:rPr lang="en-US" dirty="0" smtClean="0"/>
              <a:t>Example for Future application of AI’s computing ability</a:t>
            </a:r>
            <a:endParaRPr lang="en-US" dirty="0"/>
          </a:p>
        </p:txBody>
      </p:sp>
      <p:sp>
        <p:nvSpPr>
          <p:cNvPr id="3" name="Content Placeholder 2"/>
          <p:cNvSpPr>
            <a:spLocks noGrp="1"/>
          </p:cNvSpPr>
          <p:nvPr>
            <p:ph sz="half" idx="1"/>
          </p:nvPr>
        </p:nvSpPr>
        <p:spPr>
          <a:xfrm>
            <a:off x="685799" y="1352551"/>
            <a:ext cx="5704610" cy="3352800"/>
          </a:xfrm>
        </p:spPr>
        <p:txBody>
          <a:bodyPr>
            <a:normAutofit/>
          </a:bodyPr>
          <a:lstStyle/>
          <a:p>
            <a:r>
              <a:rPr lang="en-US" sz="2000" dirty="0" smtClean="0"/>
              <a:t>Improvement on Search Engine</a:t>
            </a:r>
            <a:endParaRPr lang="en-US" sz="2000" u="sng" dirty="0"/>
          </a:p>
          <a:p>
            <a:pPr lvl="1"/>
            <a:r>
              <a:rPr lang="en-US" dirty="0" smtClean="0"/>
              <a:t>More than 26 millions of page searched for a single question</a:t>
            </a:r>
          </a:p>
          <a:p>
            <a:pPr lvl="1"/>
            <a:r>
              <a:rPr lang="en-US" dirty="0" smtClean="0"/>
              <a:t>Current AI technology does not understand all the pages</a:t>
            </a:r>
          </a:p>
          <a:p>
            <a:pPr lvl="1"/>
            <a:r>
              <a:rPr lang="en-US" dirty="0" smtClean="0"/>
              <a:t>Utilization of AI’s computing ability to go through all of them land answer the question directly.</a:t>
            </a:r>
          </a:p>
          <a:p>
            <a:pPr lvl="1"/>
            <a:r>
              <a:rPr lang="en-US" dirty="0" smtClean="0"/>
              <a:t>Limitation is about understanding all the pages</a:t>
            </a:r>
            <a:endParaRPr lang="en-US" dirty="0"/>
          </a:p>
          <a:p>
            <a:endParaRPr lang="en-US" sz="2000" dirty="0" smtClean="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Nan Zhang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[3,10]</a:t>
            </a:r>
            <a:endParaRPr lang="en-US" sz="12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660" y="2735798"/>
            <a:ext cx="3230880" cy="2268078"/>
          </a:xfrm>
          <a:prstGeom prst="rect">
            <a:avLst/>
          </a:prstGeom>
        </p:spPr>
      </p:pic>
    </p:spTree>
    <p:extLst>
      <p:ext uri="{BB962C8B-B14F-4D97-AF65-F5344CB8AC3E}">
        <p14:creationId xmlns:p14="http://schemas.microsoft.com/office/powerpoint/2010/main" val="36867666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361950"/>
            <a:ext cx="8269779" cy="914400"/>
          </a:xfrm>
        </p:spPr>
        <p:txBody>
          <a:bodyPr/>
          <a:lstStyle/>
          <a:p>
            <a:r>
              <a:rPr lang="en-US" dirty="0" smtClean="0"/>
              <a:t>AI Weapon from the idea of </a:t>
            </a:r>
            <a:r>
              <a:rPr lang="en-US" smtClean="0"/>
              <a:t>conscious machine</a:t>
            </a:r>
            <a:endParaRPr lang="en-US" dirty="0"/>
          </a:p>
        </p:txBody>
      </p:sp>
      <p:sp>
        <p:nvSpPr>
          <p:cNvPr id="3" name="Content Placeholder 2"/>
          <p:cNvSpPr>
            <a:spLocks noGrp="1"/>
          </p:cNvSpPr>
          <p:nvPr>
            <p:ph sz="half" idx="1"/>
          </p:nvPr>
        </p:nvSpPr>
        <p:spPr>
          <a:xfrm>
            <a:off x="412403" y="1374077"/>
            <a:ext cx="5060374" cy="3352800"/>
          </a:xfrm>
        </p:spPr>
        <p:txBody>
          <a:bodyPr>
            <a:normAutofit/>
          </a:bodyPr>
          <a:lstStyle/>
          <a:p>
            <a:r>
              <a:rPr lang="en-US" sz="2000" dirty="0" smtClean="0"/>
              <a:t>Military </a:t>
            </a:r>
            <a:r>
              <a:rPr lang="en-US" sz="2000" dirty="0"/>
              <a:t>Unmanned Aerial Vehicles </a:t>
            </a:r>
            <a:endParaRPr lang="en-US" sz="2000" dirty="0" smtClean="0"/>
          </a:p>
          <a:p>
            <a:pPr lvl="1"/>
            <a:r>
              <a:rPr lang="en-US" dirty="0" smtClean="0"/>
              <a:t>Robotic planes acting on their own</a:t>
            </a:r>
          </a:p>
          <a:p>
            <a:pPr lvl="1"/>
            <a:endParaRPr lang="en-US" dirty="0" smtClean="0"/>
          </a:p>
          <a:p>
            <a:pPr lvl="1"/>
            <a:r>
              <a:rPr lang="en-US" dirty="0" smtClean="0"/>
              <a:t>Can fire weapons without human permission</a:t>
            </a:r>
          </a:p>
          <a:p>
            <a:endParaRPr lang="en-US" sz="2000" dirty="0" smtClean="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Nan Zhang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[4,11,12]</a:t>
            </a:r>
            <a:endParaRPr lang="en-US" sz="12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777" y="1995054"/>
            <a:ext cx="3358803" cy="2399145"/>
          </a:xfrm>
          <a:prstGeom prst="rect">
            <a:avLst/>
          </a:prstGeom>
        </p:spPr>
      </p:pic>
    </p:spTree>
    <p:extLst>
      <p:ext uri="{BB962C8B-B14F-4D97-AF65-F5344CB8AC3E}">
        <p14:creationId xmlns:p14="http://schemas.microsoft.com/office/powerpoint/2010/main" val="9565764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000" dirty="0"/>
              <a:t>Develop conscious machine cautiously</a:t>
            </a:r>
          </a:p>
          <a:p>
            <a:pPr lvl="1"/>
            <a:r>
              <a:rPr lang="en-US" dirty="0" smtClean="0"/>
              <a:t>Keep </a:t>
            </a:r>
            <a:r>
              <a:rPr lang="en-US" dirty="0"/>
              <a:t>a careful eye on AI </a:t>
            </a:r>
            <a:r>
              <a:rPr lang="en-US" dirty="0" smtClean="0"/>
              <a:t>weapon.</a:t>
            </a:r>
            <a:endParaRPr lang="en-US" dirty="0"/>
          </a:p>
          <a:p>
            <a:endParaRPr lang="en-US" sz="2000" dirty="0"/>
          </a:p>
          <a:p>
            <a:endParaRPr lang="en-US" sz="2000" dirty="0"/>
          </a:p>
          <a:p>
            <a:r>
              <a:rPr lang="en-US" sz="2000" dirty="0"/>
              <a:t>Focus more on utilization of AI’s computing </a:t>
            </a:r>
            <a:r>
              <a:rPr lang="en-US" sz="2000" dirty="0" smtClean="0"/>
              <a:t>ability</a:t>
            </a:r>
            <a:endParaRPr lang="en-US" dirty="0"/>
          </a:p>
          <a:p>
            <a:endParaRPr lang="en-US" sz="2000" dirty="0" smtClean="0"/>
          </a:p>
          <a:p>
            <a:endParaRPr lang="en-US" sz="2000" dirty="0" smtClean="0"/>
          </a:p>
          <a:p>
            <a:endParaRPr lang="en-US" sz="2000"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Nan Zhang</a:t>
            </a:r>
            <a:endParaRPr lang="en-US" sz="1400" dirty="0">
              <a:solidFill>
                <a:schemeClr val="tx1"/>
              </a:solidFill>
              <a:latin typeface="+mj-lt"/>
            </a:endParaRPr>
          </a:p>
        </p:txBody>
      </p:sp>
    </p:spTree>
    <p:extLst>
      <p:ext uri="{BB962C8B-B14F-4D97-AF65-F5344CB8AC3E}">
        <p14:creationId xmlns:p14="http://schemas.microsoft.com/office/powerpoint/2010/main" val="5524330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2914"/>
            <a:ext cx="7772400" cy="914400"/>
          </a:xfrm>
        </p:spPr>
        <p:txBody>
          <a:bodyPr/>
          <a:lstStyle/>
          <a:p>
            <a:r>
              <a:rPr lang="en-US" dirty="0" smtClean="0"/>
              <a:t>References</a:t>
            </a:r>
            <a:endParaRPr lang="en-US" dirty="0"/>
          </a:p>
        </p:txBody>
      </p:sp>
      <p:sp>
        <p:nvSpPr>
          <p:cNvPr id="3" name="Content Placeholder 2"/>
          <p:cNvSpPr>
            <a:spLocks noGrp="1"/>
          </p:cNvSpPr>
          <p:nvPr>
            <p:ph idx="1"/>
          </p:nvPr>
        </p:nvSpPr>
        <p:spPr>
          <a:xfrm>
            <a:off x="685800" y="1038386"/>
            <a:ext cx="7772400" cy="3958810"/>
          </a:xfrm>
        </p:spPr>
        <p:txBody>
          <a:bodyPr>
            <a:normAutofit/>
          </a:bodyPr>
          <a:lstStyle/>
          <a:p>
            <a:pPr marL="0" indent="0">
              <a:buNone/>
            </a:pPr>
            <a:r>
              <a:rPr lang="en-US" sz="950" dirty="0" smtClean="0"/>
              <a:t>[1]</a:t>
            </a:r>
            <a:r>
              <a:rPr lang="en-US" sz="950" dirty="0" smtClean="0">
                <a:hlinkClick r:id="rId2"/>
              </a:rPr>
              <a:t> </a:t>
            </a:r>
            <a:r>
              <a:rPr lang="en-US" sz="950" dirty="0">
                <a:hlinkClick r:id="rId2"/>
              </a:rPr>
              <a:t>http://</a:t>
            </a:r>
            <a:r>
              <a:rPr lang="en-US" sz="950" dirty="0" smtClean="0">
                <a:hlinkClick r:id="rId2"/>
              </a:rPr>
              <a:t>bigthink.com/going-mental/can-computers-be-conscious</a:t>
            </a:r>
            <a:r>
              <a:rPr lang="en-US" sz="950" dirty="0" smtClean="0"/>
              <a:t> retrieved on 4/12/2016</a:t>
            </a:r>
          </a:p>
          <a:p>
            <a:pPr marL="0" indent="0">
              <a:buNone/>
            </a:pPr>
            <a:r>
              <a:rPr lang="en-US" sz="950" dirty="0" smtClean="0"/>
              <a:t>[2] </a:t>
            </a:r>
            <a:r>
              <a:rPr lang="en-US" sz="950" dirty="0" smtClean="0">
                <a:hlinkClick r:id="rId3"/>
              </a:rPr>
              <a:t>https</a:t>
            </a:r>
            <a:r>
              <a:rPr lang="en-US" sz="950" dirty="0">
                <a:hlinkClick r:id="rId3"/>
              </a:rPr>
              <a:t>://www.technologyreview.com/s/531146/what-it-will-take-for-computers-to-be-conscious</a:t>
            </a:r>
            <a:r>
              <a:rPr lang="en-US" sz="950" dirty="0" smtClean="0">
                <a:hlinkClick r:id="rId3"/>
              </a:rPr>
              <a:t>/</a:t>
            </a:r>
            <a:r>
              <a:rPr lang="en-US" sz="950" dirty="0" smtClean="0"/>
              <a:t> </a:t>
            </a:r>
            <a:r>
              <a:rPr lang="en-US" sz="950" dirty="0"/>
              <a:t>retrieved on </a:t>
            </a:r>
            <a:r>
              <a:rPr lang="en-US" sz="950" dirty="0" smtClean="0"/>
              <a:t>4/13/2016</a:t>
            </a:r>
          </a:p>
          <a:p>
            <a:pPr marL="0" indent="0">
              <a:buNone/>
            </a:pPr>
            <a:r>
              <a:rPr lang="en-US" sz="950" dirty="0" smtClean="0"/>
              <a:t>[3]</a:t>
            </a:r>
            <a:r>
              <a:rPr lang="en-US" sz="950" dirty="0" smtClean="0">
                <a:hlinkClick r:id="rId4"/>
              </a:rPr>
              <a:t>http</a:t>
            </a:r>
            <a:r>
              <a:rPr lang="en-US" sz="950" dirty="0">
                <a:hlinkClick r:id="rId4"/>
              </a:rPr>
              <a:t>://</a:t>
            </a:r>
            <a:r>
              <a:rPr lang="en-US" sz="950" dirty="0" smtClean="0">
                <a:hlinkClick r:id="rId4"/>
              </a:rPr>
              <a:t>www.techinsider.io/artificial-intelligence-machine-consciousness-expert-stuart-russell-future-ai-2015-7</a:t>
            </a:r>
            <a:r>
              <a:rPr lang="en-US" sz="950" dirty="0" smtClean="0"/>
              <a:t> </a:t>
            </a:r>
            <a:r>
              <a:rPr lang="en-US" sz="950" dirty="0"/>
              <a:t>retrieved on 4/13/2016</a:t>
            </a:r>
            <a:endParaRPr lang="en-US" sz="950" dirty="0" smtClean="0"/>
          </a:p>
          <a:p>
            <a:pPr marL="0" indent="0">
              <a:buNone/>
            </a:pPr>
            <a:r>
              <a:rPr lang="en-US" sz="950" dirty="0" smtClean="0"/>
              <a:t>[4] </a:t>
            </a:r>
            <a:r>
              <a:rPr lang="en-US" sz="950" dirty="0" smtClean="0">
                <a:hlinkClick r:id="rId5"/>
              </a:rPr>
              <a:t>http</a:t>
            </a:r>
            <a:r>
              <a:rPr lang="en-US" sz="950" dirty="0">
                <a:hlinkClick r:id="rId5"/>
              </a:rPr>
              <a:t>://</a:t>
            </a:r>
            <a:r>
              <a:rPr lang="en-US" sz="950" dirty="0" smtClean="0">
                <a:hlinkClick r:id="rId5"/>
              </a:rPr>
              <a:t>www.theatlantic.com/technology/archive/2015/08/humans-not-robots-are-the-real-reason-artificial-intelligence-is-scary/400994/</a:t>
            </a:r>
            <a:r>
              <a:rPr lang="en-US" sz="950" dirty="0"/>
              <a:t> </a:t>
            </a:r>
            <a:r>
              <a:rPr lang="en-US" sz="950" dirty="0" smtClean="0"/>
              <a:t>retrieved </a:t>
            </a:r>
            <a:r>
              <a:rPr lang="en-US" sz="950" dirty="0"/>
              <a:t>on 4/13/2016</a:t>
            </a:r>
          </a:p>
          <a:p>
            <a:pPr marL="0" indent="0">
              <a:buNone/>
            </a:pPr>
            <a:r>
              <a:rPr lang="en-US" sz="950" dirty="0" smtClean="0"/>
              <a:t>[5] </a:t>
            </a:r>
            <a:r>
              <a:rPr lang="en-US" sz="950" dirty="0">
                <a:hlinkClick r:id="rId6"/>
              </a:rPr>
              <a:t>http://</a:t>
            </a:r>
            <a:r>
              <a:rPr lang="en-US" sz="950" dirty="0" smtClean="0">
                <a:hlinkClick r:id="rId6"/>
              </a:rPr>
              <a:t>www.cs.yale.edu/homes/dvm/papers/conscioushb.pdf</a:t>
            </a:r>
            <a:r>
              <a:rPr lang="en-US" sz="950" dirty="0"/>
              <a:t> </a:t>
            </a:r>
            <a:r>
              <a:rPr lang="en-US" sz="950" dirty="0" smtClean="0"/>
              <a:t>retrieved on 4/14/2016</a:t>
            </a:r>
          </a:p>
          <a:p>
            <a:pPr marL="0" indent="0">
              <a:buNone/>
            </a:pPr>
            <a:r>
              <a:rPr lang="en-US" sz="950" dirty="0" smtClean="0"/>
              <a:t>[6]</a:t>
            </a:r>
            <a:r>
              <a:rPr lang="en-US" sz="950" dirty="0">
                <a:hlinkClick r:id="rId7"/>
              </a:rPr>
              <a:t> https://</a:t>
            </a:r>
            <a:r>
              <a:rPr lang="en-US" sz="950" dirty="0" smtClean="0">
                <a:hlinkClick r:id="rId7"/>
              </a:rPr>
              <a:t>aeon.co/essays/could-machines-have-become-self-aware-without-our-knowing-it</a:t>
            </a:r>
            <a:r>
              <a:rPr lang="en-US" sz="950" dirty="0"/>
              <a:t> </a:t>
            </a:r>
            <a:r>
              <a:rPr lang="en-US" sz="950" dirty="0" smtClean="0"/>
              <a:t>retrieve on 4/13/2016</a:t>
            </a:r>
          </a:p>
          <a:p>
            <a:pPr marL="0" indent="0">
              <a:buNone/>
            </a:pPr>
            <a:r>
              <a:rPr lang="en-US" sz="950" dirty="0"/>
              <a:t>[7] </a:t>
            </a:r>
            <a:r>
              <a:rPr lang="en-US" sz="950" dirty="0" smtClean="0"/>
              <a:t>image of artificial consciousness: </a:t>
            </a:r>
            <a:r>
              <a:rPr lang="en-US" sz="950" dirty="0" smtClean="0">
                <a:hlinkClick r:id="rId8"/>
              </a:rPr>
              <a:t>http</a:t>
            </a:r>
            <a:r>
              <a:rPr lang="en-US" sz="950" dirty="0">
                <a:hlinkClick r:id="rId8"/>
              </a:rPr>
              <a:t>://</a:t>
            </a:r>
            <a:r>
              <a:rPr lang="en-US" sz="950" dirty="0" smtClean="0">
                <a:hlinkClick r:id="rId8"/>
              </a:rPr>
              <a:t>www.valuewalk.com/wp-content/uploads/2014/05/artificial-intelligence-AI.jpg</a:t>
            </a:r>
            <a:r>
              <a:rPr lang="en-US" sz="950" dirty="0" smtClean="0"/>
              <a:t> retrieve on 4/14/2016</a:t>
            </a:r>
            <a:endParaRPr lang="en-US" sz="950" dirty="0"/>
          </a:p>
          <a:p>
            <a:pPr marL="0" indent="0">
              <a:buNone/>
            </a:pPr>
            <a:r>
              <a:rPr lang="en-US" sz="950" dirty="0" smtClean="0"/>
              <a:t>[8] image of AI: </a:t>
            </a:r>
            <a:r>
              <a:rPr lang="en-US" sz="950" dirty="0">
                <a:hlinkClick r:id="rId9"/>
              </a:rPr>
              <a:t>http://</a:t>
            </a:r>
            <a:r>
              <a:rPr lang="en-US" sz="950" dirty="0" smtClean="0">
                <a:hlinkClick r:id="rId9"/>
              </a:rPr>
              <a:t>www.extremetech.com/wp-content/uploads/2015/05/ai-cropped-640x353.jpg</a:t>
            </a:r>
            <a:r>
              <a:rPr lang="en-US" sz="950" dirty="0" smtClean="0"/>
              <a:t> retrieve on 4/14/2016</a:t>
            </a:r>
          </a:p>
          <a:p>
            <a:pPr marL="0" indent="0">
              <a:buNone/>
            </a:pPr>
            <a:r>
              <a:rPr lang="en-US" sz="950" dirty="0" smtClean="0"/>
              <a:t>[9] image of conscious of machine: </a:t>
            </a:r>
            <a:r>
              <a:rPr lang="en-US" sz="950" dirty="0">
                <a:hlinkClick r:id="rId10"/>
              </a:rPr>
              <a:t>http://</a:t>
            </a:r>
            <a:r>
              <a:rPr lang="en-US" sz="950" dirty="0" smtClean="0">
                <a:hlinkClick r:id="rId10"/>
              </a:rPr>
              <a:t>cdn.zmescience.com/wp-content/uploads/2015/12/ai-image.jpg</a:t>
            </a:r>
            <a:r>
              <a:rPr lang="en-US" sz="950" dirty="0" smtClean="0"/>
              <a:t> retrieve on 4/14/2016</a:t>
            </a:r>
          </a:p>
          <a:p>
            <a:pPr marL="0" indent="0">
              <a:buNone/>
            </a:pPr>
            <a:r>
              <a:rPr lang="en-US" sz="950" dirty="0" smtClean="0"/>
              <a:t>[10] image of search engine: </a:t>
            </a:r>
            <a:r>
              <a:rPr lang="en-US" sz="950" dirty="0">
                <a:hlinkClick r:id="rId11"/>
              </a:rPr>
              <a:t>http://</a:t>
            </a:r>
            <a:r>
              <a:rPr lang="en-US" sz="950" dirty="0" smtClean="0">
                <a:hlinkClick r:id="rId11"/>
              </a:rPr>
              <a:t>cdn.business2community.com/wp-content/uploads/2013/12/search-friendly.jpg</a:t>
            </a:r>
            <a:r>
              <a:rPr lang="en-US" sz="950" dirty="0" smtClean="0"/>
              <a:t> retrieve on 4/13/2016</a:t>
            </a:r>
          </a:p>
          <a:p>
            <a:pPr marL="0" indent="0">
              <a:buNone/>
            </a:pPr>
            <a:r>
              <a:rPr lang="en-US" sz="950" dirty="0"/>
              <a:t>[11] </a:t>
            </a:r>
            <a:r>
              <a:rPr lang="en-US" sz="950" dirty="0">
                <a:hlinkClick r:id="rId12"/>
              </a:rPr>
              <a:t>http://www.popularmechanics.com/military/a5383/4347306</a:t>
            </a:r>
            <a:r>
              <a:rPr lang="en-US" sz="950" dirty="0" smtClean="0">
                <a:hlinkClick r:id="rId12"/>
              </a:rPr>
              <a:t>/</a:t>
            </a:r>
            <a:r>
              <a:rPr lang="en-US" sz="950" dirty="0" smtClean="0"/>
              <a:t> retrieve on 4/13/2016</a:t>
            </a:r>
          </a:p>
          <a:p>
            <a:pPr marL="0" indent="0">
              <a:buNone/>
            </a:pPr>
            <a:r>
              <a:rPr lang="en-US" sz="950" dirty="0" smtClean="0"/>
              <a:t>[12] image of military </a:t>
            </a:r>
            <a:r>
              <a:rPr lang="en-US" sz="950" dirty="0"/>
              <a:t>Unmanned Aerial Vehicles: </a:t>
            </a:r>
            <a:r>
              <a:rPr lang="en-US" sz="950" dirty="0">
                <a:hlinkClick r:id="rId13"/>
              </a:rPr>
              <a:t>https://upload.wikimedia.org/wikipedia/commons/b/b0/MQ-9_Reaper_in_flight_(2007).</a:t>
            </a:r>
            <a:r>
              <a:rPr lang="en-US" sz="950" dirty="0" smtClean="0">
                <a:hlinkClick r:id="rId13"/>
              </a:rPr>
              <a:t>jpg</a:t>
            </a:r>
            <a:r>
              <a:rPr lang="en-US" sz="950" dirty="0" smtClean="0"/>
              <a:t> retrieve on 4/14/2016</a:t>
            </a:r>
            <a:endParaRPr lang="en-US" sz="950" dirty="0"/>
          </a:p>
          <a:p>
            <a:pPr marL="0" indent="0">
              <a:buNone/>
            </a:pPr>
            <a:endParaRPr lang="en-US" sz="1400" dirty="0" smtClean="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Nan Zhang</a:t>
            </a:r>
            <a:endParaRPr lang="en-US" sz="1400" dirty="0">
              <a:solidFill>
                <a:schemeClr val="tx1"/>
              </a:solidFill>
              <a:latin typeface="+mj-lt"/>
            </a:endParaRPr>
          </a:p>
        </p:txBody>
      </p:sp>
    </p:spTree>
    <p:extLst>
      <p:ext uri="{BB962C8B-B14F-4D97-AF65-F5344CB8AC3E}">
        <p14:creationId xmlns:p14="http://schemas.microsoft.com/office/powerpoint/2010/main" val="1773189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10</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409 Can one perform services for one’s self?</a:t>
            </a:r>
          </a:p>
          <a:p>
            <a:r>
              <a:rPr lang="en-US" dirty="0" smtClean="0"/>
              <a:t>pp. </a:t>
            </a:r>
            <a:r>
              <a:rPr lang="en-US" dirty="0"/>
              <a:t>412 1993-1999 Does this seem like a long time</a:t>
            </a:r>
            <a:r>
              <a:rPr lang="en-US" dirty="0" smtClean="0"/>
              <a:t>?</a:t>
            </a:r>
          </a:p>
          <a:p>
            <a:r>
              <a:rPr lang="en-US" dirty="0" smtClean="0"/>
              <a:t>pp. </a:t>
            </a:r>
            <a:r>
              <a:rPr lang="en-US" dirty="0"/>
              <a:t>413 “errors of omission or commission”</a:t>
            </a:r>
            <a:r>
              <a:rPr lang="en-US" dirty="0" smtClean="0"/>
              <a:t>?</a:t>
            </a:r>
          </a:p>
        </p:txBody>
      </p:sp>
      <p:sp>
        <p:nvSpPr>
          <p:cNvPr id="11" name="Content Placeholder 10"/>
          <p:cNvSpPr>
            <a:spLocks noGrp="1"/>
          </p:cNvSpPr>
          <p:nvPr>
            <p:ph sz="half" idx="2"/>
          </p:nvPr>
        </p:nvSpPr>
        <p:spPr/>
        <p:txBody>
          <a:bodyPr>
            <a:normAutofit/>
          </a:bodyPr>
          <a:lstStyle/>
          <a:p>
            <a:r>
              <a:rPr lang="en-US" dirty="0"/>
              <a:t>pp. 422 3. Would people agree – social contract?</a:t>
            </a:r>
          </a:p>
          <a:p>
            <a:r>
              <a:rPr lang="en-US" dirty="0"/>
              <a:t>pp. 438 So the baby can be left outside and no one is responsible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dirty="0" smtClean="0"/>
              <a:t>Finish all reading</a:t>
            </a:r>
          </a:p>
          <a:p>
            <a:r>
              <a:rPr lang="en-US" dirty="0"/>
              <a:t>Add analysis to group project website addressing all topics covered to date</a:t>
            </a:r>
            <a:r>
              <a:rPr lang="en-US" dirty="0" smtClean="0"/>
              <a:t>.</a:t>
            </a:r>
          </a:p>
          <a:p>
            <a:r>
              <a:rPr lang="en-US" dirty="0" smtClean="0"/>
              <a:t>Group Presentation Draft</a:t>
            </a:r>
          </a:p>
          <a:p>
            <a:pPr lvl="1"/>
            <a:r>
              <a:rPr lang="en-US" dirty="0"/>
              <a:t>Email </a:t>
            </a:r>
            <a:r>
              <a:rPr lang="en-US" dirty="0" smtClean="0"/>
              <a:t>presentation as attachment </a:t>
            </a:r>
            <a:r>
              <a:rPr lang="en-US" dirty="0"/>
              <a:t>to </a:t>
            </a:r>
            <a:r>
              <a:rPr lang="en-US" dirty="0" smtClean="0"/>
              <a:t>course staff</a:t>
            </a:r>
            <a:endParaRPr lang="en-US" dirty="0"/>
          </a:p>
          <a:p>
            <a:pPr lvl="1"/>
            <a:r>
              <a:rPr lang="en-US" dirty="0" smtClean="0"/>
              <a:t>Post </a:t>
            </a:r>
            <a:r>
              <a:rPr lang="en-US" dirty="0"/>
              <a:t>on group </a:t>
            </a:r>
            <a:r>
              <a:rPr lang="en-US" dirty="0" smtClean="0"/>
              <a:t>website</a:t>
            </a:r>
          </a:p>
          <a:p>
            <a:r>
              <a:rPr lang="en-US" dirty="0" smtClean="0"/>
              <a:t>Optional Paper: Is the Dark Net good or bad? See Paper Assignment Ideas Discussion Board for details.</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9989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Dubious </a:t>
            </a:r>
            <a:r>
              <a:rPr lang="en-US" dirty="0"/>
              <a:t>Software Business Model </a:t>
            </a:r>
          </a:p>
        </p:txBody>
      </p:sp>
      <p:sp>
        <p:nvSpPr>
          <p:cNvPr id="3" name="Content Placeholder 2"/>
          <p:cNvSpPr>
            <a:spLocks noGrp="1"/>
          </p:cNvSpPr>
          <p:nvPr>
            <p:ph sz="half" idx="1"/>
          </p:nvPr>
        </p:nvSpPr>
        <p:spPr/>
        <p:txBody>
          <a:bodyPr/>
          <a:lstStyle/>
          <a:p>
            <a:r>
              <a:rPr lang="en-US" dirty="0" smtClean="0"/>
              <a:t>Background introduction of </a:t>
            </a:r>
            <a:r>
              <a:rPr lang="en-US" dirty="0" err="1" smtClean="0"/>
              <a:t>Baidu</a:t>
            </a:r>
            <a:r>
              <a:rPr lang="en-US" dirty="0" smtClean="0"/>
              <a:t>, a web service company.</a:t>
            </a:r>
          </a:p>
          <a:p>
            <a:r>
              <a:rPr lang="en-US" dirty="0" smtClean="0"/>
              <a:t>The dubious business and revenue models.</a:t>
            </a:r>
          </a:p>
          <a:p>
            <a:r>
              <a:rPr lang="en-US" dirty="0" smtClean="0"/>
              <a:t>Consequences and public responses to </a:t>
            </a:r>
            <a:r>
              <a:rPr lang="en-US" smtClean="0"/>
              <a:t>those business models</a:t>
            </a:r>
            <a:r>
              <a:rPr lang="en-US" dirty="0" smtClean="0"/>
              <a:t>.</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Hongbo Fang</a:t>
            </a:r>
            <a:endParaRPr lang="en-US" sz="1400" dirty="0">
              <a:solidFill>
                <a:schemeClr val="tx1"/>
              </a:solidFill>
              <a:latin typeface="+mj-lt"/>
            </a:endParaRPr>
          </a:p>
        </p:txBody>
      </p:sp>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137520"/>
            <a:ext cx="3733800" cy="1782859"/>
          </a:xfrm>
        </p:spPr>
      </p:pic>
    </p:spTree>
    <p:extLst>
      <p:ext uri="{BB962C8B-B14F-4D97-AF65-F5344CB8AC3E}">
        <p14:creationId xmlns:p14="http://schemas.microsoft.com/office/powerpoint/2010/main" val="4461757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introduction of </a:t>
            </a:r>
            <a:r>
              <a:rPr lang="en-US" dirty="0" err="1" smtClean="0"/>
              <a:t>baidu</a:t>
            </a:r>
            <a:endParaRPr lang="en-US" dirty="0"/>
          </a:p>
        </p:txBody>
      </p:sp>
      <p:sp>
        <p:nvSpPr>
          <p:cNvPr id="3" name="Content Placeholder 2"/>
          <p:cNvSpPr>
            <a:spLocks noGrp="1"/>
          </p:cNvSpPr>
          <p:nvPr>
            <p:ph sz="half" idx="1"/>
          </p:nvPr>
        </p:nvSpPr>
        <p:spPr/>
        <p:txBody>
          <a:bodyPr/>
          <a:lstStyle/>
          <a:p>
            <a:r>
              <a:rPr lang="en-US" dirty="0" smtClean="0"/>
              <a:t>Primarily </a:t>
            </a:r>
            <a:r>
              <a:rPr lang="en-US" dirty="0"/>
              <a:t>famous for search engine </a:t>
            </a:r>
            <a:r>
              <a:rPr lang="en-US" dirty="0" smtClean="0"/>
              <a:t>service</a:t>
            </a:r>
          </a:p>
          <a:p>
            <a:r>
              <a:rPr lang="en-US" dirty="0" smtClean="0"/>
              <a:t>Net giant in China</a:t>
            </a:r>
          </a:p>
          <a:p>
            <a:pPr lvl="1"/>
            <a:r>
              <a:rPr lang="en-US" dirty="0" smtClean="0"/>
              <a:t>Controls 63% market share in China, twice as Google’s on 2010 [1]</a:t>
            </a:r>
          </a:p>
          <a:p>
            <a:pPr lvl="1"/>
            <a:r>
              <a:rPr lang="en-US" dirty="0" smtClean="0"/>
              <a:t>513 million internet users in China by 2011 [2]</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Hongbo Fang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1, 2</a:t>
            </a:r>
            <a:endParaRPr lang="en-US" sz="1200" dirty="0">
              <a:solidFill>
                <a:schemeClr val="tx1"/>
              </a:solidFill>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20357" y="1352550"/>
            <a:ext cx="2341885" cy="3352800"/>
          </a:xfrm>
        </p:spPr>
      </p:pic>
      <p:sp>
        <p:nvSpPr>
          <p:cNvPr id="11" name="Rectangle 10"/>
          <p:cNvSpPr/>
          <p:nvPr/>
        </p:nvSpPr>
        <p:spPr>
          <a:xfrm>
            <a:off x="7088958" y="4236361"/>
            <a:ext cx="569590" cy="453861"/>
          </a:xfrm>
          <a:prstGeom prst="rect">
            <a:avLst/>
          </a:prstGeom>
          <a:solidFill>
            <a:schemeClr val="tx1"/>
          </a:solid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5835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18529</TotalTime>
  <Words>3703</Words>
  <Application>Microsoft Macintosh PowerPoint</Application>
  <PresentationFormat>On-screen Show (16:9)</PresentationFormat>
  <Paragraphs>426</Paragraphs>
  <Slides>32</Slides>
  <Notes>28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Red Radial 16x9</vt:lpstr>
      <vt:lpstr>Class 10 Professional Ethics</vt:lpstr>
      <vt:lpstr>Debate Ground Rules</vt:lpstr>
      <vt:lpstr>PowerPoint Presentation</vt:lpstr>
      <vt:lpstr>Overview</vt:lpstr>
      <vt:lpstr>My Reading Notes</vt:lpstr>
      <vt:lpstr>Assignment</vt:lpstr>
      <vt:lpstr>Overview</vt:lpstr>
      <vt:lpstr>Dubious Software Business Model </vt:lpstr>
      <vt:lpstr>Background introduction of baidu</vt:lpstr>
      <vt:lpstr>Software bundle spam</vt:lpstr>
      <vt:lpstr>Software bundle spam</vt:lpstr>
      <vt:lpstr>Paid marketing</vt:lpstr>
      <vt:lpstr>Responses to dubious business model</vt:lpstr>
      <vt:lpstr>Conclusion</vt:lpstr>
      <vt:lpstr>References</vt:lpstr>
      <vt:lpstr>First: some background</vt:lpstr>
      <vt:lpstr>Psychological uses</vt:lpstr>
      <vt:lpstr>The Question!</vt:lpstr>
      <vt:lpstr>Strengths</vt:lpstr>
      <vt:lpstr>Problems</vt:lpstr>
      <vt:lpstr>Conclusions</vt:lpstr>
      <vt:lpstr>Sources</vt:lpstr>
      <vt:lpstr>Picture Sources</vt:lpstr>
      <vt:lpstr>Creation of conscious AI</vt:lpstr>
      <vt:lpstr>artificial intelligence</vt:lpstr>
      <vt:lpstr>Consciousness</vt:lpstr>
      <vt:lpstr>Analysis on conscious machine</vt:lpstr>
      <vt:lpstr>Example for Future application of AI’s computing ability</vt:lpstr>
      <vt:lpstr>AI Weapon from the idea of conscious machine</vt:lpstr>
      <vt:lpstr>Conclusion</vt:lpstr>
      <vt:lpstr>References</vt:lpstr>
      <vt:lpstr>Class 10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287</cp:revision>
  <dcterms:created xsi:type="dcterms:W3CDTF">2014-08-25T02:19:16Z</dcterms:created>
  <dcterms:modified xsi:type="dcterms:W3CDTF">2016-04-15T22:22:21Z</dcterms:modified>
</cp:coreProperties>
</file>