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handoutMasterIdLst>
    <p:handoutMasterId r:id="rId42"/>
  </p:handoutMasterIdLst>
  <p:sldIdLst>
    <p:sldId id="256" r:id="rId2"/>
    <p:sldId id="421" r:id="rId3"/>
    <p:sldId id="259" r:id="rId4"/>
    <p:sldId id="277" r:id="rId5"/>
    <p:sldId id="325" r:id="rId6"/>
    <p:sldId id="420" r:id="rId7"/>
    <p:sldId id="412" r:id="rId8"/>
    <p:sldId id="326" r:id="rId9"/>
    <p:sldId id="328" r:id="rId10"/>
    <p:sldId id="329" r:id="rId11"/>
    <p:sldId id="261" r:id="rId12"/>
    <p:sldId id="308" r:id="rId13"/>
    <p:sldId id="267" r:id="rId14"/>
    <p:sldId id="330" r:id="rId15"/>
    <p:sldId id="309"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269" r:id="rId32"/>
    <p:sldId id="331" r:id="rId33"/>
    <p:sldId id="332" r:id="rId34"/>
    <p:sldId id="333" r:id="rId35"/>
    <p:sldId id="334" r:id="rId36"/>
    <p:sldId id="335" r:id="rId37"/>
    <p:sldId id="336" r:id="rId38"/>
    <p:sldId id="337" r:id="rId39"/>
    <p:sldId id="338"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421"/>
            <p14:sldId id="259"/>
            <p14:sldId id="277"/>
            <p14:sldId id="325"/>
            <p14:sldId id="420"/>
            <p14:sldId id="412"/>
            <p14:sldId id="326"/>
            <p14:sldId id="328"/>
            <p14:sldId id="329"/>
            <p14:sldId id="261"/>
            <p14:sldId id="308"/>
            <p14:sldId id="267"/>
            <p14:sldId id="330"/>
            <p14:sldId id="309"/>
          </p14:sldIdLst>
        </p14:section>
        <p14:section name="Students" id="{20244982-054D-774B-9E12-24C2D44D25DA}">
          <p14:sldIdLst>
            <p14:sldId id="446"/>
            <p14:sldId id="447"/>
            <p14:sldId id="448"/>
            <p14:sldId id="449"/>
            <p14:sldId id="450"/>
            <p14:sldId id="451"/>
            <p14:sldId id="452"/>
            <p14:sldId id="453"/>
            <p14:sldId id="454"/>
            <p14:sldId id="455"/>
            <p14:sldId id="456"/>
            <p14:sldId id="457"/>
            <p14:sldId id="458"/>
            <p14:sldId id="459"/>
            <p14:sldId id="460"/>
          </p14:sldIdLst>
        </p14:section>
        <p14:section name="Common" id="{4A019CEC-5F1D-154A-B7D5-1C807EE4A006}">
          <p14:sldIdLst>
            <p14:sldId id="269"/>
            <p14:sldId id="331"/>
            <p14:sldId id="332"/>
            <p14:sldId id="333"/>
            <p14:sldId id="334"/>
            <p14:sldId id="335"/>
            <p14:sldId id="336"/>
            <p14:sldId id="337"/>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4302" autoAdjust="0"/>
  </p:normalViewPr>
  <p:slideViewPr>
    <p:cSldViewPr snapToGrid="0" snapToObjects="1">
      <p:cViewPr varScale="1">
        <p:scale>
          <a:sx n="131" d="100"/>
          <a:sy n="131" d="100"/>
        </p:scale>
        <p:origin x="-352" y="-96"/>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563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ap:imps:3043_mid_course_feedbac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ap:imps:3043_mid_course_feedbac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ap:imps:3043_mid_course_feedba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Keep Doing</a:t>
            </a: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Num Students</c:v>
                </c:pt>
              </c:strCache>
            </c:strRef>
          </c:tx>
          <c:spPr>
            <a:solidFill>
              <a:schemeClr val="accent1"/>
            </a:solidFill>
            <a:ln>
              <a:noFill/>
            </a:ln>
            <a:effectLst/>
          </c:spPr>
          <c:invertIfNegative val="0"/>
          <c:cat>
            <c:strRef>
              <c:f>Sheet1!$A$2:$A$11</c:f>
              <c:strCache>
                <c:ptCount val="10"/>
                <c:pt idx="0">
                  <c:v>Class discussion </c:v>
                </c:pt>
                <c:pt idx="1">
                  <c:v>Engaging lectures</c:v>
                </c:pt>
                <c:pt idx="2">
                  <c:v>Group/Stand Up Quizzes</c:v>
                </c:pt>
                <c:pt idx="3">
                  <c:v>Reading notes</c:v>
                </c:pt>
                <c:pt idx="4">
                  <c:v>Videos</c:v>
                </c:pt>
                <c:pt idx="5">
                  <c:v>Answers emails</c:v>
                </c:pt>
                <c:pt idx="6">
                  <c:v>Paper feedback</c:v>
                </c:pt>
                <c:pt idx="7">
                  <c:v>Guest speakers</c:v>
                </c:pt>
                <c:pt idx="8">
                  <c:v>Open ended prompts</c:v>
                </c:pt>
                <c:pt idx="9">
                  <c:v>Requiring paper sources</c:v>
                </c:pt>
              </c:strCache>
            </c:strRef>
          </c:cat>
          <c:val>
            <c:numRef>
              <c:f>Sheet1!$B$2:$B$11</c:f>
              <c:numCache>
                <c:formatCode>General</c:formatCode>
                <c:ptCount val="10"/>
                <c:pt idx="0">
                  <c:v>11.0</c:v>
                </c:pt>
                <c:pt idx="1">
                  <c:v>10.0</c:v>
                </c:pt>
                <c:pt idx="2">
                  <c:v>3.0</c:v>
                </c:pt>
                <c:pt idx="3">
                  <c:v>2.0</c:v>
                </c:pt>
                <c:pt idx="4">
                  <c:v>2.0</c:v>
                </c:pt>
                <c:pt idx="5">
                  <c:v>1.0</c:v>
                </c:pt>
                <c:pt idx="6">
                  <c:v>1.0</c:v>
                </c:pt>
                <c:pt idx="7">
                  <c:v>1.0</c:v>
                </c:pt>
                <c:pt idx="8">
                  <c:v>1.0</c:v>
                </c:pt>
                <c:pt idx="9">
                  <c:v>1.0</c:v>
                </c:pt>
              </c:numCache>
            </c:numRef>
          </c:val>
        </c:ser>
        <c:dLbls>
          <c:showLegendKey val="0"/>
          <c:showVal val="0"/>
          <c:showCatName val="0"/>
          <c:showSerName val="0"/>
          <c:showPercent val="0"/>
          <c:showBubbleSize val="0"/>
        </c:dLbls>
        <c:gapWidth val="219"/>
        <c:axId val="2095643240"/>
        <c:axId val="2095646920"/>
      </c:barChart>
      <c:catAx>
        <c:axId val="2095643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t" anchorCtr="1"/>
          <a:lstStyle/>
          <a:p>
            <a:pPr algn="r">
              <a:defRPr sz="900" b="0" i="0" u="none" strike="noStrike" kern="1200" baseline="0">
                <a:solidFill>
                  <a:schemeClr val="tx1">
                    <a:lumMod val="65000"/>
                    <a:lumOff val="35000"/>
                  </a:schemeClr>
                </a:solidFill>
                <a:latin typeface="+mn-lt"/>
                <a:ea typeface="+mn-ea"/>
                <a:cs typeface="+mn-cs"/>
              </a:defRPr>
            </a:pPr>
            <a:endParaRPr lang="en-US"/>
          </a:p>
        </c:txPr>
        <c:crossAx val="2095646920"/>
        <c:crosses val="autoZero"/>
        <c:auto val="1"/>
        <c:lblAlgn val="ctr"/>
        <c:lblOffset val="100"/>
        <c:noMultiLvlLbl val="0"/>
      </c:catAx>
      <c:valAx>
        <c:axId val="209564692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 Students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6432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Suggestions</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Sheet1!$D$2:$D$11</c:f>
              <c:strCache>
                <c:ptCount val="10"/>
                <c:pt idx="0">
                  <c:v>Let conversation flow</c:v>
                </c:pt>
                <c:pt idx="1">
                  <c:v>Stricter paper guidelines</c:v>
                </c:pt>
                <c:pt idx="2">
                  <c:v>Papers less structured</c:v>
                </c:pt>
                <c:pt idx="3">
                  <c:v>Nothing</c:v>
                </c:pt>
                <c:pt idx="4">
                  <c:v>Spread out papers</c:v>
                </c:pt>
                <c:pt idx="5">
                  <c:v>Presentation checkpoints</c:v>
                </c:pt>
                <c:pt idx="6">
                  <c:v>More paper feedback</c:v>
                </c:pt>
                <c:pt idx="7">
                  <c:v>Less papers</c:v>
                </c:pt>
                <c:pt idx="8">
                  <c:v>Students speak louder</c:v>
                </c:pt>
                <c:pt idx="9">
                  <c:v>Class vote one paper</c:v>
                </c:pt>
              </c:strCache>
            </c:strRef>
          </c:cat>
          <c:val>
            <c:numRef>
              <c:f>Sheet1!$E$2:$E$11</c:f>
              <c:numCache>
                <c:formatCode>General</c:formatCode>
                <c:ptCount val="10"/>
                <c:pt idx="0">
                  <c:v>1.0</c:v>
                </c:pt>
                <c:pt idx="1">
                  <c:v>4.0</c:v>
                </c:pt>
                <c:pt idx="2">
                  <c:v>1.0</c:v>
                </c:pt>
                <c:pt idx="3">
                  <c:v>3.0</c:v>
                </c:pt>
                <c:pt idx="4">
                  <c:v>2.0</c:v>
                </c:pt>
                <c:pt idx="5">
                  <c:v>1.0</c:v>
                </c:pt>
                <c:pt idx="6">
                  <c:v>2.0</c:v>
                </c:pt>
                <c:pt idx="7">
                  <c:v>1.0</c:v>
                </c:pt>
                <c:pt idx="8">
                  <c:v>1.0</c:v>
                </c:pt>
                <c:pt idx="9">
                  <c:v>1.0</c:v>
                </c:pt>
              </c:numCache>
            </c:numRef>
          </c:val>
        </c:ser>
        <c:dLbls>
          <c:showLegendKey val="0"/>
          <c:showVal val="0"/>
          <c:showCatName val="0"/>
          <c:showSerName val="0"/>
          <c:showPercent val="0"/>
          <c:showBubbleSize val="0"/>
        </c:dLbls>
        <c:gapWidth val="219"/>
        <c:axId val="2095620200"/>
        <c:axId val="2095608824"/>
      </c:barChart>
      <c:catAx>
        <c:axId val="2095620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t" anchorCtr="1"/>
          <a:lstStyle/>
          <a:p>
            <a:pPr algn="r">
              <a:defRPr sz="900" b="0" i="0" u="none" strike="noStrike" kern="1200" baseline="0">
                <a:solidFill>
                  <a:schemeClr val="tx1">
                    <a:lumMod val="65000"/>
                    <a:lumOff val="35000"/>
                  </a:schemeClr>
                </a:solidFill>
                <a:latin typeface="+mn-lt"/>
                <a:ea typeface="+mn-ea"/>
                <a:cs typeface="+mn-cs"/>
              </a:defRPr>
            </a:pPr>
            <a:endParaRPr lang="en-US"/>
          </a:p>
        </c:txPr>
        <c:crossAx val="2095608824"/>
        <c:crosses val="autoZero"/>
        <c:auto val="0"/>
        <c:lblAlgn val="ctr"/>
        <c:lblOffset val="100"/>
        <c:noMultiLvlLbl val="0"/>
      </c:catAx>
      <c:valAx>
        <c:axId val="2095608824"/>
        <c:scaling>
          <c:orientation val="minMax"/>
          <c:max val="12.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 Students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620200"/>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Student </a:t>
            </a:r>
            <a:r>
              <a:rPr lang="en-US" baseline="0"/>
              <a:t>Improvements</a:t>
            </a:r>
            <a:endParaRPr lang="en-US"/>
          </a:p>
        </c:rich>
      </c:tx>
      <c:layout/>
      <c:overlay val="0"/>
      <c:spPr>
        <a:noFill/>
        <a:ln>
          <a:noFill/>
        </a:ln>
        <a:effectLst/>
      </c:spPr>
    </c:title>
    <c:autoTitleDeleted val="0"/>
    <c:plotArea>
      <c:layout/>
      <c:barChart>
        <c:barDir val="bar"/>
        <c:grouping val="clustered"/>
        <c:varyColors val="0"/>
        <c:ser>
          <c:idx val="0"/>
          <c:order val="0"/>
          <c:tx>
            <c:strRef>
              <c:f>Sheet1!$H$1</c:f>
              <c:strCache>
                <c:ptCount val="1"/>
                <c:pt idx="0">
                  <c:v>Num Students</c:v>
                </c:pt>
              </c:strCache>
            </c:strRef>
          </c:tx>
          <c:spPr>
            <a:solidFill>
              <a:schemeClr val="accent1"/>
            </a:solidFill>
            <a:ln>
              <a:noFill/>
            </a:ln>
            <a:effectLst/>
          </c:spPr>
          <c:invertIfNegative val="0"/>
          <c:cat>
            <c:strRef>
              <c:f>Sheet1!$G$2:$G$14</c:f>
              <c:strCache>
                <c:ptCount val="13"/>
                <c:pt idx="0">
                  <c:v>Timely reading</c:v>
                </c:pt>
                <c:pt idx="1">
                  <c:v>More time on papers</c:v>
                </c:pt>
                <c:pt idx="2">
                  <c:v>Take reading notes</c:v>
                </c:pt>
                <c:pt idx="3">
                  <c:v>Reading before class</c:v>
                </c:pt>
                <c:pt idx="4">
                  <c:v>Prepared questions for class</c:v>
                </c:pt>
                <c:pt idx="5">
                  <c:v>Participate more</c:v>
                </c:pt>
                <c:pt idx="6">
                  <c:v>Need time machine</c:v>
                </c:pt>
                <c:pt idx="7">
                  <c:v>Encourage others to participate </c:v>
                </c:pt>
                <c:pt idx="8">
                  <c:v>Read course website</c:v>
                </c:pt>
                <c:pt idx="9">
                  <c:v>MQP+Grad class+This = Bad</c:v>
                </c:pt>
                <c:pt idx="10">
                  <c:v>Not be overloading</c:v>
                </c:pt>
                <c:pt idx="11">
                  <c:v>! + 2x4000 CS classes</c:v>
                </c:pt>
                <c:pt idx="12">
                  <c:v>Read comics ahead of time</c:v>
                </c:pt>
              </c:strCache>
            </c:strRef>
          </c:cat>
          <c:val>
            <c:numRef>
              <c:f>Sheet1!$H$2:$H$14</c:f>
              <c:numCache>
                <c:formatCode>General</c:formatCode>
                <c:ptCount val="13"/>
                <c:pt idx="0">
                  <c:v>6.0</c:v>
                </c:pt>
                <c:pt idx="1">
                  <c:v>5.0</c:v>
                </c:pt>
                <c:pt idx="2">
                  <c:v>5.0</c:v>
                </c:pt>
                <c:pt idx="3">
                  <c:v>3.0</c:v>
                </c:pt>
                <c:pt idx="4">
                  <c:v>2.0</c:v>
                </c:pt>
                <c:pt idx="5">
                  <c:v>2.0</c:v>
                </c:pt>
                <c:pt idx="6">
                  <c:v>1.0</c:v>
                </c:pt>
                <c:pt idx="7">
                  <c:v>1.0</c:v>
                </c:pt>
                <c:pt idx="8">
                  <c:v>1.0</c:v>
                </c:pt>
                <c:pt idx="9">
                  <c:v>1.0</c:v>
                </c:pt>
                <c:pt idx="10">
                  <c:v>1.0</c:v>
                </c:pt>
                <c:pt idx="11">
                  <c:v>1.0</c:v>
                </c:pt>
                <c:pt idx="12">
                  <c:v>1.0</c:v>
                </c:pt>
              </c:numCache>
            </c:numRef>
          </c:val>
        </c:ser>
        <c:dLbls>
          <c:showLegendKey val="0"/>
          <c:showVal val="0"/>
          <c:showCatName val="0"/>
          <c:showSerName val="0"/>
          <c:showPercent val="0"/>
          <c:showBubbleSize val="0"/>
        </c:dLbls>
        <c:gapWidth val="219"/>
        <c:axId val="-2124346408"/>
        <c:axId val="-2117960872"/>
      </c:barChart>
      <c:catAx>
        <c:axId val="-2124346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t" anchorCtr="1"/>
          <a:lstStyle/>
          <a:p>
            <a:pPr algn="r">
              <a:defRPr sz="900" b="0" i="0" u="none" strike="noStrike" kern="1200" baseline="0">
                <a:solidFill>
                  <a:schemeClr val="tx1">
                    <a:lumMod val="65000"/>
                    <a:lumOff val="35000"/>
                  </a:schemeClr>
                </a:solidFill>
                <a:latin typeface="+mn-lt"/>
                <a:ea typeface="+mn-ea"/>
                <a:cs typeface="+mn-cs"/>
              </a:defRPr>
            </a:pPr>
            <a:endParaRPr lang="en-US"/>
          </a:p>
        </c:txPr>
        <c:crossAx val="-2117960872"/>
        <c:crosses val="autoZero"/>
        <c:auto val="1"/>
        <c:lblAlgn val="ctr"/>
        <c:lblOffset val="100"/>
        <c:noMultiLvlLbl val="0"/>
      </c:catAx>
      <c:valAx>
        <c:axId val="-2117960872"/>
        <c:scaling>
          <c:orientation val="minMax"/>
          <c:max val="12.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 students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346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2016-04-08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2016-04-08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orbes.com/sites/kashmirhill/2013/07/26/smart-homes-hack/%233a627c1c46a5" TargetMode="External"/><Relationship Id="rId4" Type="http://schemas.openxmlformats.org/officeDocument/2006/relationships/hyperlink" Target="http://www.contextis.com/resources/blog/push-hack-reverse-engineering-ip-camera/" TargetMode="External"/><Relationship Id="rId5" Type="http://schemas.openxmlformats.org/officeDocument/2006/relationships/hyperlink" Target="http://www.wired.com/2015/07/hackers-remotely-kill-jeep-highway/" TargetMode="External"/><Relationship Id="rId6" Type="http://schemas.openxmlformats.org/officeDocument/2006/relationships/hyperlink" Target="http://aptn.ca/news/2015/05/15/hacker-told-f-b-made-plane-fly-sideways-cracking-entertainment-system/" TargetMode="External"/><Relationship Id="rId7" Type="http://schemas.openxmlformats.org/officeDocument/2006/relationships/hyperlink" Target="http://motherboard.vice.com/read/hackers-killed-a-simulated-human-by-turning-off-its-pacemaker" TargetMode="External"/><Relationship Id="rId8" Type="http://schemas.openxmlformats.org/officeDocument/2006/relationships/hyperlink" Target="http://www.theregister.co.uk/2011/10/27/fatal_insulin_pump_attack/"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link-labs.com/complete-list-iot-network-protocol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Is anyone not excited?</a:t>
            </a:r>
          </a:p>
          <a:p>
            <a:pPr eaLnBrk="1" hangingPunct="1"/>
            <a:r>
              <a:rPr lang="en-US" dirty="0" smtClean="0">
                <a:latin typeface="Arial" pitchFamily="-109" charset="0"/>
                <a:ea typeface="ＭＳ Ｐゴシック" pitchFamily="-109" charset="-128"/>
                <a:cs typeface="ＭＳ Ｐゴシック" pitchFamily="-109" charset="-128"/>
              </a:rPr>
              <a:t>Paper Reminders: </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5 High quality sources</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Conclusion, Argument, Counter</a:t>
            </a:r>
            <a:r>
              <a:rPr lang="en-US" baseline="0" dirty="0" smtClean="0">
                <a:latin typeface="Arial" pitchFamily="-109" charset="0"/>
                <a:ea typeface="ＭＳ Ｐゴシック" pitchFamily="-109" charset="-128"/>
                <a:cs typeface="ＭＳ Ｐゴシック" pitchFamily="-109" charset="-128"/>
              </a:rPr>
              <a:t> </a:t>
            </a:r>
            <a:r>
              <a:rPr lang="en-US" dirty="0" smtClean="0">
                <a:latin typeface="Arial" pitchFamily="-109" charset="0"/>
                <a:ea typeface="ＭＳ Ｐゴシック" pitchFamily="-109" charset="-128"/>
                <a:cs typeface="ＭＳ Ｐゴシック" pitchFamily="-109" charset="-128"/>
              </a:rPr>
              <a:t>Point, Response</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Try</a:t>
            </a:r>
            <a:r>
              <a:rPr lang="en-US" baseline="0" dirty="0" smtClean="0">
                <a:latin typeface="Arial" pitchFamily="-109" charset="0"/>
                <a:ea typeface="ＭＳ Ｐゴシック" pitchFamily="-109" charset="-128"/>
                <a:cs typeface="ＭＳ Ｐゴシック" pitchFamily="-109" charset="-128"/>
              </a:rPr>
              <a:t> reading paper aloud</a:t>
            </a:r>
          </a:p>
          <a:p>
            <a:pPr marL="171450" indent="-171450" eaLnBrk="1" hangingPunct="1">
              <a:buFont typeface="Arial"/>
              <a:buChar char="•"/>
            </a:pPr>
            <a:endParaRPr lang="en-US" baseline="0"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Paper </a:t>
            </a:r>
            <a:r>
              <a:rPr lang="en-US" baseline="0" dirty="0" smtClean="0">
                <a:latin typeface="Arial" pitchFamily="-109" charset="0"/>
                <a:ea typeface="ＭＳ Ｐゴシック" pitchFamily="-109" charset="-128"/>
                <a:cs typeface="ＭＳ Ｐゴシック" pitchFamily="-109" charset="-128"/>
              </a:rPr>
              <a:t>average 4.5 – 5.5 – 5.0 – 6.0</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slide. Most students have this in depth from new class now.</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Attacker </a:t>
            </a:r>
            <a:r>
              <a:rPr lang="en-US" dirty="0" smtClean="0">
                <a:latin typeface="Arial" charset="0"/>
                <a:ea typeface="ＭＳ Ｐゴシック" charset="-128"/>
                <a:cs typeface="ＭＳ Ｐゴシック" charset="-128"/>
              </a:rPr>
              <a:t>finds routers that support broadcasting messages to all computers on their local area networks. </a:t>
            </a:r>
          </a:p>
          <a:p>
            <a:r>
              <a:rPr lang="en-US" dirty="0" smtClean="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 well as small </a:t>
            </a:r>
            <a:r>
              <a:rPr lang="en-US" smtClean="0"/>
              <a:t>group exercise.</a:t>
            </a:r>
          </a:p>
          <a:p>
            <a:endParaRPr lang="en-US" smtClean="0"/>
          </a:p>
          <a:p>
            <a:r>
              <a:rPr lang="en-US" dirty="0" smtClean="0"/>
              <a:t>Note:</a:t>
            </a:r>
            <a:r>
              <a:rPr lang="en-US" baseline="0" dirty="0" smtClean="0"/>
              <a:t> short answer format expected.</a:t>
            </a:r>
          </a:p>
          <a:p>
            <a:r>
              <a:rPr lang="en-US" baseline="0" dirty="0" smtClean="0"/>
              <a:t>Note: 2. only one argument needed, should include logic for all parties</a:t>
            </a:r>
          </a:p>
          <a:p>
            <a:r>
              <a:rPr lang="en-US" baseline="0" dirty="0" smtClean="0"/>
              <a:t>Note: 3. same law(s) should be applicable to all parties</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The online working example source code is best not viewed with IE though looking at the source for the page will reveal the implementation.</a:t>
            </a:r>
          </a:p>
          <a:p>
            <a:pPr eaLnBrk="1" hangingPunct="1"/>
            <a:r>
              <a:rPr lang="en-US" dirty="0" smtClean="0">
                <a:latin typeface="Arial" pitchFamily="-109" charset="0"/>
                <a:ea typeface="ＭＳ Ｐゴシック" pitchFamily="-109" charset="-128"/>
                <a:cs typeface="ＭＳ Ｐゴシック" pitchFamily="-109" charset="-128"/>
              </a:rPr>
              <a:t>If guest</a:t>
            </a:r>
            <a:r>
              <a:rPr lang="en-US" baseline="0" dirty="0" smtClean="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smtClean="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smtClean="0">
                <a:latin typeface="Arial" pitchFamily="-109" charset="0"/>
                <a:ea typeface="ＭＳ Ｐゴシック" pitchFamily="-109" charset="-128"/>
                <a:cs typeface="ＭＳ Ｐゴシック" pitchFamily="-109" charset="-128"/>
              </a:rPr>
              <a:t>Each group should have material on their sites for the topics we’ve covered so far.</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smtClean="0">
                <a:latin typeface="Arial" pitchFamily="-109" charset="0"/>
                <a:ea typeface="ＭＳ Ｐゴシック" pitchFamily="-109" charset="-128"/>
                <a:cs typeface="ＭＳ Ｐゴシック" pitchFamily="-109" charset="-128"/>
              </a:rPr>
              <a:t>Bold lines are real</a:t>
            </a:r>
            <a:r>
              <a:rPr lang="en-US" baseline="0" dirty="0" smtClean="0">
                <a:latin typeface="Arial" pitchFamily="-109" charset="0"/>
                <a:ea typeface="ＭＳ Ｐゴシック" pitchFamily="-109" charset="-128"/>
                <a:cs typeface="ＭＳ Ｐゴシック" pitchFamily="-109" charset="-128"/>
              </a:rPr>
              <a:t> focus.</a:t>
            </a:r>
            <a:endParaRPr lang="en-US" dirty="0" smtClean="0">
              <a:latin typeface="Arial" pitchFamily="-109" charset="0"/>
              <a:ea typeface="ＭＳ Ｐゴシック" pitchFamily="-109" charset="-128"/>
              <a:cs typeface="ＭＳ Ｐゴシック" pitchFamily="-109" charset="-128"/>
            </a:endParaRP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Example input:</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amount = 100.05; </a:t>
            </a:r>
          </a:p>
          <a:p>
            <a:pPr marL="514350" indent="-514350"/>
            <a:r>
              <a:rPr lang="en-US" dirty="0" err="1" smtClean="0">
                <a:latin typeface="Arial" pitchFamily="-109" charset="0"/>
                <a:ea typeface="ＭＳ Ｐゴシック" pitchFamily="-109" charset="-128"/>
                <a:cs typeface="ＭＳ Ｐゴシック" pitchFamily="-109" charset="-128"/>
              </a:rPr>
              <a:t>discountRate</a:t>
            </a:r>
            <a:r>
              <a:rPr lang="en-US" dirty="0" smtClean="0">
                <a:latin typeface="Arial" pitchFamily="-109" charset="0"/>
                <a:ea typeface="ＭＳ Ｐゴシック" pitchFamily="-109" charset="-128"/>
                <a:cs typeface="ＭＳ Ｐゴシック" pitchFamily="-109" charset="-128"/>
              </a:rPr>
              <a:t> = 0.10; </a:t>
            </a:r>
          </a:p>
          <a:p>
            <a:pPr marL="514350" indent="-514350"/>
            <a:r>
              <a:rPr lang="en-US" dirty="0" err="1" smtClean="0">
                <a:latin typeface="Arial" pitchFamily="-109" charset="0"/>
                <a:ea typeface="ＭＳ Ｐゴシック" pitchFamily="-109" charset="-128"/>
                <a:cs typeface="ＭＳ Ｐゴシック" pitchFamily="-109" charset="-128"/>
              </a:rPr>
              <a:t>taxRate</a:t>
            </a:r>
            <a:r>
              <a:rPr lang="en-US" dirty="0" smtClean="0">
                <a:latin typeface="Arial" pitchFamily="-109" charset="0"/>
                <a:ea typeface="ＭＳ Ｐゴシック" pitchFamily="-109" charset="-128"/>
                <a:cs typeface="ＭＳ Ｐゴシック" pitchFamily="-109" charset="-128"/>
              </a:rPr>
              <a:t> = 0.05; </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OR</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smtClean="0">
                <a:latin typeface="Arial" pitchFamily="-109" charset="0"/>
                <a:ea typeface="ＭＳ Ｐゴシック" pitchFamily="-109" charset="-128"/>
                <a:cs typeface="ＭＳ Ｐゴシック" pitchFamily="-109" charset="-128"/>
              </a:rPr>
              <a:t>0.70</a:t>
            </a:r>
            <a:r>
              <a:rPr lang="en-US" dirty="0" smtClean="0">
                <a:latin typeface="Arial" pitchFamily="-109" charset="0"/>
                <a:ea typeface="ＭＳ Ｐゴシック" pitchFamily="-109" charset="-128"/>
                <a:cs typeface="ＭＳ Ｐゴシック" pitchFamily="-109" charset="-128"/>
              </a:rPr>
              <a:t>, 0.0, 0.05</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a:t>
            </a:r>
            <a:r>
              <a:rPr lang="en-US" baseline="0" dirty="0" smtClean="0"/>
              <a:t> Hats – malicious hackers that intend to exploit vulnerabilities for person gain(they feel since they found they exploit then can use it as they please and make some money off of it) </a:t>
            </a:r>
          </a:p>
          <a:p>
            <a:r>
              <a:rPr lang="en-US" baseline="0" dirty="0" smtClean="0"/>
              <a:t>White hats – People that find vulnerabilities and report them to the proper party or apply the fix themselves (follow what is the “right” thing to do and report the bug) </a:t>
            </a:r>
          </a:p>
          <a:p>
            <a:r>
              <a:rPr lang="en-US" baseline="0" dirty="0" smtClean="0"/>
              <a:t>Gray hats – they look for vulnerabilities in the owners system(with out permission) and will sometimes request a fee for fixing the system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a:t>
            </a:r>
            <a:r>
              <a:rPr lang="en-US" baseline="0" dirty="0" smtClean="0"/>
              <a:t> between the two curves is the area circled red. The cost of an intrusion is related to the area under the curve. Although this can be effected by some other variables such as value of the target. One could expect machines compromised during private exploitation to be more valuable. By nature black hats are going to target machines that will make them the most money before they get patched. For example if there are 10 machines that are vulnerable to an exploit and one of those is a bank and will net you as a black hat hacker 20x more than the other 9 machines, you would want to exploit that one machine before it gets patched.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cycle of a vulnerability </a:t>
            </a:r>
          </a:p>
          <a:p>
            <a:pPr lvl="1"/>
            <a:r>
              <a:rPr lang="en-US" dirty="0" smtClean="0"/>
              <a:t>Introduction </a:t>
            </a:r>
          </a:p>
          <a:p>
            <a:pPr lvl="1"/>
            <a:r>
              <a:rPr lang="en-US" dirty="0" smtClean="0"/>
              <a:t>Discovery</a:t>
            </a:r>
          </a:p>
          <a:p>
            <a:pPr lvl="1"/>
            <a:r>
              <a:rPr lang="en-US" dirty="0" smtClean="0"/>
              <a:t>Private exploitation</a:t>
            </a:r>
          </a:p>
          <a:p>
            <a:pPr lvl="1"/>
            <a:r>
              <a:rPr lang="en-US" dirty="0" smtClean="0"/>
              <a:t>Disclosure</a:t>
            </a:r>
          </a:p>
          <a:p>
            <a:pPr lvl="1"/>
            <a:r>
              <a:rPr lang="en-US" dirty="0" smtClean="0"/>
              <a:t>Public exploitation</a:t>
            </a:r>
          </a:p>
          <a:p>
            <a:pPr lvl="1"/>
            <a:r>
              <a:rPr lang="en-US" dirty="0" smtClean="0"/>
              <a:t>Fix release</a:t>
            </a:r>
          </a:p>
          <a:p>
            <a:r>
              <a:rPr lang="en-US" dirty="0" smtClean="0"/>
              <a:t>Sometimes its</a:t>
            </a:r>
            <a:r>
              <a:rPr lang="en-US" baseline="0" dirty="0" smtClean="0"/>
              <a:t> better not to reveal the vulnerability. This can occur when the cost of revealing is too high, or there may be large spikes in exploited machines. And in some cases the vulnerability may never be found, so there would be no need to waste the money and time to disclose and patch it. </a:t>
            </a:r>
          </a:p>
          <a:p>
            <a:endParaRPr lang="en-US" baseline="0" dirty="0" smtClean="0"/>
          </a:p>
          <a:p>
            <a:r>
              <a:rPr lang="en-US" baseline="0" dirty="0" smtClean="0"/>
              <a:t>Negative Cumulative Abnormal Return(CAR) for software stock prices when vulnerability is disclosed (evidence to support not disclosing)</a:t>
            </a:r>
          </a:p>
          <a:p>
            <a:r>
              <a:rPr lang="en-US" baseline="0" dirty="0" smtClean="0"/>
              <a:t>This is just for stock market values, not the actual man power and internal costs needed to find and fix the vulnerability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dirty="0" smtClean="0">
                <a:solidFill>
                  <a:schemeClr val="tx1"/>
                </a:solidFill>
                <a:effectLst/>
                <a:latin typeface="+mn-lt"/>
                <a:ea typeface="+mn-ea"/>
                <a:cs typeface="+mn-cs"/>
              </a:rPr>
              <a:t>Added paper due date and grading </a:t>
            </a:r>
            <a:r>
              <a:rPr lang="en-US" sz="1200" b="0" i="0" u="none" strike="noStrike" kern="1200" dirty="0" smtClean="0">
                <a:solidFill>
                  <a:schemeClr val="tx1"/>
                </a:solidFill>
                <a:effectLst/>
                <a:latin typeface="+mn-lt"/>
                <a:ea typeface="+mn-ea"/>
                <a:cs typeface="+mn-cs"/>
              </a:rPr>
              <a:t>rubric </a:t>
            </a:r>
            <a:r>
              <a:rPr lang="en-US" sz="1200" b="0" i="0" u="none" strike="noStrike" kern="1200" dirty="0" smtClean="0">
                <a:solidFill>
                  <a:schemeClr val="tx1"/>
                </a:solidFill>
                <a:effectLst/>
                <a:latin typeface="+mn-lt"/>
                <a:ea typeface="+mn-ea"/>
                <a:cs typeface="+mn-cs"/>
              </a:rPr>
              <a:t>to guidelines page</a:t>
            </a:r>
          </a:p>
          <a:p>
            <a:pPr marL="171450" indent="-171450">
              <a:buFontTx/>
              <a:buChar char="-"/>
            </a:pPr>
            <a:r>
              <a:rPr lang="en-US" sz="1200" b="0" i="0" u="none" strike="noStrike" kern="1200" dirty="0" smtClean="0">
                <a:solidFill>
                  <a:schemeClr val="tx1"/>
                </a:solidFill>
                <a:effectLst/>
                <a:latin typeface="+mn-lt"/>
                <a:ea typeface="+mn-ea"/>
                <a:cs typeface="+mn-cs"/>
              </a:rPr>
              <a:t>Added individual presentation due </a:t>
            </a:r>
            <a:r>
              <a:rPr lang="en-US" sz="1200" b="0" i="0" u="none" strike="noStrike" kern="1200" dirty="0" smtClean="0">
                <a:solidFill>
                  <a:schemeClr val="tx1"/>
                </a:solidFill>
                <a:effectLst/>
                <a:latin typeface="+mn-lt"/>
                <a:ea typeface="+mn-ea"/>
                <a:cs typeface="+mn-cs"/>
              </a:rPr>
              <a:t>dates </a:t>
            </a:r>
            <a:r>
              <a:rPr lang="en-US" sz="1200" b="0" i="0" u="none" strike="noStrike" kern="1200" dirty="0" smtClean="0">
                <a:solidFill>
                  <a:schemeClr val="tx1"/>
                </a:solidFill>
                <a:effectLst/>
                <a:latin typeface="+mn-lt"/>
                <a:ea typeface="+mn-ea"/>
                <a:cs typeface="+mn-cs"/>
              </a:rPr>
              <a:t>and grading rubric to guidelines </a:t>
            </a:r>
            <a:r>
              <a:rPr lang="en-US" sz="1200" b="0" i="0" u="none" strike="noStrike" kern="1200" dirty="0" smtClean="0">
                <a:solidFill>
                  <a:schemeClr val="tx1"/>
                </a:solidFill>
                <a:effectLst/>
                <a:latin typeface="+mn-lt"/>
                <a:ea typeface="+mn-ea"/>
                <a:cs typeface="+mn-cs"/>
              </a:rPr>
              <a:t>page</a:t>
            </a:r>
            <a:r>
              <a:rPr lang="en-US" dirty="0" smtClean="0"/>
              <a:t> </a:t>
            </a:r>
            <a:endParaRPr lang="en-US" dirty="0" smtClean="0"/>
          </a:p>
          <a:p>
            <a:pPr marL="171450" indent="-171450">
              <a:buFontTx/>
              <a:buChar char="-"/>
            </a:pPr>
            <a:r>
              <a:rPr lang="en-US" sz="1200" b="0" i="0" u="none" strike="noStrike" kern="1200" dirty="0" smtClean="0">
                <a:solidFill>
                  <a:schemeClr val="tx1"/>
                </a:solidFill>
                <a:effectLst/>
                <a:latin typeface="+mn-lt"/>
                <a:ea typeface="+mn-ea"/>
                <a:cs typeface="+mn-cs"/>
              </a:rPr>
              <a:t>Will add participation Grades </a:t>
            </a:r>
            <a:r>
              <a:rPr lang="en-US" sz="1200" b="0" i="0" u="none" strike="noStrike" kern="1200" dirty="0" smtClean="0">
                <a:solidFill>
                  <a:schemeClr val="tx1"/>
                </a:solidFill>
                <a:effectLst/>
                <a:latin typeface="+mn-lt"/>
                <a:ea typeface="+mn-ea"/>
                <a:cs typeface="+mn-cs"/>
              </a:rPr>
              <a:t>on </a:t>
            </a:r>
            <a:r>
              <a:rPr lang="en-US" sz="1200" b="0" i="0" u="none" strike="noStrike" kern="1200" dirty="0" err="1" smtClean="0">
                <a:solidFill>
                  <a:schemeClr val="tx1"/>
                </a:solidFill>
                <a:effectLst/>
                <a:latin typeface="+mn-lt"/>
                <a:ea typeface="+mn-ea"/>
                <a:cs typeface="+mn-cs"/>
              </a:rPr>
              <a:t>myWPI</a:t>
            </a:r>
            <a:r>
              <a:rPr lang="en-US" dirty="0" smtClean="0"/>
              <a:t> </a:t>
            </a:r>
            <a:endParaRPr lang="en-US" dirty="0" smtClean="0"/>
          </a:p>
          <a:p>
            <a:pPr marL="171450" indent="-171450">
              <a:buFontTx/>
              <a:buChar char="-"/>
            </a:pPr>
            <a:r>
              <a:rPr lang="en-US" dirty="0" smtClean="0"/>
              <a:t>Anyone spending more than 17 hours per week should come see me for help.</a:t>
            </a:r>
          </a:p>
          <a:p>
            <a:pPr marL="171450" indent="-171450">
              <a:buFontTx/>
              <a:buChar char="-"/>
            </a:pPr>
            <a:r>
              <a:rPr lang="en-US" dirty="0" smtClean="0"/>
              <a:t>Paper Assignment Ideas</a:t>
            </a:r>
            <a:r>
              <a:rPr lang="en-US" baseline="0" dirty="0" smtClean="0"/>
              <a:t>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72950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things that need to be taken into account when considering the cost is the time needed to fix the vulnerability and the potential downtime of the program. </a:t>
            </a:r>
          </a:p>
          <a:p>
            <a:r>
              <a:rPr lang="en-US" baseline="0" dirty="0" smtClean="0"/>
              <a:t>If the fix is not applied, then the cost of an emergency response cost must be taken into account. </a:t>
            </a:r>
          </a:p>
          <a:p>
            <a:r>
              <a:rPr lang="en-US" baseline="0" dirty="0" smtClean="0"/>
              <a:t>If there a large risk for the target, then it may be better to release the fix and hope the HVT patches quickly</a:t>
            </a:r>
          </a:p>
          <a:p>
            <a:endParaRPr lang="en-US" dirty="0" smtClean="0"/>
          </a:p>
          <a:p>
            <a:r>
              <a:rPr lang="en-US" dirty="0" smtClean="0"/>
              <a:t>A quick example of how much damage a black hat can do</a:t>
            </a:r>
            <a:r>
              <a:rPr lang="en-US" baseline="0" dirty="0" smtClean="0"/>
              <a:t> is the target breach in 2013-2014. Target incurred around 162 million dollars in expenses.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average half life of a vulnerability is 2.5 years.</a:t>
            </a:r>
          </a:p>
          <a:p>
            <a:r>
              <a:rPr lang="en-US" baseline="0" dirty="0" smtClean="0"/>
              <a:t>Vulnerability depletion is very small since it is very common to find vulnerabilities that have been programs for years. </a:t>
            </a:r>
          </a:p>
          <a:p>
            <a:r>
              <a:rPr lang="en-US" baseline="0" dirty="0" smtClean="0"/>
              <a:t>There could be an infinite amount of vulnerabilities or the rate of depletion could be so slow that it may not be worth it to disclose them </a:t>
            </a:r>
          </a:p>
          <a:p>
            <a:r>
              <a:rPr lang="en-US" baseline="0" dirty="0" smtClean="0"/>
              <a:t>In the best case finding and disclosure doesn’t offset the effort invested(this changes completely if the vulnerability can be fixed with out disclosure)  </a:t>
            </a:r>
          </a:p>
          <a:p>
            <a:endParaRPr lang="en-US" baseline="0" dirty="0" smtClean="0"/>
          </a:p>
          <a:p>
            <a:r>
              <a:rPr lang="en-US" baseline="0" dirty="0" smtClean="0"/>
              <a:t>Top figure shows the number of bugs for software introduced during the represented time period. The large spike represent Windows NT 4.0 and IIS 4.0</a:t>
            </a:r>
          </a:p>
          <a:p>
            <a:r>
              <a:rPr lang="en-US" baseline="0" dirty="0" smtClean="0"/>
              <a:t>Bottom figure show the lifetime of vulnerabilities. It is depleting over time, but this only represents programs released in 1997-2000 so it’s a little biased. Often vulnerabilities are found that were in some of the original 1.0 code. </a:t>
            </a:r>
            <a:r>
              <a:rPr lang="en-US" baseline="0" dirty="0" err="1" smtClean="0"/>
              <a:t>OpenSSH</a:t>
            </a:r>
            <a:r>
              <a:rPr lang="en-US" baseline="0" dirty="0" smtClean="0"/>
              <a:t> had that problem, bugs survived past the extensive audits of the program and were eventually discovered years later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information</a:t>
            </a:r>
            <a:r>
              <a:rPr lang="en-US" baseline="0" dirty="0" smtClean="0"/>
              <a:t> gathered its better for a white hat to discover a vulnerability than a black hat </a:t>
            </a:r>
          </a:p>
          <a:p>
            <a:r>
              <a:rPr lang="en-US" baseline="0" dirty="0" smtClean="0"/>
              <a:t>In most cases silent patching is the best option. This is impossible with open source software and in some cases reverse engineering of the patch may be possible</a:t>
            </a:r>
          </a:p>
          <a:p>
            <a:r>
              <a:rPr lang="en-US" dirty="0" smtClean="0"/>
              <a:t>Improve</a:t>
            </a:r>
            <a:r>
              <a:rPr lang="en-US" baseline="0" dirty="0" smtClean="0"/>
              <a:t> patching either through speed or if possible silent patching </a:t>
            </a:r>
          </a:p>
          <a:p>
            <a:r>
              <a:rPr lang="en-US" baseline="0" dirty="0" smtClean="0"/>
              <a:t>More research needs to be done. A lot of this data was gathered based on statistical models and predictions </a:t>
            </a:r>
          </a:p>
          <a:p>
            <a:r>
              <a:rPr lang="en-US" baseline="0" dirty="0" smtClean="0"/>
              <a:t>Also have to take into account what is better for the customer. Would you be okay if you knew a company was not actively trying to find vulnerabilities in their software</a:t>
            </a:r>
          </a:p>
          <a:p>
            <a:r>
              <a:rPr lang="en-US" baseline="0" dirty="0" smtClean="0"/>
              <a:t>Again this is also highly dependent on potential targets, and how much an emergency response would cost.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Questions and quick poll for the </a:t>
            </a:r>
            <a:r>
              <a:rPr lang="en-US" sz="1200" kern="1200" dirty="0" smtClean="0">
                <a:solidFill>
                  <a:schemeClr val="tx1"/>
                </a:solidFill>
                <a:latin typeface="+mn-lt"/>
                <a:ea typeface="+mn-ea"/>
                <a:cs typeface="+mn-cs"/>
              </a:rPr>
              <a:t>audience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What is Internet of Things</a:t>
            </a:r>
            <a:r>
              <a:rPr 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How big is Internet Of</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Things?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Who owns</a:t>
            </a:r>
            <a:r>
              <a:rPr lang="en-US" sz="1200" kern="1200" baseline="0" dirty="0" smtClean="0">
                <a:solidFill>
                  <a:schemeClr val="tx1"/>
                </a:solidFill>
                <a:latin typeface="+mn-lt"/>
                <a:ea typeface="+mn-ea"/>
                <a:cs typeface="+mn-cs"/>
              </a:rPr>
              <a:t> electronic device that constantly communicate with each other</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The internet is one of the most important and transformable technology ever invented. And there are people who could not live without </a:t>
            </a:r>
            <a:r>
              <a:rPr lang="en-US" sz="1200" kern="1200" dirty="0" smtClean="0">
                <a:solidFill>
                  <a:schemeClr val="tx1"/>
                </a:solidFill>
                <a:latin typeface="+mn-lt"/>
                <a:ea typeface="+mn-ea"/>
                <a:cs typeface="+mn-cs"/>
              </a:rPr>
              <a:t>it</a:t>
            </a:r>
            <a:endParaRPr lang="en-US" sz="1200" kern="120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Internet is been around for</a:t>
            </a:r>
            <a:r>
              <a:rPr lang="en-US" sz="1200" kern="1200" baseline="0" dirty="0" smtClean="0">
                <a:solidFill>
                  <a:schemeClr val="tx1"/>
                </a:solidFill>
                <a:latin typeface="+mn-lt"/>
                <a:ea typeface="+mn-ea"/>
                <a:cs typeface="+mn-cs"/>
              </a:rPr>
              <a:t> a while, but it mostly have been the product of people. All the data (images, blogs, emails) was created by people</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This new internet is not just about connecting people, but now about connecting things. And so It’s name the </a:t>
            </a:r>
            <a:r>
              <a:rPr lang="en-US" sz="1200" kern="1200" dirty="0" err="1" smtClean="0">
                <a:solidFill>
                  <a:schemeClr val="tx1"/>
                </a:solidFill>
                <a:latin typeface="+mn-lt"/>
                <a:ea typeface="+mn-ea"/>
                <a:cs typeface="+mn-cs"/>
              </a:rPr>
              <a:t>IoT</a:t>
            </a:r>
            <a:r>
              <a:rPr lang="en-US" sz="1200" kern="1200" dirty="0" smtClean="0">
                <a:solidFill>
                  <a:schemeClr val="tx1"/>
                </a:solidFill>
                <a:latin typeface="+mn-lt"/>
                <a:ea typeface="+mn-ea"/>
                <a:cs typeface="+mn-cs"/>
              </a:rPr>
              <a:t>. </a:t>
            </a:r>
          </a:p>
          <a:p>
            <a:pPr marL="171450" indent="-171450">
              <a:buFontTx/>
              <a:buChar char="-"/>
            </a:pPr>
            <a:r>
              <a:rPr lang="en-US" sz="1200" kern="1200" dirty="0" smtClean="0">
                <a:solidFill>
                  <a:schemeClr val="tx1"/>
                </a:solidFill>
                <a:latin typeface="+mn-lt"/>
                <a:ea typeface="+mn-ea"/>
                <a:cs typeface="+mn-cs"/>
              </a:rPr>
              <a:t>How does it work? We take a thing</a:t>
            </a:r>
            <a:r>
              <a:rPr lang="en-US" sz="1200" kern="1200" baseline="0" dirty="0" smtClean="0">
                <a:solidFill>
                  <a:schemeClr val="tx1"/>
                </a:solidFill>
                <a:latin typeface="+mn-lt"/>
                <a:ea typeface="+mn-ea"/>
                <a:cs typeface="+mn-cs"/>
              </a:rPr>
              <a:t> and add the ability to sense, collect, communicate, and control the information. Using this data it will interact and collaborate with other things.</a:t>
            </a:r>
          </a:p>
          <a:p>
            <a:pPr marL="628650" lvl="1" indent="-171450">
              <a:buFontTx/>
              <a:buChar char="-"/>
            </a:pPr>
            <a:r>
              <a:rPr lang="en-US" sz="1200" kern="1200" baseline="0" dirty="0" smtClean="0">
                <a:solidFill>
                  <a:schemeClr val="tx1"/>
                </a:solidFill>
                <a:latin typeface="+mn-lt"/>
                <a:ea typeface="+mn-ea"/>
                <a:cs typeface="+mn-cs"/>
              </a:rPr>
              <a:t>Example: how humans interact with out senses. Things will do the same. Wake Up, Light, Coffee, Car engine</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Why connecting things to the internet is a big deal? Because things will start share the information and data with other </a:t>
            </a:r>
            <a:r>
              <a:rPr lang="en-US" sz="1200" kern="1200" dirty="0" smtClean="0">
                <a:solidFill>
                  <a:schemeClr val="tx1"/>
                </a:solidFill>
                <a:latin typeface="+mn-lt"/>
                <a:ea typeface="+mn-ea"/>
                <a:cs typeface="+mn-cs"/>
              </a:rPr>
              <a:t>things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a:t>
            </a:r>
            <a:r>
              <a:rPr lang="en-US" baseline="0" dirty="0" smtClean="0"/>
              <a:t> 2008 there were already more devices connected to Internet than </a:t>
            </a:r>
            <a:r>
              <a:rPr lang="en-US" baseline="0" dirty="0" smtClean="0"/>
              <a:t>people</a:t>
            </a:r>
            <a:endParaRPr lang="en-US" baseline="0" dirty="0" smtClean="0"/>
          </a:p>
          <a:p>
            <a:pPr marL="171450" indent="-171450">
              <a:buFontTx/>
              <a:buChar char="-"/>
            </a:pPr>
            <a:r>
              <a:rPr lang="en-US" baseline="0" dirty="0" smtClean="0"/>
              <a:t>By 2020 250K vehicles will be connected to the </a:t>
            </a:r>
            <a:r>
              <a:rPr lang="en-US" baseline="0" dirty="0" smtClean="0"/>
              <a:t>Internet</a:t>
            </a:r>
            <a:endParaRPr lang="en-US" baseline="0" dirty="0" smtClean="0"/>
          </a:p>
          <a:p>
            <a:pPr marL="171450" indent="-171450">
              <a:buFontTx/>
              <a:buChar char="-"/>
            </a:pPr>
            <a:r>
              <a:rPr lang="en-US" baseline="0" dirty="0" smtClean="0"/>
              <a:t>Wearable device has grown 223% in 2015 (</a:t>
            </a:r>
            <a:r>
              <a:rPr lang="en-US" baseline="0" dirty="0" err="1" smtClean="0"/>
              <a:t>Fitbit</a:t>
            </a:r>
            <a:r>
              <a:rPr lang="en-US" baseline="0" dirty="0" smtClean="0"/>
              <a:t> 4.4m and </a:t>
            </a:r>
            <a:r>
              <a:rPr lang="en-US" baseline="0" dirty="0" err="1" smtClean="0"/>
              <a:t>Appla</a:t>
            </a:r>
            <a:r>
              <a:rPr lang="en-US" baseline="0" dirty="0" smtClean="0"/>
              <a:t> watch 3.6m</a:t>
            </a:r>
            <a:r>
              <a:rPr lang="en-US" baseline="0" dirty="0" smtClean="0"/>
              <a:t>)</a:t>
            </a:r>
            <a:endParaRPr lang="en-US" baseline="0" dirty="0" smtClean="0"/>
          </a:p>
          <a:p>
            <a:pPr marL="171450" indent="-171450">
              <a:buFontTx/>
              <a:buChar char="-"/>
            </a:pPr>
            <a:r>
              <a:rPr lang="en-US" baseline="0" dirty="0" smtClean="0"/>
              <a:t>Companies keep inventing and investing in smart home </a:t>
            </a:r>
            <a:r>
              <a:rPr lang="en-US" baseline="0" dirty="0" smtClean="0"/>
              <a:t>devices</a:t>
            </a:r>
            <a:endParaRPr lang="en-US" baseline="0" dirty="0" smtClean="0"/>
          </a:p>
          <a:p>
            <a:pPr marL="171450" indent="-171450">
              <a:buFontTx/>
              <a:buChar char="-"/>
            </a:pPr>
            <a:r>
              <a:rPr lang="en-US" baseline="0" dirty="0" err="1" smtClean="0"/>
              <a:t>IoT</a:t>
            </a:r>
            <a:r>
              <a:rPr lang="en-US" baseline="0" dirty="0" smtClean="0"/>
              <a:t> will add $10-$15 Trillion to global GDP in the next 20 </a:t>
            </a:r>
            <a:r>
              <a:rPr lang="en-US" baseline="0" dirty="0" smtClean="0"/>
              <a:t>years</a:t>
            </a:r>
            <a:endParaRPr lang="en-US" baseline="0" dirty="0" smtClean="0"/>
          </a:p>
          <a:p>
            <a:pPr marL="171450" indent="-171450">
              <a:buFontTx/>
              <a:buChar char="-"/>
            </a:pPr>
            <a:r>
              <a:rPr lang="en-US" baseline="0" dirty="0" smtClean="0"/>
              <a:t>Limitless opportunities for businesses and </a:t>
            </a:r>
            <a:r>
              <a:rPr lang="en-US" baseline="0" dirty="0" smtClean="0"/>
              <a:t>society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total, we project there will be 34 billion devices connected to the internet by 2020, up from 10 billion in 2015. </a:t>
            </a:r>
            <a:r>
              <a:rPr lang="en-US" sz="1200" kern="1200" dirty="0" err="1" smtClean="0">
                <a:solidFill>
                  <a:schemeClr val="tx1"/>
                </a:solidFill>
                <a:latin typeface="+mn-lt"/>
                <a:ea typeface="+mn-ea"/>
                <a:cs typeface="+mn-cs"/>
              </a:rPr>
              <a:t>IoT</a:t>
            </a:r>
            <a:r>
              <a:rPr lang="en-US" sz="1200" kern="1200" dirty="0" smtClean="0">
                <a:solidFill>
                  <a:schemeClr val="tx1"/>
                </a:solidFill>
                <a:latin typeface="+mn-lt"/>
                <a:ea typeface="+mn-ea"/>
                <a:cs typeface="+mn-cs"/>
              </a:rPr>
              <a:t> devices will account for 24 billion, while traditional computing devices (e.g. smartphones, tablets, </a:t>
            </a:r>
            <a:r>
              <a:rPr lang="en-US" sz="1200" kern="1200" dirty="0" err="1" smtClean="0">
                <a:solidFill>
                  <a:schemeClr val="tx1"/>
                </a:solidFill>
                <a:latin typeface="+mn-lt"/>
                <a:ea typeface="+mn-ea"/>
                <a:cs typeface="+mn-cs"/>
              </a:rPr>
              <a:t>smartwatches</a:t>
            </a:r>
            <a:r>
              <a:rPr lang="en-US" sz="1200" kern="1200" dirty="0" smtClean="0">
                <a:solidFill>
                  <a:schemeClr val="tx1"/>
                </a:solidFill>
                <a:latin typeface="+mn-lt"/>
                <a:ea typeface="+mn-ea"/>
                <a:cs typeface="+mn-cs"/>
              </a:rPr>
              <a:t>, etc.) will comprise 10 billion</a:t>
            </a:r>
            <a:r>
              <a:rPr 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Nearly $6 trillion will be spent on </a:t>
            </a:r>
            <a:r>
              <a:rPr lang="en-US" sz="1200" kern="1200" dirty="0" err="1" smtClean="0">
                <a:solidFill>
                  <a:schemeClr val="tx1"/>
                </a:solidFill>
                <a:latin typeface="+mn-lt"/>
                <a:ea typeface="+mn-ea"/>
                <a:cs typeface="+mn-cs"/>
              </a:rPr>
              <a:t>IoT</a:t>
            </a:r>
            <a:r>
              <a:rPr lang="en-US" sz="1200" kern="1200" dirty="0" smtClean="0">
                <a:solidFill>
                  <a:schemeClr val="tx1"/>
                </a:solidFill>
                <a:latin typeface="+mn-lt"/>
                <a:ea typeface="+mn-ea"/>
                <a:cs typeface="+mn-cs"/>
              </a:rPr>
              <a:t> solutions over the next five years</a:t>
            </a:r>
            <a:r>
              <a:rPr lang="en-US" sz="1200" kern="1200" dirty="0" smtClean="0">
                <a:solidFill>
                  <a:schemeClr val="tx1"/>
                </a:solidFill>
                <a:latin typeface="+mn-lt"/>
                <a:ea typeface="+mn-ea"/>
                <a:cs typeface="+mn-cs"/>
              </a:rPr>
              <a:t>.</a:t>
            </a:r>
            <a:endParaRPr lang="en-US" baseline="0" dirty="0" smtClean="0"/>
          </a:p>
          <a:p>
            <a:pPr marL="0" indent="0">
              <a:buFontTx/>
              <a:buNone/>
            </a:pPr>
            <a:r>
              <a:rPr lang="en-US" baseline="0" dirty="0" smtClean="0"/>
              <a:t>[2</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now </a:t>
            </a:r>
            <a:r>
              <a:rPr lang="en-US" dirty="0" err="1" smtClean="0"/>
              <a:t>IoT</a:t>
            </a:r>
            <a:r>
              <a:rPr lang="en-US" dirty="0" smtClean="0"/>
              <a:t> lacks safeguards to prevent even basic attacks </a:t>
            </a:r>
          </a:p>
          <a:p>
            <a:r>
              <a:rPr lang="en-US" dirty="0" err="1" smtClean="0"/>
              <a:t>DDoS</a:t>
            </a:r>
            <a:r>
              <a:rPr lang="en-US" baseline="0" dirty="0" smtClean="0"/>
              <a:t> </a:t>
            </a:r>
            <a:r>
              <a:rPr lang="en-US" baseline="0" dirty="0" smtClean="0"/>
              <a:t>attacks</a:t>
            </a:r>
            <a:endParaRPr lang="en-US" baseline="0" dirty="0" smtClean="0"/>
          </a:p>
          <a:p>
            <a:r>
              <a:rPr lang="en-US" sz="1200" kern="1200" dirty="0" smtClean="0">
                <a:solidFill>
                  <a:schemeClr val="tx1"/>
                </a:solidFill>
                <a:latin typeface="+mn-lt"/>
                <a:ea typeface="+mn-ea"/>
                <a:cs typeface="+mn-cs"/>
              </a:rPr>
              <a:t>Security flaws in </a:t>
            </a:r>
            <a:r>
              <a:rPr lang="en-US" sz="1200" kern="1200" dirty="0" err="1" smtClean="0">
                <a:solidFill>
                  <a:schemeClr val="tx1"/>
                </a:solidFill>
                <a:latin typeface="+mn-lt"/>
                <a:ea typeface="+mn-ea"/>
                <a:cs typeface="+mn-cs"/>
              </a:rPr>
              <a:t>IoT</a:t>
            </a:r>
            <a:r>
              <a:rPr lang="en-US" sz="1200" kern="1200" dirty="0" smtClean="0">
                <a:solidFill>
                  <a:schemeClr val="tx1"/>
                </a:solidFill>
                <a:latin typeface="+mn-lt"/>
                <a:ea typeface="+mn-ea"/>
                <a:cs typeface="+mn-cs"/>
              </a:rPr>
              <a:t> products have been brought to light by hackers and security researchers. Some of the hacks which made security news were: </a:t>
            </a:r>
            <a:r>
              <a:rPr lang="en-US" sz="1200" u="sng" kern="1200" dirty="0" smtClean="0">
                <a:solidFill>
                  <a:schemeClr val="tx1"/>
                </a:solidFill>
                <a:latin typeface="+mn-lt"/>
                <a:ea typeface="+mn-ea"/>
                <a:cs typeface="+mn-cs"/>
                <a:hlinkClick r:id="rId3"/>
              </a:rPr>
              <a:t>Smart home, </a:t>
            </a:r>
            <a:r>
              <a:rPr lang="en-US" sz="1200" u="sng" kern="1200" dirty="0" smtClean="0">
                <a:solidFill>
                  <a:schemeClr val="tx1"/>
                </a:solidFill>
                <a:latin typeface="+mn-lt"/>
                <a:ea typeface="+mn-ea"/>
                <a:cs typeface="+mn-cs"/>
                <a:hlinkClick r:id="rId4"/>
              </a:rPr>
              <a:t>Surveillance cameras, </a:t>
            </a:r>
            <a:r>
              <a:rPr lang="en-US" sz="1200" u="sng" kern="1200" dirty="0" smtClean="0">
                <a:solidFill>
                  <a:schemeClr val="tx1"/>
                </a:solidFill>
                <a:latin typeface="+mn-lt"/>
                <a:ea typeface="+mn-ea"/>
                <a:cs typeface="+mn-cs"/>
                <a:hlinkClick r:id="rId5"/>
              </a:rPr>
              <a:t>Jeep car (accessed remotely and its engine killed remotely). In addition an </a:t>
            </a:r>
            <a:r>
              <a:rPr lang="en-US" sz="1200" u="sng" kern="1200" dirty="0" smtClean="0">
                <a:solidFill>
                  <a:schemeClr val="tx1"/>
                </a:solidFill>
                <a:latin typeface="+mn-lt"/>
                <a:ea typeface="+mn-ea"/>
                <a:cs typeface="+mn-cs"/>
                <a:hlinkClick r:id="rId6"/>
              </a:rPr>
              <a:t>airplane’s cockpit controls were accessed via the in-flight entertainment system. As if these weren’t enough, even </a:t>
            </a:r>
            <a:r>
              <a:rPr lang="en-US" sz="1200" u="sng" kern="1200" dirty="0" smtClean="0">
                <a:solidFill>
                  <a:schemeClr val="tx1"/>
                </a:solidFill>
                <a:latin typeface="+mn-lt"/>
                <a:ea typeface="+mn-ea"/>
                <a:cs typeface="+mn-cs"/>
                <a:hlinkClick r:id="rId7"/>
              </a:rPr>
              <a:t>pacemakers and </a:t>
            </a:r>
            <a:r>
              <a:rPr lang="en-US" sz="1200" u="sng" kern="1200" dirty="0" smtClean="0">
                <a:solidFill>
                  <a:schemeClr val="tx1"/>
                </a:solidFill>
                <a:latin typeface="+mn-lt"/>
                <a:ea typeface="+mn-ea"/>
                <a:cs typeface="+mn-cs"/>
                <a:hlinkClick r:id="rId8"/>
              </a:rPr>
              <a:t>insulin pumps were demonstrated as being hackable</a:t>
            </a:r>
            <a:r>
              <a:rPr lang="en-US" sz="1200" u="sng" kern="1200" dirty="0" smtClean="0">
                <a:solidFill>
                  <a:schemeClr val="tx1"/>
                </a:solidFill>
                <a:latin typeface="+mn-lt"/>
                <a:ea typeface="+mn-ea"/>
                <a:cs typeface="+mn-cs"/>
                <a:hlinkClick r:id="rId8"/>
              </a:rPr>
              <a:t>.</a:t>
            </a:r>
            <a:endParaRPr lang="en-US" sz="1200" u="sng" kern="1200" baseline="0" dirty="0" smtClean="0">
              <a:solidFill>
                <a:schemeClr val="tx1"/>
              </a:solidFill>
              <a:latin typeface="+mn-lt"/>
              <a:ea typeface="+mn-ea"/>
              <a:cs typeface="+mn-cs"/>
            </a:endParaRPr>
          </a:p>
          <a:p>
            <a:r>
              <a:rPr lang="en-US" dirty="0" smtClean="0"/>
              <a:t>iPhone</a:t>
            </a:r>
          </a:p>
          <a:p>
            <a:r>
              <a:rPr lang="en-US" dirty="0" smtClean="0"/>
              <a:t>	-</a:t>
            </a:r>
            <a:r>
              <a:rPr lang="en-US" baseline="0" dirty="0" smtClean="0"/>
              <a:t> it knows where you are</a:t>
            </a:r>
          </a:p>
          <a:p>
            <a:r>
              <a:rPr lang="en-US" baseline="0" dirty="0" smtClean="0"/>
              <a:t>	- it knows if you moving</a:t>
            </a:r>
          </a:p>
          <a:p>
            <a:r>
              <a:rPr lang="en-US" baseline="0" dirty="0" smtClean="0"/>
              <a:t>	- how you hold your phone</a:t>
            </a:r>
          </a:p>
          <a:p>
            <a:r>
              <a:rPr lang="en-US" baseline="0" dirty="0" smtClean="0"/>
              <a:t>	- how much light in the room</a:t>
            </a:r>
          </a:p>
          <a:p>
            <a:r>
              <a:rPr lang="en-US" baseline="0" dirty="0" smtClean="0"/>
              <a:t>	- it know what you are saying</a:t>
            </a:r>
          </a:p>
          <a:p>
            <a:r>
              <a:rPr lang="en-US" baseline="0" dirty="0" smtClean="0"/>
              <a:t>	- and has the camera to see the surroundings</a:t>
            </a:r>
          </a:p>
          <a:p>
            <a:r>
              <a:rPr lang="en-US" baseline="0" dirty="0" smtClean="0"/>
              <a:t>	- and can communicate through the wireless </a:t>
            </a:r>
            <a:r>
              <a:rPr lang="en-US" baseline="0" dirty="0" smtClean="0"/>
              <a:t>network</a:t>
            </a:r>
            <a:endParaRPr lang="en-US" baseline="0" dirty="0" smtClean="0"/>
          </a:p>
          <a:p>
            <a:r>
              <a:rPr lang="en-US" baseline="0" dirty="0" err="1" smtClean="0"/>
              <a:t>FitBit</a:t>
            </a:r>
            <a:endParaRPr lang="en-US" baseline="0" dirty="0" smtClean="0"/>
          </a:p>
          <a:p>
            <a:r>
              <a:rPr lang="en-US" baseline="0" dirty="0" smtClean="0"/>
              <a:t>Thermostats</a:t>
            </a:r>
          </a:p>
          <a:p>
            <a:r>
              <a:rPr lang="en-US" baseline="0" dirty="0" smtClean="0"/>
              <a:t>	- what the temperature</a:t>
            </a:r>
          </a:p>
          <a:p>
            <a:r>
              <a:rPr lang="en-US" baseline="0" dirty="0" smtClean="0"/>
              <a:t>	- when to change it</a:t>
            </a:r>
          </a:p>
          <a:p>
            <a:r>
              <a:rPr lang="en-US" baseline="0" dirty="0" smtClean="0"/>
              <a:t>	- whether people in the house</a:t>
            </a:r>
          </a:p>
          <a:p>
            <a:r>
              <a:rPr lang="en-US" baseline="0" dirty="0" smtClean="0"/>
              <a:t>	- and communicates on the </a:t>
            </a:r>
            <a:r>
              <a:rPr lang="en-US" baseline="0" dirty="0" smtClean="0"/>
              <a:t>network</a:t>
            </a: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IoT</a:t>
            </a:r>
            <a:r>
              <a:rPr lang="en-US" sz="1200" kern="1200" dirty="0" smtClean="0">
                <a:solidFill>
                  <a:schemeClr val="tx1"/>
                </a:solidFill>
                <a:latin typeface="+mn-lt"/>
                <a:ea typeface="+mn-ea"/>
                <a:cs typeface="+mn-cs"/>
              </a:rPr>
              <a:t> devices mostly communicate wirelessly using </a:t>
            </a:r>
            <a:r>
              <a:rPr lang="en-US" sz="1200" u="sng" kern="1200" dirty="0" smtClean="0">
                <a:solidFill>
                  <a:schemeClr val="tx1"/>
                </a:solidFill>
                <a:latin typeface="+mn-lt"/>
                <a:ea typeface="+mn-ea"/>
                <a:cs typeface="+mn-cs"/>
                <a:hlinkClick r:id="rId3"/>
              </a:rPr>
              <a:t>protocols like LTE Advanced, Cellular 4G/LTE, 3G GPS/GPRS, 2G/GSM/EDGE, CDMA, EVDO, WIMAX, Weightless, Wifi, Bluetooth, UWB, Z-Wave, Zigbee, 6L0wpan, NFC and RFID. There are known security flaws associated with these protocols, and yet they continue to be widely used. This leaves us with two non-trivial choices:</a:t>
            </a:r>
          </a:p>
          <a:p>
            <a:r>
              <a:rPr lang="en-US" sz="1200" kern="1200" dirty="0" smtClean="0">
                <a:solidFill>
                  <a:schemeClr val="tx1"/>
                </a:solidFill>
                <a:latin typeface="+mn-lt"/>
                <a:ea typeface="+mn-ea"/>
                <a:cs typeface="+mn-cs"/>
              </a:rPr>
              <a:t>Fix the issues with these protocols</a:t>
            </a:r>
          </a:p>
          <a:p>
            <a:r>
              <a:rPr lang="en-US" sz="1200" kern="1200" dirty="0" smtClean="0">
                <a:solidFill>
                  <a:schemeClr val="tx1"/>
                </a:solidFill>
                <a:latin typeface="+mn-lt"/>
                <a:ea typeface="+mn-ea"/>
                <a:cs typeface="+mn-cs"/>
              </a:rPr>
              <a:t>Come up with better and more secure protocols</a:t>
            </a:r>
          </a:p>
          <a:p>
            <a:r>
              <a:rPr lang="en-US" sz="1200" kern="1200" dirty="0" smtClean="0">
                <a:solidFill>
                  <a:schemeClr val="tx1"/>
                </a:solidFill>
                <a:latin typeface="+mn-lt"/>
                <a:ea typeface="+mn-ea"/>
                <a:cs typeface="+mn-cs"/>
              </a:rPr>
              <a:t>Both of the above choices are non-trivial to </a:t>
            </a:r>
            <a:r>
              <a:rPr lang="en-US" sz="1200" kern="1200" dirty="0" smtClean="0">
                <a:solidFill>
                  <a:schemeClr val="tx1"/>
                </a:solidFill>
                <a:latin typeface="+mn-lt"/>
                <a:ea typeface="+mn-ea"/>
                <a:cs typeface="+mn-cs"/>
              </a:rPr>
              <a:t>execute</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Authentication and Authorization</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Credentials/tokens are essential in the traditional authentication and authorization approach. However, </a:t>
            </a:r>
            <a:r>
              <a:rPr lang="en-US" sz="1200" b="0" i="0" kern="1200" dirty="0" err="1" smtClean="0">
                <a:solidFill>
                  <a:schemeClr val="tx1"/>
                </a:solidFill>
                <a:latin typeface="+mn-lt"/>
                <a:ea typeface="+mn-ea"/>
                <a:cs typeface="+mn-cs"/>
              </a:rPr>
              <a:t>IoT</a:t>
            </a:r>
            <a:r>
              <a:rPr lang="en-US" sz="1200" b="0" i="0" kern="1200" dirty="0" smtClean="0">
                <a:solidFill>
                  <a:schemeClr val="tx1"/>
                </a:solidFill>
                <a:latin typeface="+mn-lt"/>
                <a:ea typeface="+mn-ea"/>
                <a:cs typeface="+mn-cs"/>
              </a:rPr>
              <a:t> has added new modes: biometrics, sensors, NFC, RFID, and sometimes, surprise surprise: no authentication at all! All these years industry has been struggling with securely storing credentials in one way or another. But now we have a whole new array of authentication and authorization approaches to take care of.</a:t>
            </a:r>
          </a:p>
          <a:p>
            <a:r>
              <a:rPr lang="en-US" sz="1200" b="1" i="1" kern="1200" dirty="0" smtClean="0">
                <a:solidFill>
                  <a:schemeClr val="tx1"/>
                </a:solidFill>
                <a:latin typeface="+mn-lt"/>
                <a:ea typeface="+mn-ea"/>
                <a:cs typeface="+mn-cs"/>
              </a:rPr>
              <a:t>End-to-End Encryption</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Mobile apps, messaging apps in particular, first encrypt the user’s data on the device using state-of-the-art industry-standard encryption algorithms. Then anti-snooping, end-to-end encryption techniques are deployed. However, the same approach can’t be taken with </a:t>
            </a:r>
            <a:r>
              <a:rPr lang="en-US" sz="1200" b="0" i="0" kern="1200" dirty="0" err="1" smtClean="0">
                <a:solidFill>
                  <a:schemeClr val="tx1"/>
                </a:solidFill>
                <a:latin typeface="+mn-lt"/>
                <a:ea typeface="+mn-ea"/>
                <a:cs typeface="+mn-cs"/>
              </a:rPr>
              <a:t>IoT</a:t>
            </a:r>
            <a:r>
              <a:rPr lang="en-US" sz="1200" b="0" i="0" kern="1200" dirty="0" smtClean="0">
                <a:solidFill>
                  <a:schemeClr val="tx1"/>
                </a:solidFill>
                <a:latin typeface="+mn-lt"/>
                <a:ea typeface="+mn-ea"/>
                <a:cs typeface="+mn-cs"/>
              </a:rPr>
              <a:t> devices as the modes of communication are fundamentally different. Here, the communication is not one-to-one but, one-to-many or many-to-many. Data travels through many communication channels and nodes. Also, the security protocols used by devices might vary.</a:t>
            </a:r>
          </a:p>
          <a:p>
            <a:r>
              <a:rPr lang="en-US" sz="1200" b="0" i="0" kern="1200" dirty="0" smtClean="0">
                <a:solidFill>
                  <a:schemeClr val="tx1"/>
                </a:solidFill>
                <a:latin typeface="+mn-lt"/>
                <a:ea typeface="+mn-ea"/>
                <a:cs typeface="+mn-cs"/>
              </a:rPr>
              <a:t>Minor faults in end-to-end encryption may lead to exposure of credentials, tokens, and other sensitive </a:t>
            </a:r>
            <a:r>
              <a:rPr lang="en-US" sz="1200" b="0" i="0" kern="1200" dirty="0" err="1" smtClean="0">
                <a:solidFill>
                  <a:schemeClr val="tx1"/>
                </a:solidFill>
                <a:latin typeface="+mn-lt"/>
                <a:ea typeface="+mn-ea"/>
                <a:cs typeface="+mn-cs"/>
              </a:rPr>
              <a:t>informations</a:t>
            </a:r>
            <a:r>
              <a:rPr lang="en-US" sz="1200" b="0" i="0" kern="1200" dirty="0" smtClean="0">
                <a:solidFill>
                  <a:schemeClr val="tx1"/>
                </a:solidFill>
                <a:latin typeface="+mn-lt"/>
                <a:ea typeface="+mn-ea"/>
                <a:cs typeface="+mn-cs"/>
              </a:rPr>
              <a:t>. Imagine that you have a router using a state-of-the-art encryption algorithm. This router then communicates with a thermometer, which stores the network password in plaintext. Now, to break into the network, all one would need to do is target the thermometer, thereby bypassing the entire robust network security framework.</a:t>
            </a:r>
          </a:p>
          <a:p>
            <a:r>
              <a:rPr lang="en-US" sz="1200" b="1" i="1" kern="1200" dirty="0" smtClean="0">
                <a:solidFill>
                  <a:schemeClr val="tx1"/>
                </a:solidFill>
                <a:latin typeface="+mn-lt"/>
                <a:ea typeface="+mn-ea"/>
                <a:cs typeface="+mn-cs"/>
              </a:rPr>
              <a:t>Hardware Failures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Preoccupied with creating a sleek and minimalistic design, some manufacturers tend to neglect hardware bugs. These bugs, in turn, can allow attackers to reboot the device(s) and their corresponding hotspots. It is not possible to deliver hardware patches over the air.</a:t>
            </a:r>
          </a:p>
          <a:p>
            <a:r>
              <a:rPr lang="en-US" sz="1200" b="1" i="1" kern="1200" dirty="0" smtClean="0">
                <a:solidFill>
                  <a:schemeClr val="tx1"/>
                </a:solidFill>
                <a:latin typeface="+mn-lt"/>
                <a:ea typeface="+mn-ea"/>
                <a:cs typeface="+mn-cs"/>
              </a:rPr>
              <a:t>Unprotected Client Devices</a:t>
            </a:r>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IoT</a:t>
            </a:r>
            <a:r>
              <a:rPr lang="en-US" sz="1200" b="0" i="0" kern="1200" dirty="0" smtClean="0">
                <a:solidFill>
                  <a:schemeClr val="tx1"/>
                </a:solidFill>
                <a:latin typeface="+mn-lt"/>
                <a:ea typeface="+mn-ea"/>
                <a:cs typeface="+mn-cs"/>
              </a:rPr>
              <a:t> users’ use of desktops, laptops, tablets, mobiles, </a:t>
            </a:r>
            <a:r>
              <a:rPr lang="en-US" sz="1200" b="0" i="0" kern="1200" dirty="0" err="1" smtClean="0">
                <a:solidFill>
                  <a:schemeClr val="tx1"/>
                </a:solidFill>
                <a:latin typeface="+mn-lt"/>
                <a:ea typeface="+mn-ea"/>
                <a:cs typeface="+mn-cs"/>
              </a:rPr>
              <a:t>etc</a:t>
            </a:r>
            <a:r>
              <a:rPr lang="en-US" sz="1200" b="0" i="0" kern="1200" dirty="0" smtClean="0">
                <a:solidFill>
                  <a:schemeClr val="tx1"/>
                </a:solidFill>
                <a:latin typeface="+mn-lt"/>
                <a:ea typeface="+mn-ea"/>
                <a:cs typeface="+mn-cs"/>
              </a:rPr>
              <a:t> to operate </a:t>
            </a:r>
            <a:r>
              <a:rPr lang="en-US" sz="1200" b="0" i="0" kern="1200" dirty="0" err="1" smtClean="0">
                <a:solidFill>
                  <a:schemeClr val="tx1"/>
                </a:solidFill>
                <a:latin typeface="+mn-lt"/>
                <a:ea typeface="+mn-ea"/>
                <a:cs typeface="+mn-cs"/>
              </a:rPr>
              <a:t>IoT</a:t>
            </a:r>
            <a:r>
              <a:rPr lang="en-US" sz="1200" b="0" i="0" kern="1200" dirty="0" smtClean="0">
                <a:solidFill>
                  <a:schemeClr val="tx1"/>
                </a:solidFill>
                <a:latin typeface="+mn-lt"/>
                <a:ea typeface="+mn-ea"/>
                <a:cs typeface="+mn-cs"/>
              </a:rPr>
              <a:t> devices, in turn, opens a remote door to devices. All these devices have a long and notorious history of severe vulnerabilities. Consider a scenario of a company building a smart bulb with all these fancy remote control features. They have a highly compatible, secured mobile app, web interface and embedded hardware. But what if customers have a weak wireless setup, outdated mobile operating system, vulnerable desktop applications? On whom are we going to pin the blame for a breach??</a:t>
            </a:r>
            <a:r>
              <a:rPr lang="en-US" sz="1200" b="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"Security « K7 Blog – Antivirus Software News". </a:t>
            </a:r>
            <a:r>
              <a:rPr lang="en-US" sz="1200" i="1" kern="1200" dirty="0" smtClean="0">
                <a:solidFill>
                  <a:schemeClr val="tx1"/>
                </a:solidFill>
                <a:latin typeface="+mn-lt"/>
                <a:ea typeface="+mn-ea"/>
                <a:cs typeface="+mn-cs"/>
              </a:rPr>
              <a:t>Blog.k7computing.com</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N.p</a:t>
            </a:r>
            <a:r>
              <a:rPr lang="en-US" sz="1200" i="0" kern="1200" dirty="0" smtClean="0">
                <a:solidFill>
                  <a:schemeClr val="tx1"/>
                </a:solidFill>
                <a:latin typeface="+mn-lt"/>
                <a:ea typeface="+mn-ea"/>
                <a:cs typeface="+mn-cs"/>
              </a:rPr>
              <a:t>., 2016. Web. 7 Apr. 2016.</a:t>
            </a:r>
          </a:p>
          <a:p>
            <a:r>
              <a:rPr lang="en-US" sz="1200" i="0" kern="1200" dirty="0" smtClean="0">
                <a:solidFill>
                  <a:schemeClr val="tx1"/>
                </a:solidFill>
                <a:latin typeface="+mn-lt"/>
                <a:ea typeface="+mn-ea"/>
                <a:cs typeface="+mn-cs"/>
              </a:rPr>
              <a:t>	http://blog.k7computing.com/category/security/</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2.  Jacob Morgan, “A Simple</a:t>
            </a:r>
            <a:r>
              <a:rPr lang="en-US" sz="1200" i="0" kern="1200" baseline="0" dirty="0" smtClean="0">
                <a:solidFill>
                  <a:schemeClr val="tx1"/>
                </a:solidFill>
                <a:latin typeface="+mn-lt"/>
                <a:ea typeface="+mn-ea"/>
                <a:cs typeface="+mn-cs"/>
              </a:rPr>
              <a:t> Explanation Of ‘Internet Of Things’ </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Forbes. </a:t>
            </a:r>
            <a:r>
              <a:rPr lang="en-US" sz="1200" i="0" kern="1200" baseline="0" dirty="0" err="1" smtClean="0">
                <a:solidFill>
                  <a:schemeClr val="tx1"/>
                </a:solidFill>
                <a:latin typeface="+mn-lt"/>
                <a:ea typeface="+mn-ea"/>
                <a:cs typeface="+mn-cs"/>
              </a:rPr>
              <a:t>N.p</a:t>
            </a:r>
            <a:r>
              <a:rPr lang="en-US" sz="1200" i="0" kern="1200" baseline="0" dirty="0" smtClean="0">
                <a:solidFill>
                  <a:schemeClr val="tx1"/>
                </a:solidFill>
                <a:latin typeface="+mn-lt"/>
                <a:ea typeface="+mn-ea"/>
                <a:cs typeface="+mn-cs"/>
              </a:rPr>
              <a:t>. 2016. Web. 7 Apr. 2016</a:t>
            </a:r>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http://</a:t>
            </a:r>
            <a:r>
              <a:rPr lang="en-US" sz="1200" i="0" kern="1200" dirty="0" err="1" smtClean="0">
                <a:solidFill>
                  <a:schemeClr val="tx1"/>
                </a:solidFill>
                <a:latin typeface="+mn-lt"/>
                <a:ea typeface="+mn-ea"/>
                <a:cs typeface="+mn-cs"/>
              </a:rPr>
              <a:t>www.forbes.com</a:t>
            </a:r>
            <a:r>
              <a:rPr lang="en-US" sz="1200" i="0" kern="1200" dirty="0" smtClean="0">
                <a:solidFill>
                  <a:schemeClr val="tx1"/>
                </a:solidFill>
                <a:latin typeface="+mn-lt"/>
                <a:ea typeface="+mn-ea"/>
                <a:cs typeface="+mn-cs"/>
              </a:rPr>
              <a:t>/sites/</a:t>
            </a:r>
            <a:r>
              <a:rPr lang="en-US" sz="1200" i="0" kern="1200" dirty="0" err="1" smtClean="0">
                <a:solidFill>
                  <a:schemeClr val="tx1"/>
                </a:solidFill>
                <a:latin typeface="+mn-lt"/>
                <a:ea typeface="+mn-ea"/>
                <a:cs typeface="+mn-cs"/>
              </a:rPr>
              <a:t>jacobmorgan</a:t>
            </a:r>
            <a:r>
              <a:rPr lang="en-US" sz="1200" i="0" kern="1200" dirty="0" smtClean="0">
                <a:solidFill>
                  <a:schemeClr val="tx1"/>
                </a:solidFill>
                <a:latin typeface="+mn-lt"/>
                <a:ea typeface="+mn-ea"/>
                <a:cs typeface="+mn-cs"/>
              </a:rPr>
              <a:t>/2014/05/13/simple-explanation-internet-things-that-anyone-can-understand/#2c4af7db6828</a:t>
            </a:r>
          </a:p>
          <a:p>
            <a:endParaRPr lang="en-US" sz="1200" i="0" kern="120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sz="1200" kern="1200" dirty="0" smtClean="0">
                <a:solidFill>
                  <a:schemeClr val="tx1"/>
                </a:solidFill>
                <a:latin typeface="+mn-lt"/>
                <a:ea typeface="+mn-ea"/>
                <a:cs typeface="+mn-cs"/>
              </a:rPr>
              <a:t>"Thinking Products: A Weblog By Clarice Technologies | Demystifying The Internet Of Things". </a:t>
            </a:r>
            <a:r>
              <a:rPr lang="en-US" sz="1200" i="1" kern="1200" dirty="0" err="1" smtClean="0">
                <a:solidFill>
                  <a:schemeClr val="tx1"/>
                </a:solidFill>
                <a:latin typeface="+mn-lt"/>
                <a:ea typeface="+mn-ea"/>
                <a:cs typeface="+mn-cs"/>
              </a:rPr>
              <a:t>Blog.claricetechnologies.com</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N.p</a:t>
            </a:r>
            <a:r>
              <a:rPr lang="en-US" sz="1200" i="0" kern="1200" dirty="0" smtClean="0">
                <a:solidFill>
                  <a:schemeClr val="tx1"/>
                </a:solidFill>
                <a:latin typeface="+mn-lt"/>
                <a:ea typeface="+mn-ea"/>
                <a:cs typeface="+mn-cs"/>
              </a:rPr>
              <a:t>., 2016. Web. 7 Apr. 2016</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http://</a:t>
            </a:r>
            <a:r>
              <a:rPr lang="en-US" sz="1200" i="0" kern="1200" dirty="0" err="1" smtClean="0">
                <a:solidFill>
                  <a:schemeClr val="tx1"/>
                </a:solidFill>
                <a:latin typeface="+mn-lt"/>
                <a:ea typeface="+mn-ea"/>
                <a:cs typeface="+mn-cs"/>
              </a:rPr>
              <a:t>blog.claricetechnologies.com</a:t>
            </a:r>
            <a:r>
              <a:rPr lang="en-US" sz="1200" i="0" kern="1200" dirty="0" smtClean="0">
                <a:solidFill>
                  <a:schemeClr val="tx1"/>
                </a:solidFill>
                <a:latin typeface="+mn-lt"/>
                <a:ea typeface="+mn-ea"/>
                <a:cs typeface="+mn-cs"/>
              </a:rPr>
              <a:t>/2014/03/demystifying-the-internet-of-things/</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endParaRPr lang="en-US" sz="1200" i="0" kern="120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Datafloq</a:t>
            </a:r>
            <a:r>
              <a:rPr lang="en-US" sz="1200" kern="1200" dirty="0" smtClean="0">
                <a:solidFill>
                  <a:schemeClr val="tx1"/>
                </a:solidFill>
                <a:latin typeface="+mn-lt"/>
                <a:ea typeface="+mn-ea"/>
                <a:cs typeface="+mn-cs"/>
              </a:rPr>
              <a:t> - The One-Stop Shop For Big Data". </a:t>
            </a:r>
            <a:r>
              <a:rPr lang="en-US" sz="1200" i="1" kern="1200" dirty="0" err="1" smtClean="0">
                <a:solidFill>
                  <a:schemeClr val="tx1"/>
                </a:solidFill>
                <a:latin typeface="+mn-lt"/>
                <a:ea typeface="+mn-ea"/>
                <a:cs typeface="+mn-cs"/>
              </a:rPr>
              <a:t>Datafloq.com</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N.p</a:t>
            </a:r>
            <a:r>
              <a:rPr lang="en-US" sz="1200" i="0" kern="1200" dirty="0" smtClean="0">
                <a:solidFill>
                  <a:schemeClr val="tx1"/>
                </a:solidFill>
                <a:latin typeface="+mn-lt"/>
                <a:ea typeface="+mn-ea"/>
                <a:cs typeface="+mn-cs"/>
              </a:rPr>
              <a:t>., 2016. Web. 7 Apr. 2016.</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https://</a:t>
            </a:r>
            <a:r>
              <a:rPr lang="en-US" sz="1200" i="0" kern="1200" dirty="0" err="1" smtClean="0">
                <a:solidFill>
                  <a:schemeClr val="tx1"/>
                </a:solidFill>
                <a:latin typeface="+mn-lt"/>
                <a:ea typeface="+mn-ea"/>
                <a:cs typeface="+mn-cs"/>
              </a:rPr>
              <a:t>datafloq.com</a:t>
            </a:r>
            <a:r>
              <a:rPr lang="en-US" sz="1200" i="0" kern="1200" dirty="0" smtClean="0">
                <a:solidFill>
                  <a:schemeClr val="tx1"/>
                </a:solidFill>
                <a:latin typeface="+mn-lt"/>
                <a:ea typeface="+mn-ea"/>
                <a:cs typeface="+mn-cs"/>
              </a:rPr>
              <a:t>/read/how-big-will-the-internet-of-things-be/523</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it-IT" sz="1200" i="1" kern="1200" dirty="0" smtClean="0">
                <a:solidFill>
                  <a:schemeClr val="tx1"/>
                </a:solidFill>
                <a:latin typeface="+mn-lt"/>
                <a:ea typeface="+mn-ea"/>
                <a:cs typeface="+mn-cs"/>
              </a:rPr>
              <a:t>The </a:t>
            </a:r>
            <a:r>
              <a:rPr lang="it-IT" sz="1200" i="1" kern="1200" dirty="0" err="1" smtClean="0">
                <a:solidFill>
                  <a:schemeClr val="tx1"/>
                </a:solidFill>
                <a:latin typeface="+mn-lt"/>
                <a:ea typeface="+mn-ea"/>
                <a:cs typeface="+mn-cs"/>
              </a:rPr>
              <a:t>Huffington</a:t>
            </a:r>
            <a:r>
              <a:rPr lang="it-IT" sz="1200" i="1" kern="1200" dirty="0" smtClean="0">
                <a:solidFill>
                  <a:schemeClr val="tx1"/>
                </a:solidFill>
                <a:latin typeface="+mn-lt"/>
                <a:ea typeface="+mn-ea"/>
                <a:cs typeface="+mn-cs"/>
              </a:rPr>
              <a:t> Post</a:t>
            </a:r>
            <a:r>
              <a:rPr lang="it-IT" sz="1200" i="0" kern="1200" dirty="0" smtClean="0">
                <a:solidFill>
                  <a:schemeClr val="tx1"/>
                </a:solidFill>
                <a:latin typeface="+mn-lt"/>
                <a:ea typeface="+mn-ea"/>
                <a:cs typeface="+mn-cs"/>
              </a:rPr>
              <a:t>. </a:t>
            </a:r>
            <a:r>
              <a:rPr lang="it-IT" sz="1200" i="0" kern="1200" dirty="0" err="1" smtClean="0">
                <a:solidFill>
                  <a:schemeClr val="tx1"/>
                </a:solidFill>
                <a:latin typeface="+mn-lt"/>
                <a:ea typeface="+mn-ea"/>
                <a:cs typeface="+mn-cs"/>
              </a:rPr>
              <a:t>N.p</a:t>
            </a:r>
            <a:r>
              <a:rPr lang="it-IT" sz="1200" i="0" kern="1200" dirty="0" smtClean="0">
                <a:solidFill>
                  <a:schemeClr val="tx1"/>
                </a:solidFill>
                <a:latin typeface="+mn-lt"/>
                <a:ea typeface="+mn-ea"/>
                <a:cs typeface="+mn-cs"/>
              </a:rPr>
              <a:t>., 2016. Web. 7 </a:t>
            </a:r>
            <a:r>
              <a:rPr lang="it-IT" sz="1200" i="0" kern="1200" dirty="0" err="1" smtClean="0">
                <a:solidFill>
                  <a:schemeClr val="tx1"/>
                </a:solidFill>
                <a:latin typeface="+mn-lt"/>
                <a:ea typeface="+mn-ea"/>
                <a:cs typeface="+mn-cs"/>
              </a:rPr>
              <a:t>Apr</a:t>
            </a:r>
            <a:r>
              <a:rPr lang="it-IT" sz="1200" i="0" kern="1200" dirty="0" smtClean="0">
                <a:solidFill>
                  <a:schemeClr val="tx1"/>
                </a:solidFill>
                <a:latin typeface="+mn-lt"/>
                <a:ea typeface="+mn-ea"/>
                <a:cs typeface="+mn-cs"/>
              </a:rPr>
              <a:t>. 2016.</a:t>
            </a:r>
            <a:endParaRPr lang="en-US" sz="1200" i="0"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http://</a:t>
            </a:r>
            <a:r>
              <a:rPr lang="en-US" sz="1200" i="0" kern="1200" dirty="0" err="1" smtClean="0">
                <a:solidFill>
                  <a:schemeClr val="tx1"/>
                </a:solidFill>
                <a:latin typeface="+mn-lt"/>
                <a:ea typeface="+mn-ea"/>
                <a:cs typeface="+mn-cs"/>
              </a:rPr>
              <a:t>www.huffingtonpost.com</a:t>
            </a:r>
            <a:r>
              <a:rPr lang="en-US" sz="1200" i="0" kern="1200" dirty="0" smtClean="0">
                <a:solidFill>
                  <a:schemeClr val="tx1"/>
                </a:solidFill>
                <a:latin typeface="+mn-lt"/>
                <a:ea typeface="+mn-ea"/>
                <a:cs typeface="+mn-cs"/>
              </a:rPr>
              <a:t>/</a:t>
            </a:r>
            <a:r>
              <a:rPr lang="en-US" sz="1200" i="0" kern="1200" dirty="0" err="1" smtClean="0">
                <a:solidFill>
                  <a:schemeClr val="tx1"/>
                </a:solidFill>
                <a:latin typeface="+mn-lt"/>
                <a:ea typeface="+mn-ea"/>
                <a:cs typeface="+mn-cs"/>
              </a:rPr>
              <a:t>jason-glassberg</a:t>
            </a:r>
            <a:r>
              <a:rPr lang="en-US" sz="1200" i="0" kern="1200" dirty="0" smtClean="0">
                <a:solidFill>
                  <a:schemeClr val="tx1"/>
                </a:solidFill>
                <a:latin typeface="+mn-lt"/>
                <a:ea typeface="+mn-ea"/>
                <a:cs typeface="+mn-cs"/>
              </a:rPr>
              <a:t>/will-the-internet-of-things_b_7119650.html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6. </a:t>
            </a:r>
            <a:r>
              <a:rPr lang="en-US" sz="1200" kern="1200" dirty="0" err="1" smtClean="0">
                <a:solidFill>
                  <a:schemeClr val="tx1"/>
                </a:solidFill>
                <a:latin typeface="+mn-lt"/>
                <a:ea typeface="+mn-ea"/>
                <a:cs typeface="+mn-cs"/>
              </a:rPr>
              <a:t>Greenough</a:t>
            </a:r>
            <a:r>
              <a:rPr lang="en-US" sz="1200" kern="1200" dirty="0" smtClean="0">
                <a:solidFill>
                  <a:schemeClr val="tx1"/>
                </a:solidFill>
                <a:latin typeface="+mn-lt"/>
                <a:ea typeface="+mn-ea"/>
                <a:cs typeface="+mn-cs"/>
              </a:rPr>
              <a:t>, John. "How The 'Internet Of Things' Will Impact Consumers, Businesses, And Governments In 2016 And Beyond". </a:t>
            </a:r>
            <a:r>
              <a:rPr lang="en-US" sz="1200" i="1" kern="1200" dirty="0" smtClean="0">
                <a:solidFill>
                  <a:schemeClr val="tx1"/>
                </a:solidFill>
                <a:latin typeface="+mn-lt"/>
                <a:ea typeface="+mn-ea"/>
                <a:cs typeface="+mn-cs"/>
              </a:rPr>
              <a:t>Business Insider</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N.p</a:t>
            </a:r>
            <a:r>
              <a:rPr lang="en-US" sz="1200" i="0" kern="1200" dirty="0" smtClean="0">
                <a:solidFill>
                  <a:schemeClr val="tx1"/>
                </a:solidFill>
                <a:latin typeface="+mn-lt"/>
                <a:ea typeface="+mn-ea"/>
                <a:cs typeface="+mn-cs"/>
              </a:rPr>
              <a:t>., 2016. Web. 7 Apr. 2016.</a:t>
            </a:r>
          </a:p>
          <a:p>
            <a:r>
              <a:rPr lang="en-US" sz="1200" i="0" kern="1200" dirty="0" smtClean="0">
                <a:solidFill>
                  <a:schemeClr val="tx1"/>
                </a:solidFill>
                <a:latin typeface="+mn-lt"/>
                <a:ea typeface="+mn-ea"/>
                <a:cs typeface="+mn-cs"/>
              </a:rPr>
              <a:t>	http://</a:t>
            </a:r>
            <a:r>
              <a:rPr lang="en-US" sz="1200" i="0" kern="1200" dirty="0" err="1" smtClean="0">
                <a:solidFill>
                  <a:schemeClr val="tx1"/>
                </a:solidFill>
                <a:latin typeface="+mn-lt"/>
                <a:ea typeface="+mn-ea"/>
                <a:cs typeface="+mn-cs"/>
              </a:rPr>
              <a:t>www.businessinsider.com</a:t>
            </a:r>
            <a:r>
              <a:rPr lang="en-US" sz="1200" i="0" kern="1200" dirty="0" smtClean="0">
                <a:solidFill>
                  <a:schemeClr val="tx1"/>
                </a:solidFill>
                <a:latin typeface="+mn-lt"/>
                <a:ea typeface="+mn-ea"/>
                <a:cs typeface="+mn-cs"/>
              </a:rPr>
              <a:t>/how-the-internet-of-things-market-will-grow-2014-10</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7. </a:t>
            </a:r>
            <a:r>
              <a:rPr lang="en-US" sz="1200" kern="1200" dirty="0" smtClean="0">
                <a:solidFill>
                  <a:schemeClr val="tx1"/>
                </a:solidFill>
                <a:latin typeface="+mn-lt"/>
                <a:ea typeface="+mn-ea"/>
                <a:cs typeface="+mn-cs"/>
              </a:rPr>
              <a:t>Greenberg, Andy. "Hackers Remotely Kill A Jeep On The Highway—With Me In It". </a:t>
            </a:r>
            <a:r>
              <a:rPr lang="en-US" sz="1200" i="1" kern="1200" dirty="0" smtClean="0">
                <a:solidFill>
                  <a:schemeClr val="tx1"/>
                </a:solidFill>
                <a:latin typeface="+mn-lt"/>
                <a:ea typeface="+mn-ea"/>
                <a:cs typeface="+mn-cs"/>
              </a:rPr>
              <a:t>WIRED</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N.p</a:t>
            </a:r>
            <a:r>
              <a:rPr lang="en-US" sz="1200" i="0" kern="1200" dirty="0" smtClean="0">
                <a:solidFill>
                  <a:schemeClr val="tx1"/>
                </a:solidFill>
                <a:latin typeface="+mn-lt"/>
                <a:ea typeface="+mn-ea"/>
                <a:cs typeface="+mn-cs"/>
              </a:rPr>
              <a:t>., 2016. Web. 7 Apr. 2016..</a:t>
            </a:r>
          </a:p>
          <a:p>
            <a:r>
              <a:rPr lang="en-US" sz="1200" i="0" kern="1200" dirty="0" smtClean="0">
                <a:solidFill>
                  <a:schemeClr val="tx1"/>
                </a:solidFill>
                <a:latin typeface="+mn-lt"/>
                <a:ea typeface="+mn-ea"/>
                <a:cs typeface="+mn-cs"/>
              </a:rPr>
              <a:t>	http://</a:t>
            </a:r>
            <a:r>
              <a:rPr lang="en-US" sz="1200" i="0" kern="1200" dirty="0" err="1" smtClean="0">
                <a:solidFill>
                  <a:schemeClr val="tx1"/>
                </a:solidFill>
                <a:latin typeface="+mn-lt"/>
                <a:ea typeface="+mn-ea"/>
                <a:cs typeface="+mn-cs"/>
              </a:rPr>
              <a:t>www.wired.com</a:t>
            </a:r>
            <a:r>
              <a:rPr lang="en-US" sz="1200" i="0" kern="1200" dirty="0" smtClean="0">
                <a:solidFill>
                  <a:schemeClr val="tx1"/>
                </a:solidFill>
                <a:latin typeface="+mn-lt"/>
                <a:ea typeface="+mn-ea"/>
                <a:cs typeface="+mn-cs"/>
              </a:rPr>
              <a:t>/2015/07/hackers-remotely-kill-jeep-highway/</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8. </a:t>
            </a:r>
            <a:r>
              <a:rPr lang="en-US" sz="1200" kern="1200" dirty="0" smtClean="0">
                <a:solidFill>
                  <a:schemeClr val="tx1"/>
                </a:solidFill>
                <a:latin typeface="+mn-lt"/>
                <a:ea typeface="+mn-ea"/>
                <a:cs typeface="+mn-cs"/>
              </a:rPr>
              <a:t>Greenberg, Andy and Kim </a:t>
            </a:r>
            <a:r>
              <a:rPr lang="en-US" sz="1200" kern="1200" dirty="0" err="1" smtClean="0">
                <a:solidFill>
                  <a:schemeClr val="tx1"/>
                </a:solidFill>
                <a:latin typeface="+mn-lt"/>
                <a:ea typeface="+mn-ea"/>
                <a:cs typeface="+mn-cs"/>
              </a:rPr>
              <a:t>Zetter</a:t>
            </a:r>
            <a:r>
              <a:rPr lang="en-US" sz="1200" kern="1200" dirty="0" smtClean="0">
                <a:solidFill>
                  <a:schemeClr val="tx1"/>
                </a:solidFill>
                <a:latin typeface="+mn-lt"/>
                <a:ea typeface="+mn-ea"/>
                <a:cs typeface="+mn-cs"/>
              </a:rPr>
              <a:t>, How, and How Hacked. "How The Internet Of Things Got Hacked". </a:t>
            </a:r>
            <a:r>
              <a:rPr lang="en-US" sz="1200" i="1" kern="1200" dirty="0" smtClean="0">
                <a:solidFill>
                  <a:schemeClr val="tx1"/>
                </a:solidFill>
                <a:latin typeface="+mn-lt"/>
                <a:ea typeface="+mn-ea"/>
                <a:cs typeface="+mn-cs"/>
              </a:rPr>
              <a:t>WIRED</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N.p</a:t>
            </a:r>
            <a:r>
              <a:rPr lang="en-US" sz="1200" i="0" kern="1200" dirty="0" smtClean="0">
                <a:solidFill>
                  <a:schemeClr val="tx1"/>
                </a:solidFill>
                <a:latin typeface="+mn-lt"/>
                <a:ea typeface="+mn-ea"/>
                <a:cs typeface="+mn-cs"/>
              </a:rPr>
              <a:t>., 2016. Web. 7 Apr. 2016.</a:t>
            </a:r>
          </a:p>
          <a:p>
            <a:r>
              <a:rPr lang="en-US" sz="1200" i="0" kern="1200" dirty="0" smtClean="0">
                <a:solidFill>
                  <a:schemeClr val="tx1"/>
                </a:solidFill>
                <a:latin typeface="+mn-lt"/>
                <a:ea typeface="+mn-ea"/>
                <a:cs typeface="+mn-cs"/>
              </a:rPr>
              <a:t>	http://</a:t>
            </a:r>
            <a:r>
              <a:rPr lang="en-US" sz="1200" i="0" kern="1200" dirty="0" err="1" smtClean="0">
                <a:solidFill>
                  <a:schemeClr val="tx1"/>
                </a:solidFill>
                <a:latin typeface="+mn-lt"/>
                <a:ea typeface="+mn-ea"/>
                <a:cs typeface="+mn-cs"/>
              </a:rPr>
              <a:t>www.wired.com</a:t>
            </a:r>
            <a:r>
              <a:rPr lang="en-US" sz="1200" i="0" kern="1200" dirty="0" smtClean="0">
                <a:solidFill>
                  <a:schemeClr val="tx1"/>
                </a:solidFill>
                <a:latin typeface="+mn-lt"/>
                <a:ea typeface="+mn-ea"/>
                <a:cs typeface="+mn-cs"/>
              </a:rPr>
              <a:t>/2015/12/2015-the-year-the-internet-of-things-got-hacked/</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9. </a:t>
            </a:r>
            <a:r>
              <a:rPr lang="en-US" sz="1200" kern="1200" dirty="0" smtClean="0">
                <a:solidFill>
                  <a:schemeClr val="tx1"/>
                </a:solidFill>
                <a:latin typeface="+mn-lt"/>
                <a:ea typeface="+mn-ea"/>
                <a:cs typeface="+mn-cs"/>
              </a:rPr>
              <a:t>Mehta, </a:t>
            </a:r>
            <a:r>
              <a:rPr lang="en-US" sz="1200" kern="1200" dirty="0" err="1" smtClean="0">
                <a:solidFill>
                  <a:schemeClr val="tx1"/>
                </a:solidFill>
                <a:latin typeface="+mn-lt"/>
                <a:ea typeface="+mn-ea"/>
                <a:cs typeface="+mn-cs"/>
              </a:rPr>
              <a:t>Yash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Yash</a:t>
            </a:r>
            <a:r>
              <a:rPr lang="en-US" sz="1200" kern="1200" dirty="0" smtClean="0">
                <a:solidFill>
                  <a:schemeClr val="tx1"/>
                </a:solidFill>
                <a:latin typeface="+mn-lt"/>
                <a:ea typeface="+mn-ea"/>
                <a:cs typeface="+mn-cs"/>
              </a:rPr>
              <a:t> Mehta, and </a:t>
            </a:r>
            <a:r>
              <a:rPr lang="en-US" sz="1200" kern="1200" dirty="0" err="1" smtClean="0">
                <a:solidFill>
                  <a:schemeClr val="tx1"/>
                </a:solidFill>
                <a:latin typeface="+mn-lt"/>
                <a:ea typeface="+mn-ea"/>
                <a:cs typeface="+mn-cs"/>
              </a:rPr>
              <a:t>Yash</a:t>
            </a:r>
            <a:r>
              <a:rPr lang="en-US" sz="1200" kern="1200" dirty="0" smtClean="0">
                <a:solidFill>
                  <a:schemeClr val="tx1"/>
                </a:solidFill>
                <a:latin typeface="+mn-lt"/>
                <a:ea typeface="+mn-ea"/>
                <a:cs typeface="+mn-cs"/>
              </a:rPr>
              <a:t> Mehta. "How Secure Is Internet Of Things (</a:t>
            </a:r>
            <a:r>
              <a:rPr lang="en-US" sz="1200" kern="1200" dirty="0" err="1" smtClean="0">
                <a:solidFill>
                  <a:schemeClr val="tx1"/>
                </a:solidFill>
                <a:latin typeface="+mn-lt"/>
                <a:ea typeface="+mn-ea"/>
                <a:cs typeface="+mn-cs"/>
              </a:rPr>
              <a:t>Iot</a:t>
            </a:r>
            <a:r>
              <a:rPr lang="en-US" sz="1200" kern="1200" dirty="0" smtClean="0">
                <a:solidFill>
                  <a:schemeClr val="tx1"/>
                </a:solidFill>
                <a:latin typeface="+mn-lt"/>
                <a:ea typeface="+mn-ea"/>
                <a:cs typeface="+mn-cs"/>
              </a:rPr>
              <a:t>) And M2M Technology?". </a:t>
            </a:r>
            <a:r>
              <a:rPr lang="en-US" sz="1200" i="1" kern="1200" dirty="0" err="1" smtClean="0">
                <a:solidFill>
                  <a:schemeClr val="tx1"/>
                </a:solidFill>
                <a:latin typeface="+mn-lt"/>
                <a:ea typeface="+mn-ea"/>
                <a:cs typeface="+mn-cs"/>
              </a:rPr>
              <a:t>Iotworm</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N.p</a:t>
            </a:r>
            <a:r>
              <a:rPr lang="en-US" sz="1200" i="0" kern="1200" dirty="0" smtClean="0">
                <a:solidFill>
                  <a:schemeClr val="tx1"/>
                </a:solidFill>
                <a:latin typeface="+mn-lt"/>
                <a:ea typeface="+mn-ea"/>
                <a:cs typeface="+mn-cs"/>
              </a:rPr>
              <a:t>., 2015. Web. 8 Apr. 2016.</a:t>
            </a:r>
          </a:p>
          <a:p>
            <a:r>
              <a:rPr lang="en-US" sz="1200" i="0" kern="1200" dirty="0" smtClean="0">
                <a:solidFill>
                  <a:schemeClr val="tx1"/>
                </a:solidFill>
                <a:latin typeface="+mn-lt"/>
                <a:ea typeface="+mn-ea"/>
                <a:cs typeface="+mn-cs"/>
              </a:rPr>
              <a:t>	</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41203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2016-04-08</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32</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smtClean="0">
                <a:latin typeface="Arial" charset="0"/>
              </a:rPr>
              <a:t>Exploit security holes, Break encryption, Spoofing</a:t>
            </a:r>
          </a:p>
          <a:p>
            <a:pPr eaLnBrk="1" hangingPunct="1"/>
            <a:r>
              <a:rPr lang="en-US" dirty="0" smtClean="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smtClean="0">
                <a:latin typeface="Arial" charset="0"/>
                <a:ea typeface="ＭＳ Ｐゴシック" charset="-128"/>
                <a:cs typeface="ＭＳ Ｐゴシック" charset="-128"/>
              </a:rPr>
              <a:t>Poor </a:t>
            </a:r>
            <a:r>
              <a:rPr lang="en-US" dirty="0">
                <a:latin typeface="Arial" charset="0"/>
                <a:ea typeface="ＭＳ Ｐゴシック" charset="-128"/>
                <a:cs typeface="ＭＳ Ｐゴシック" charset="-128"/>
              </a:rPr>
              <a:t>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2016-04-08</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33</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2016-04-08</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34</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2016-04-08</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35</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2016-04-08</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36</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2016-04-08</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37</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2016-04-08</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38</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2016-04-08</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39</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 on the assigned reading?</a:t>
            </a:r>
          </a:p>
          <a:p>
            <a:r>
              <a:rPr lang="en-US" dirty="0" smtClean="0"/>
              <a:t>Use the slides ahead to explain any of the attack methods from</a:t>
            </a:r>
            <a:r>
              <a:rPr lang="en-US" baseline="0" dirty="0" smtClean="0"/>
              <a:t> the text. </a:t>
            </a:r>
          </a:p>
          <a:p>
            <a:r>
              <a:rPr lang="en-US" baseline="0" dirty="0" smtClean="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Retire slide. Most students have this in depth from new class now.</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When </a:t>
            </a:r>
            <a:r>
              <a:rPr lang="en-US" dirty="0" smtClean="0">
                <a:latin typeface="Arial" charset="0"/>
                <a:ea typeface="ＭＳ Ｐゴシック" charset="-128"/>
                <a:cs typeface="ＭＳ Ｐゴシック" charset="-128"/>
              </a:rPr>
              <a:t>a function call is made, local variables, return address, parameters stored on run time stack. Local variables occupy lower memory addresses.</a:t>
            </a:r>
          </a:p>
          <a:p>
            <a:r>
              <a:rPr lang="en-US" b="1" dirty="0" smtClean="0">
                <a:latin typeface="Arial" charset="0"/>
                <a:ea typeface="ＭＳ Ｐゴシック" charset="-128"/>
                <a:cs typeface="ＭＳ Ｐゴシック" charset="-128"/>
              </a:rPr>
              <a:t>Variable attack </a:t>
            </a:r>
            <a:r>
              <a:rPr lang="en-US" dirty="0" smtClean="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b="1" dirty="0" smtClean="0">
                <a:latin typeface="Arial" charset="0"/>
                <a:ea typeface="ＭＳ Ｐゴシック" charset="-128"/>
                <a:cs typeface="ＭＳ Ｐゴシック" charset="-128"/>
              </a:rPr>
              <a:t>Stack Attack </a:t>
            </a:r>
            <a:r>
              <a:rPr lang="en-US" dirty="0" smtClean="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smtClean="0">
                <a:latin typeface="Arial" charset="0"/>
                <a:ea typeface="ＭＳ Ｐゴシック" charset="-128"/>
                <a:cs typeface="ＭＳ Ｐゴシック" charset="-128"/>
              </a:rPr>
              <a:t>Prevention</a:t>
            </a:r>
            <a:r>
              <a:rPr lang="en-US" dirty="0" smtClean="0">
                <a:latin typeface="Arial" charset="0"/>
                <a:ea typeface="ＭＳ Ｐゴシック" charset="-128"/>
                <a:cs typeface="ＭＳ Ｐゴシック" charset="-128"/>
              </a:rPr>
              <a:t> – add checks against array bounds being exceeded, or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demonstration. Most students have this in depth from new class now.</a:t>
            </a:r>
          </a:p>
          <a:p>
            <a:endParaRPr lang="en-US" dirty="0" smtClean="0"/>
          </a:p>
          <a:p>
            <a:r>
              <a:rPr lang="en-US" dirty="0" smtClean="0"/>
              <a:t>&gt;</a:t>
            </a:r>
            <a:r>
              <a:rPr lang="en-US" baseline="0" dirty="0" smtClean="0"/>
              <a:t> </a:t>
            </a:r>
            <a:r>
              <a:rPr lang="en-US" baseline="0" dirty="0" smtClean="0"/>
              <a:t>i</a:t>
            </a:r>
            <a:r>
              <a:rPr lang="en-US" dirty="0" smtClean="0"/>
              <a:t>mps</a:t>
            </a:r>
          </a:p>
          <a:p>
            <a:r>
              <a:rPr lang="en-US" dirty="0" smtClean="0"/>
              <a:t>&gt; assembly</a:t>
            </a:r>
          </a:p>
          <a:p>
            <a:r>
              <a:rPr lang="en-US" dirty="0" smtClean="0"/>
              <a:t>&gt; </a:t>
            </a:r>
            <a:r>
              <a:rPr lang="de-DE" sz="1200" kern="1200" dirty="0" smtClean="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slide. Most students have this in depth from new class now.</a:t>
            </a:r>
          </a:p>
          <a:p>
            <a:endParaRPr lang="en-US" dirty="0" smtClean="0"/>
          </a:p>
          <a:p>
            <a:r>
              <a:rPr lang="en-US" dirty="0" err="1" smtClean="0"/>
              <a:t>SYNchronize</a:t>
            </a:r>
            <a:endParaRPr lang="en-US" dirty="0" smtClean="0"/>
          </a:p>
          <a:p>
            <a:r>
              <a:rPr lang="en-US" dirty="0" err="1" smtClean="0"/>
              <a:t>SYNchronize</a:t>
            </a:r>
            <a:r>
              <a:rPr lang="en-US" dirty="0" smtClean="0"/>
              <a:t> </a:t>
            </a:r>
            <a:r>
              <a:rPr lang="en-US" dirty="0" err="1" smtClean="0"/>
              <a:t>ACKnowledgement</a:t>
            </a:r>
            <a:r>
              <a:rPr lang="en-US" dirty="0" smtClean="0"/>
              <a:t> (socket reserved awaiting ACK)</a:t>
            </a:r>
            <a:endParaRPr lang="en-US" baseline="0" dirty="0" smtClean="0"/>
          </a:p>
          <a:p>
            <a:r>
              <a:rPr lang="en-US" dirty="0" err="1" smtClean="0"/>
              <a:t>ACKnowledgement</a:t>
            </a:r>
            <a:r>
              <a:rPr lang="en-US" dirty="0" smtClean="0"/>
              <a:t> </a:t>
            </a:r>
          </a:p>
          <a:p>
            <a:r>
              <a:rPr lang="en-US" dirty="0" smtClean="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slide. Most students have this in depth from new class now.</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Attacker </a:t>
            </a:r>
            <a:r>
              <a:rPr lang="en-US" dirty="0" smtClean="0">
                <a:latin typeface="Arial" charset="0"/>
                <a:ea typeface="ＭＳ Ｐゴシック" charset="-128"/>
                <a:cs typeface="ＭＳ Ｐゴシック" charset="-128"/>
              </a:rPr>
              <a:t>spoofs the IP address so the SYN-ACK is sent to a different machine that cannot respond to the SYN-ACK. </a:t>
            </a:r>
          </a:p>
          <a:p>
            <a:r>
              <a:rPr lang="en-US" dirty="0" smtClean="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smtClean="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4255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ocialimps.keithpray.net/assignments/index.jsp?content=Code_Test.js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Crime</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Target</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2774000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pp. 321 Might be interesting to compare password guidance over the years.</a:t>
            </a:r>
          </a:p>
          <a:p>
            <a:r>
              <a:rPr lang="en-US" dirty="0" smtClean="0"/>
              <a:t>pp. 323 How does </a:t>
            </a:r>
            <a:r>
              <a:rPr lang="en-US" dirty="0" err="1" smtClean="0"/>
              <a:t>Firesheep</a:t>
            </a:r>
            <a:r>
              <a:rPr lang="en-US" dirty="0" smtClean="0"/>
              <a:t> always get a user photo?</a:t>
            </a:r>
          </a:p>
          <a:p>
            <a:r>
              <a:rPr lang="en-US" dirty="0" smtClean="0"/>
              <a:t>pp. 328 Not current or virus unknown…</a:t>
            </a:r>
          </a:p>
          <a:p>
            <a:r>
              <a:rPr lang="en-US" dirty="0" smtClean="0"/>
              <a:t>pp. 330 Goals include infect 3 machine per LAN and as many computers as possible? Never make last minute changes before release. Were they related to the defects?</a:t>
            </a:r>
          </a:p>
          <a:p>
            <a:r>
              <a:rPr lang="en-US" dirty="0"/>
              <a:t>pp. 332 Do people use the Internet as an experimental laboratory these days</a:t>
            </a:r>
            <a:r>
              <a:rPr lang="en-US" dirty="0" smtClean="0"/>
              <a:t>? </a:t>
            </a:r>
            <a:r>
              <a:rPr lang="en-US" dirty="0"/>
              <a:t>Shutdown right after booting, “benign” doesn’t seem like the right word.</a:t>
            </a:r>
          </a:p>
        </p:txBody>
      </p:sp>
      <p:sp>
        <p:nvSpPr>
          <p:cNvPr id="11" name="Content Placeholder 10"/>
          <p:cNvSpPr>
            <a:spLocks noGrp="1"/>
          </p:cNvSpPr>
          <p:nvPr>
            <p:ph sz="half" idx="2"/>
          </p:nvPr>
        </p:nvSpPr>
        <p:spPr/>
        <p:txBody>
          <a:bodyPr>
            <a:normAutofit fontScale="85000" lnSpcReduction="10000"/>
          </a:bodyPr>
          <a:lstStyle/>
          <a:p>
            <a:r>
              <a:rPr lang="en-US" dirty="0" smtClean="0"/>
              <a:t>pp. 334 “send reports back to a </a:t>
            </a:r>
            <a:r>
              <a:rPr lang="en-US" b="1" dirty="0" smtClean="0"/>
              <a:t>host</a:t>
            </a:r>
            <a:r>
              <a:rPr lang="en-US" dirty="0" smtClean="0"/>
              <a:t> computer”?</a:t>
            </a:r>
          </a:p>
          <a:p>
            <a:r>
              <a:rPr lang="en-US" dirty="0" smtClean="0"/>
              <a:t>pp. 335 Firewalls often not running on same machine as malware, routers?</a:t>
            </a:r>
          </a:p>
          <a:p>
            <a:r>
              <a:rPr lang="en-US" dirty="0" smtClean="0"/>
              <a:t>pp. 337 Have 2003 fears of cyber terrorist attacks been realized?</a:t>
            </a:r>
          </a:p>
          <a:p>
            <a:r>
              <a:rPr lang="en-US" dirty="0" smtClean="0"/>
              <a:t>pp. 345 How is online voting a moral issue?</a:t>
            </a:r>
          </a:p>
          <a:p>
            <a:r>
              <a:rPr lang="en-US" dirty="0" smtClean="0"/>
              <a:t>pp. 346 Is Internet access due to financial restrictions still relevant? Could issue specific, unrelated code for each vote.</a:t>
            </a:r>
          </a:p>
          <a:p>
            <a:r>
              <a:rPr lang="en-US" dirty="0" smtClean="0"/>
              <a:t>End of Chapter questions:</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1/2</a:t>
            </a:r>
          </a:p>
        </p:txBody>
      </p:sp>
      <p:sp>
        <p:nvSpPr>
          <p:cNvPr id="3" name="Content Placeholder 2"/>
          <p:cNvSpPr>
            <a:spLocks noGrp="1"/>
          </p:cNvSpPr>
          <p:nvPr>
            <p:ph idx="1"/>
          </p:nvPr>
        </p:nvSpPr>
        <p:spPr/>
        <p:txBody>
          <a:bodyPr>
            <a:normAutofit fontScale="85000" lnSpcReduction="20000"/>
          </a:bodyPr>
          <a:lstStyle/>
          <a:p>
            <a:r>
              <a:rPr lang="en-US" dirty="0"/>
              <a:t>Design tests for the code on the following slide.</a:t>
            </a:r>
          </a:p>
          <a:p>
            <a:r>
              <a:rPr lang="en-US" dirty="0"/>
              <a:t>Contains at least one major defect and several minor ones.</a:t>
            </a:r>
          </a:p>
          <a:p>
            <a:r>
              <a:rPr lang="en-US" dirty="0"/>
              <a:t>Write a paper (</a:t>
            </a:r>
            <a:r>
              <a:rPr lang="en-US" dirty="0" smtClean="0"/>
              <a:t>1 page not </a:t>
            </a:r>
            <a:r>
              <a:rPr lang="en-US" dirty="0"/>
              <a:t>counting </a:t>
            </a:r>
            <a:r>
              <a:rPr lang="en-US" dirty="0" smtClean="0"/>
              <a:t>any source code) </a:t>
            </a:r>
            <a:r>
              <a:rPr lang="en-US" dirty="0"/>
              <a:t>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r>
              <a:rPr lang="en-US" dirty="0"/>
              <a:t>Working example: </a:t>
            </a:r>
            <a:r>
              <a:rPr lang="en-US" dirty="0">
                <a:hlinkClick r:id="rId3"/>
              </a:rPr>
              <a:t>http://socialimps.keithpray.net/assignments/index.jsp?content=</a:t>
            </a:r>
            <a:r>
              <a:rPr lang="en-US" dirty="0" smtClean="0">
                <a:hlinkClick r:id="rId3"/>
              </a:rPr>
              <a:t>Code_Test.jsp</a:t>
            </a:r>
            <a:r>
              <a:rPr lang="en-US" dirty="0" smtClean="0"/>
              <a:t> </a:t>
            </a:r>
            <a:endParaRPr lang="en-US" dirty="0"/>
          </a:p>
          <a:p>
            <a:pPr marL="0" indent="0">
              <a:buNone/>
            </a:pPr>
            <a:endParaRPr lang="en-US" strike="sngStrike"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a:t>
            </a:r>
            <a:r>
              <a:rPr lang="en-US" dirty="0" smtClean="0"/>
              <a:t>2/</a:t>
            </a:r>
            <a:r>
              <a:rPr lang="en-US" dirty="0"/>
              <a:t>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smtClean="0"/>
              <a:t>    </a:t>
            </a:r>
            <a:r>
              <a:rPr lang="en-US" dirty="0" err="1" smtClean="0"/>
              <a:t>NumberFormat</a:t>
            </a:r>
            <a:r>
              <a:rPr lang="en-US" dirty="0" smtClean="0"/>
              <a:t> </a:t>
            </a:r>
            <a:r>
              <a:rPr lang="en-US" dirty="0" err="1" smtClean="0"/>
              <a:t>numberFormat</a:t>
            </a:r>
            <a:r>
              <a:rPr lang="en-US" dirty="0" smtClean="0"/>
              <a:t> = </a:t>
            </a:r>
            <a:r>
              <a:rPr lang="en-US" dirty="0" err="1" smtClean="0"/>
              <a:t>NumberFormat.getCurrencyInstance</a:t>
            </a:r>
            <a:r>
              <a:rPr lang="en-US" dirty="0" smtClean="0"/>
              <a:t>();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"Subtotal : " + </a:t>
            </a:r>
            <a:r>
              <a:rPr lang="en-US" dirty="0" err="1" smtClean="0"/>
              <a:t>numberFormat.format</a:t>
            </a:r>
            <a:r>
              <a:rPr lang="en-US" dirty="0" smtClean="0"/>
              <a:t> ( amount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"Discount : " + </a:t>
            </a:r>
            <a:r>
              <a:rPr lang="en-US" dirty="0" err="1" smtClean="0"/>
              <a:t>numberFormat.format</a:t>
            </a:r>
            <a:r>
              <a:rPr lang="en-US" dirty="0" smtClean="0"/>
              <a:t> ( discount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"Total : " + </a:t>
            </a:r>
            <a:r>
              <a:rPr lang="en-US" dirty="0" err="1" smtClean="0"/>
              <a:t>numberFormat.format</a:t>
            </a:r>
            <a:r>
              <a:rPr lang="en-US" dirty="0" smtClean="0"/>
              <a:t> ( total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"Tax : " + </a:t>
            </a:r>
            <a:r>
              <a:rPr lang="en-US" dirty="0" err="1" smtClean="0"/>
              <a:t>numberFormat.format</a:t>
            </a:r>
            <a:r>
              <a:rPr lang="en-US" dirty="0" smtClean="0"/>
              <a:t> ( tax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a:t>
            </a:r>
            <a:r>
              <a:rPr lang="en-US" dirty="0" err="1" smtClean="0"/>
              <a:t>Tax+Total</a:t>
            </a:r>
            <a:r>
              <a:rPr lang="en-US" dirty="0" smtClean="0"/>
              <a:t>: " + </a:t>
            </a:r>
            <a:r>
              <a:rPr lang="en-US" dirty="0" err="1" smtClean="0"/>
              <a:t>numberFormat.format</a:t>
            </a:r>
            <a:r>
              <a:rPr lang="en-US" dirty="0" smtClean="0"/>
              <a:t> ( </a:t>
            </a:r>
            <a:r>
              <a:rPr lang="en-US" dirty="0" err="1" smtClean="0"/>
              <a:t>taxedTotal</a:t>
            </a:r>
            <a:r>
              <a:rPr lang="en-US" dirty="0" smtClean="0"/>
              <a:t> ) ); </a:t>
            </a:r>
          </a:p>
          <a:p>
            <a:pPr marL="457200" indent="-457200">
              <a:lnSpc>
                <a:spcPct val="120000"/>
              </a:lnSpc>
              <a:spcBef>
                <a:spcPts val="0"/>
              </a:spcBef>
              <a:buFont typeface="+mj-lt"/>
              <a:buAutoNum type="arabicPeriod"/>
            </a:pPr>
            <a:r>
              <a:rPr lang="en-US" dirty="0" smtClean="0"/>
              <a:t>    return </a:t>
            </a:r>
            <a:r>
              <a:rPr lang="en-US" dirty="0" err="1" smtClean="0"/>
              <a:t>taxedTotal</a:t>
            </a:r>
            <a:r>
              <a:rPr lang="en-US" dirty="0" smtClean="0"/>
              <a:t>;</a:t>
            </a:r>
          </a:p>
          <a:p>
            <a:pPr marL="457200" indent="-457200">
              <a:lnSpc>
                <a:spcPct val="120000"/>
              </a:lnSpc>
              <a:spcBef>
                <a:spcPts val="0"/>
              </a:spcBef>
              <a:buFont typeface="+mj-lt"/>
              <a:buAutoNum type="arabicPeriod"/>
            </a:pPr>
            <a:r>
              <a:rPr lang="en-US" dirty="0" smtClean="0"/>
              <a:t>  } </a:t>
            </a:r>
          </a:p>
          <a:p>
            <a:pPr marL="457200" indent="-457200">
              <a:lnSpc>
                <a:spcPct val="120000"/>
              </a:lnSpc>
              <a:spcBef>
                <a:spcPts val="0"/>
              </a:spcBef>
              <a:buFont typeface="+mj-lt"/>
              <a:buAutoNum type="arabicPeriod"/>
            </a:pPr>
            <a:r>
              <a:rPr lang="en-US" dirty="0" smtClean="0"/>
              <a: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smtClean="0">
                <a:solidFill>
                  <a:srgbClr val="000000"/>
                </a:solidFill>
              </a:rPr>
              <a:t>}</a:t>
            </a:r>
            <a:r>
              <a:rPr lang="en-US" sz="8800" dirty="0" smtClean="0">
                <a:solidFill>
                  <a:srgbClr val="000000"/>
                </a:solidFill>
              </a:rPr>
              <a:t> </a:t>
            </a:r>
            <a:r>
              <a:rPr lang="en-US" sz="3200" dirty="0" smtClean="0">
                <a:solidFill>
                  <a:srgbClr val="000000"/>
                </a:solidFill>
              </a:rPr>
              <a:t>Lines of interest</a:t>
            </a:r>
            <a:endParaRPr lang="en-US" sz="32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3574800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Finding Security Holes a good idea</a:t>
            </a:r>
            <a:endParaRPr lang="en-US" dirty="0"/>
          </a:p>
        </p:txBody>
      </p:sp>
      <p:sp>
        <p:nvSpPr>
          <p:cNvPr id="3" name="Content Placeholder 2"/>
          <p:cNvSpPr>
            <a:spLocks noGrp="1"/>
          </p:cNvSpPr>
          <p:nvPr>
            <p:ph sz="half" idx="1"/>
          </p:nvPr>
        </p:nvSpPr>
        <p:spPr>
          <a:xfrm>
            <a:off x="196947" y="1352551"/>
            <a:ext cx="4951827" cy="3352800"/>
          </a:xfrm>
        </p:spPr>
        <p:txBody>
          <a:bodyPr/>
          <a:lstStyle/>
          <a:p>
            <a:r>
              <a:rPr lang="en-US" dirty="0" smtClean="0"/>
              <a:t>Should vulnerabilities be actively sought </a:t>
            </a:r>
            <a:r>
              <a:rPr lang="en-US" dirty="0" smtClean="0"/>
              <a:t>out</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Andrew La Manna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&lt;http</a:t>
            </a:r>
            <a:r>
              <a:rPr lang="en-US" sz="1200" dirty="0"/>
              <a:t>://krebsonsecurity.com/wp-content/uploads/2010/11/bugs.jpg&gt;</a:t>
            </a:r>
            <a:endParaRPr lang="en-US" sz="1200" dirty="0">
              <a:solidFill>
                <a:schemeClr val="tx1"/>
              </a:solidFill>
            </a:endParaRPr>
          </a:p>
        </p:txBody>
      </p:sp>
      <p:pic>
        <p:nvPicPr>
          <p:cNvPr id="1028" name="Picture 4" descr="http://krebsonsecurity.com/wp-content/uploads/2010/11/bu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658" y="1446213"/>
            <a:ext cx="39243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949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colors</a:t>
            </a:r>
            <a:endParaRPr lang="en-US" dirty="0"/>
          </a:p>
        </p:txBody>
      </p:sp>
      <p:sp>
        <p:nvSpPr>
          <p:cNvPr id="3" name="Content Placeholder 2"/>
          <p:cNvSpPr>
            <a:spLocks noGrp="1"/>
          </p:cNvSpPr>
          <p:nvPr>
            <p:ph sz="half" idx="1"/>
          </p:nvPr>
        </p:nvSpPr>
        <p:spPr>
          <a:xfrm>
            <a:off x="196947" y="1352551"/>
            <a:ext cx="4951827" cy="3352800"/>
          </a:xfrm>
        </p:spPr>
        <p:txBody>
          <a:bodyPr/>
          <a:lstStyle/>
          <a:p>
            <a:r>
              <a:rPr lang="en-US" dirty="0" smtClean="0"/>
              <a:t>Black Hat vs. White hat</a:t>
            </a:r>
          </a:p>
          <a:p>
            <a:r>
              <a:rPr lang="en-US" dirty="0" smtClean="0"/>
              <a:t>Two cases if vulnerabilities are left alone</a:t>
            </a:r>
          </a:p>
          <a:p>
            <a:pPr lvl="1"/>
            <a:r>
              <a:rPr lang="en-US" dirty="0" smtClean="0"/>
              <a:t>Black hat discovery </a:t>
            </a:r>
          </a:p>
          <a:p>
            <a:pPr lvl="1"/>
            <a:r>
              <a:rPr lang="en-US" dirty="0" smtClean="0"/>
              <a:t>White hat discovery</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Andrew La Manna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[2]</a:t>
            </a:r>
            <a:endParaRPr lang="en-US" sz="1200" dirty="0">
              <a:solidFill>
                <a:schemeClr val="tx1"/>
              </a:solidFill>
            </a:endParaRPr>
          </a:p>
        </p:txBody>
      </p:sp>
      <p:pic>
        <p:nvPicPr>
          <p:cNvPr id="1026" name="Picture 2" descr="https://lh5.googleusercontent.com/8CzM6cBfEZO5W1Jm1QgTE7q7hkIM5K2ivur3oNQuZ6CtE592iLJo5-1NcIJJeD0gLaSTR7hh-0c_SnUkpx_zgfke1Bp6RdXciDw2D8bUmmsj2pcUmQwvU5xkatD0JIBTxpQGitVpBj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785" y="1214220"/>
            <a:ext cx="3420794" cy="342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051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take away</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Andrew La Manna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a:t>
            </a:r>
            <a:endParaRPr lang="en-US" sz="1200" dirty="0">
              <a:solidFill>
                <a:schemeClr val="tx1"/>
              </a:solidFill>
            </a:endParaRPr>
          </a:p>
        </p:txBody>
      </p:sp>
      <p:pic>
        <p:nvPicPr>
          <p:cNvPr id="2050" name="Picture 2" descr="https://lh3.googleusercontent.com/4FKB_KpHeCQ_Ucpn8Zri9gBALcw49_P4qx6hfBoz0Mxv-YKzcr7aeuayhHNTHgNfAJ_sf93cA2DepngGWO3cSIIImpMR0XTG0-Rmo8ik5kDjsCRd0vCw10RIjY1hG2VpeQGJQkPqPp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89" y="1276350"/>
            <a:ext cx="4013503" cy="29545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Xplq-CE-Rfwr3odbjxK53Rb9Qebyc8kHEukhUid8ofj3bOLLchKYy7P-4DvQWfOoV_7ZwOOCxdgzItMsFpidczI6kYbKZBCZJzMDr7yYEB3B8qvD6eKDii0oXvGxvHviatmtNjwk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763" y="1276350"/>
            <a:ext cx="4269936" cy="2918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54346" y="4438357"/>
            <a:ext cx="4009292" cy="480131"/>
          </a:xfrm>
          <a:prstGeom prst="rect">
            <a:avLst/>
          </a:prstGeom>
          <a:noFill/>
        </p:spPr>
        <p:txBody>
          <a:bodyPr wrap="square" rtlCol="0">
            <a:spAutoFit/>
          </a:bodyPr>
          <a:lstStyle/>
          <a:p>
            <a:pPr>
              <a:lnSpc>
                <a:spcPct val="90000"/>
              </a:lnSpc>
            </a:pPr>
            <a:r>
              <a:rPr lang="en-US" sz="2800" dirty="0" smtClean="0"/>
              <a:t>System Threat Model</a:t>
            </a:r>
            <a:endParaRPr lang="en-US" sz="2800" dirty="0"/>
          </a:p>
        </p:txBody>
      </p:sp>
    </p:spTree>
    <p:extLst>
      <p:ext uri="{BB962C8B-B14F-4D97-AF65-F5344CB8AC3E}">
        <p14:creationId xmlns:p14="http://schemas.microsoft.com/office/powerpoint/2010/main" val="25127793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sz="half" idx="1"/>
          </p:nvPr>
        </p:nvSpPr>
        <p:spPr>
          <a:xfrm>
            <a:off x="196948" y="1352551"/>
            <a:ext cx="4607170" cy="3352800"/>
          </a:xfrm>
        </p:spPr>
        <p:txBody>
          <a:bodyPr>
            <a:normAutofit/>
          </a:bodyPr>
          <a:lstStyle/>
          <a:p>
            <a:r>
              <a:rPr lang="en-US" dirty="0" smtClean="0"/>
              <a:t>Life Cycle</a:t>
            </a:r>
          </a:p>
          <a:p>
            <a:r>
              <a:rPr lang="en-US" dirty="0" smtClean="0"/>
              <a:t>Situations in which revealing vulnerabilities may not be beneficial</a:t>
            </a:r>
          </a:p>
          <a:p>
            <a:pPr lvl="1"/>
            <a:r>
              <a:rPr lang="en-US" dirty="0" smtClean="0"/>
              <a:t>Cost of revealing</a:t>
            </a:r>
          </a:p>
          <a:p>
            <a:pPr lvl="1"/>
            <a:r>
              <a:rPr lang="en-US" dirty="0" smtClean="0"/>
              <a:t>Spikes in exploited machines</a:t>
            </a:r>
          </a:p>
          <a:p>
            <a:pPr lvl="1"/>
            <a:r>
              <a:rPr lang="en-US" dirty="0" smtClean="0"/>
              <a:t>May never be found</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Andrew La Manna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a:t>
            </a:r>
            <a:r>
              <a:rPr lang="en-US" sz="1200" dirty="0" smtClean="0">
                <a:solidFill>
                  <a:schemeClr val="tx1"/>
                </a:solidFill>
              </a:rPr>
              <a:t>3]</a:t>
            </a:r>
            <a:endParaRPr lang="en-US" sz="12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874" y="956602"/>
            <a:ext cx="4912922" cy="362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5275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2</a:t>
            </a:fld>
            <a:endParaRPr lang="en-US"/>
          </a:p>
        </p:txBody>
      </p:sp>
      <p:graphicFrame>
        <p:nvGraphicFramePr>
          <p:cNvPr id="35" name="Chart 34"/>
          <p:cNvGraphicFramePr>
            <a:graphicFrameLocks/>
          </p:cNvGraphicFramePr>
          <p:nvPr>
            <p:extLst>
              <p:ext uri="{D42A27DB-BD31-4B8C-83A1-F6EECF244321}">
                <p14:modId xmlns:p14="http://schemas.microsoft.com/office/powerpoint/2010/main" val="2065410634"/>
              </p:ext>
            </p:extLst>
          </p:nvPr>
        </p:nvGraphicFramePr>
        <p:xfrm>
          <a:off x="114300" y="1276350"/>
          <a:ext cx="27432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p:cNvGraphicFramePr>
            <a:graphicFrameLocks/>
          </p:cNvGraphicFramePr>
          <p:nvPr>
            <p:extLst>
              <p:ext uri="{D42A27DB-BD31-4B8C-83A1-F6EECF244321}">
                <p14:modId xmlns:p14="http://schemas.microsoft.com/office/powerpoint/2010/main" val="721863586"/>
              </p:ext>
            </p:extLst>
          </p:nvPr>
        </p:nvGraphicFramePr>
        <p:xfrm>
          <a:off x="2971800" y="1276350"/>
          <a:ext cx="27432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1803898189"/>
              </p:ext>
            </p:extLst>
          </p:nvPr>
        </p:nvGraphicFramePr>
        <p:xfrm>
          <a:off x="5829300" y="361950"/>
          <a:ext cx="3200400" cy="4572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511410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sz="half" idx="1"/>
          </p:nvPr>
        </p:nvSpPr>
        <p:spPr>
          <a:xfrm>
            <a:off x="196947" y="1352551"/>
            <a:ext cx="7399607" cy="3352800"/>
          </a:xfrm>
        </p:spPr>
        <p:txBody>
          <a:bodyPr>
            <a:normAutofit/>
          </a:bodyPr>
          <a:lstStyle/>
          <a:p>
            <a:r>
              <a:rPr lang="en-US" dirty="0" smtClean="0"/>
              <a:t>Cost Analysis</a:t>
            </a:r>
          </a:p>
          <a:p>
            <a:pPr lvl="1"/>
            <a:r>
              <a:rPr lang="en-US" dirty="0" smtClean="0"/>
              <a:t>Time to fix </a:t>
            </a:r>
          </a:p>
          <a:p>
            <a:pPr lvl="1"/>
            <a:r>
              <a:rPr lang="en-US" dirty="0" smtClean="0"/>
              <a:t>Potential downtime </a:t>
            </a:r>
          </a:p>
          <a:p>
            <a:r>
              <a:rPr lang="en-US" dirty="0" smtClean="0"/>
              <a:t>Don’t apply the fix</a:t>
            </a:r>
          </a:p>
          <a:p>
            <a:pPr lvl="1"/>
            <a:r>
              <a:rPr lang="en-US" dirty="0" smtClean="0"/>
              <a:t>Potential emergency response</a:t>
            </a:r>
          </a:p>
          <a:p>
            <a:r>
              <a:rPr lang="en-US" dirty="0" smtClean="0"/>
              <a:t>High Value Targets</a:t>
            </a:r>
          </a:p>
          <a:p>
            <a:pPr lvl="1"/>
            <a:r>
              <a:rPr lang="en-US" dirty="0" smtClean="0"/>
              <a:t>Target faces $162 in expenses </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Andrew La Manna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a:t>
            </a:r>
            <a:r>
              <a:rPr lang="en-US" sz="1200" dirty="0"/>
              <a:t>3], http://abullseyeview.s3.amazonaws.com/wp-content/uploads/2014/04/targetlogo-6.jpeg</a:t>
            </a:r>
            <a:endParaRPr lang="en-US" sz="1200" dirty="0">
              <a:solidFill>
                <a:schemeClr val="tx1"/>
              </a:solidFill>
            </a:endParaRPr>
          </a:p>
        </p:txBody>
      </p:sp>
      <p:pic>
        <p:nvPicPr>
          <p:cNvPr id="7170" name="Picture 2" descr="http://abullseyeview.s3.amazonaws.com/wp-content/uploads/2014/04/targetlogo-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162" y="1352551"/>
            <a:ext cx="2655402" cy="265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631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a:t>
            </a:r>
            <a:r>
              <a:rPr lang="en-US" dirty="0"/>
              <a:t>a</a:t>
            </a:r>
            <a:r>
              <a:rPr lang="en-US" dirty="0" smtClean="0"/>
              <a:t>nalysis</a:t>
            </a:r>
            <a:endParaRPr lang="en-US" dirty="0"/>
          </a:p>
        </p:txBody>
      </p:sp>
      <p:sp>
        <p:nvSpPr>
          <p:cNvPr id="3" name="Content Placeholder 2"/>
          <p:cNvSpPr>
            <a:spLocks noGrp="1"/>
          </p:cNvSpPr>
          <p:nvPr>
            <p:ph sz="half" idx="1"/>
          </p:nvPr>
        </p:nvSpPr>
        <p:spPr>
          <a:xfrm>
            <a:off x="196947" y="1352551"/>
            <a:ext cx="4825219" cy="3352800"/>
          </a:xfrm>
        </p:spPr>
        <p:txBody>
          <a:bodyPr>
            <a:normAutofit/>
          </a:bodyPr>
          <a:lstStyle/>
          <a:p>
            <a:r>
              <a:rPr lang="en-US" dirty="0" smtClean="0"/>
              <a:t>Is disclosure a good thing</a:t>
            </a:r>
          </a:p>
          <a:p>
            <a:pPr lvl="1"/>
            <a:r>
              <a:rPr lang="en-US" dirty="0" smtClean="0"/>
              <a:t>Are vulnerabilities getting depleted</a:t>
            </a:r>
          </a:p>
          <a:p>
            <a:pPr lvl="1"/>
            <a:r>
              <a:rPr lang="en-US" dirty="0" smtClean="0"/>
              <a:t>When disclosed intrusions may rise and may not decrease for some time</a:t>
            </a:r>
          </a:p>
          <a:p>
            <a:pPr lvl="1"/>
            <a:r>
              <a:rPr lang="en-US" dirty="0" smtClean="0"/>
              <a:t>Effort seems to not be producing significant results</a:t>
            </a:r>
            <a:endParaRPr lang="en-US" dirty="0"/>
          </a:p>
          <a:p>
            <a:r>
              <a:rPr lang="en-US" dirty="0" smtClean="0"/>
              <a:t>Half Life of Average Vulnerability is 2.5 years</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Andrew La Manna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a:t>
            </a:r>
            <a:endParaRPr lang="en-US" sz="1200" dirty="0">
              <a:solidFill>
                <a:schemeClr val="tx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592" y="624277"/>
            <a:ext cx="3160568" cy="219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579" y="2877820"/>
            <a:ext cx="3244581" cy="226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1582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196947" y="1352551"/>
            <a:ext cx="5859195" cy="3352800"/>
          </a:xfrm>
        </p:spPr>
        <p:txBody>
          <a:bodyPr>
            <a:normAutofit/>
          </a:bodyPr>
          <a:lstStyle/>
          <a:p>
            <a:r>
              <a:rPr lang="en-US" dirty="0" smtClean="0"/>
              <a:t>To disclose or Not to disclose</a:t>
            </a:r>
          </a:p>
          <a:p>
            <a:r>
              <a:rPr lang="en-US" dirty="0" smtClean="0"/>
              <a:t>Improve </a:t>
            </a:r>
            <a:r>
              <a:rPr lang="en-US" dirty="0"/>
              <a:t>patching so that vulnerabilities cost less</a:t>
            </a:r>
          </a:p>
          <a:p>
            <a:pPr lvl="1"/>
            <a:r>
              <a:rPr lang="en-US" dirty="0"/>
              <a:t>Patch “silently</a:t>
            </a:r>
            <a:r>
              <a:rPr lang="en-US" dirty="0" smtClean="0"/>
              <a:t>”</a:t>
            </a:r>
          </a:p>
          <a:p>
            <a:pPr lvl="1"/>
            <a:r>
              <a:rPr lang="en-US" dirty="0" smtClean="0"/>
              <a:t>Speedy patching </a:t>
            </a:r>
          </a:p>
          <a:p>
            <a:r>
              <a:rPr lang="en-US" dirty="0"/>
              <a:t>Further analyze vulnerability finding</a:t>
            </a:r>
          </a:p>
          <a:p>
            <a:endParaRPr lang="en-US" dirty="0" smtClean="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Andrew La Manna</a:t>
            </a:r>
            <a:endParaRPr lang="en-US" sz="1400" dirty="0">
              <a:solidFill>
                <a:schemeClr val="tx1"/>
              </a:solidFill>
              <a:latin typeface="+mj-lt"/>
            </a:endParaRPr>
          </a:p>
        </p:txBody>
      </p:sp>
    </p:spTree>
    <p:extLst>
      <p:ext uri="{BB962C8B-B14F-4D97-AF65-F5344CB8AC3E}">
        <p14:creationId xmlns:p14="http://schemas.microsoft.com/office/powerpoint/2010/main" val="3419914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a:t>
            </a:r>
            <a:r>
              <a:rPr lang="en-US" dirty="0"/>
              <a:t>https://</a:t>
            </a:r>
            <a:r>
              <a:rPr lang="en-US" dirty="0" smtClean="0"/>
              <a:t>www.dtc.umn.edu/weis2004/rescorla.pdf(4/6/16)</a:t>
            </a:r>
          </a:p>
          <a:p>
            <a:pPr marL="0" indent="0">
              <a:buNone/>
            </a:pPr>
            <a:r>
              <a:rPr lang="en-US" dirty="0" smtClean="0"/>
              <a:t>[2] </a:t>
            </a:r>
            <a:r>
              <a:rPr lang="en-US" dirty="0"/>
              <a:t>http://</a:t>
            </a:r>
            <a:r>
              <a:rPr lang="en-US" dirty="0" smtClean="0"/>
              <a:t>community.norton.com/en/blogs/norton-protection-blog/what-difference-between-black-white-and-grey-hat-hackers(4/7/16)</a:t>
            </a:r>
          </a:p>
          <a:p>
            <a:pPr marL="0" indent="0">
              <a:buNone/>
            </a:pPr>
            <a:r>
              <a:rPr lang="en-US" dirty="0" smtClean="0"/>
              <a:t>[3]http</a:t>
            </a:r>
            <a:r>
              <a:rPr lang="en-US" dirty="0"/>
              <a:t>://</a:t>
            </a:r>
            <a:r>
              <a:rPr lang="en-US" dirty="0" smtClean="0"/>
              <a:t>infosecon.net/workshop/pdf/telang_wattal.pdf(4/6/16)</a:t>
            </a:r>
          </a:p>
          <a:p>
            <a:pPr marL="0" indent="0">
              <a:buNone/>
            </a:pPr>
            <a:r>
              <a:rPr lang="en-US" dirty="0" smtClean="0"/>
              <a:t>[4</a:t>
            </a:r>
            <a:r>
              <a:rPr lang="en-US" dirty="0"/>
              <a:t>] http://techcrunch.com/2015/02/25/target-says-credit-card-data-breach-cost-it-162m-in-2013-14</a:t>
            </a:r>
            <a:r>
              <a:rPr lang="en-US" dirty="0" smtClean="0"/>
              <a:t>/(4/7/16)</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Andrew La Manna</a:t>
            </a:r>
          </a:p>
        </p:txBody>
      </p:sp>
    </p:spTree>
    <p:extLst>
      <p:ext uri="{BB962C8B-B14F-4D97-AF65-F5344CB8AC3E}">
        <p14:creationId xmlns:p14="http://schemas.microsoft.com/office/powerpoint/2010/main" val="25006311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Hijacking The Internet of things</a:t>
            </a:r>
          </a:p>
        </p:txBody>
      </p:sp>
      <p:sp>
        <p:nvSpPr>
          <p:cNvPr id="3" name="Content Placeholder 2"/>
          <p:cNvSpPr>
            <a:spLocks noGrp="1"/>
          </p:cNvSpPr>
          <p:nvPr>
            <p:ph sz="half" idx="1"/>
          </p:nvPr>
        </p:nvSpPr>
        <p:spPr>
          <a:xfrm>
            <a:off x="685800" y="1352551"/>
            <a:ext cx="7772400" cy="3352800"/>
          </a:xfrm>
        </p:spPr>
        <p:txBody>
          <a:bodyPr/>
          <a:lstStyle/>
          <a:p>
            <a:r>
              <a:rPr lang="en-US" dirty="0" smtClean="0"/>
              <a:t>Network of devices that can:</a:t>
            </a:r>
          </a:p>
          <a:p>
            <a:pPr marL="0" indent="0">
              <a:buNone/>
            </a:pPr>
            <a:r>
              <a:rPr lang="en-US" dirty="0" smtClean="0"/>
              <a:t>     - sense data</a:t>
            </a:r>
          </a:p>
          <a:p>
            <a:pPr marL="0" indent="0">
              <a:buNone/>
            </a:pPr>
            <a:r>
              <a:rPr lang="en-US" dirty="0" smtClean="0"/>
              <a:t>     - collect /store data </a:t>
            </a:r>
          </a:p>
          <a:p>
            <a:pPr marL="0" indent="0">
              <a:buNone/>
            </a:pPr>
            <a:r>
              <a:rPr lang="en-US" dirty="0" smtClean="0"/>
              <a:t>     - transmit data </a:t>
            </a:r>
          </a:p>
          <a:p>
            <a:pPr marL="0" indent="0">
              <a:buNone/>
            </a:pPr>
            <a:r>
              <a:rPr lang="en-US" dirty="0"/>
              <a:t> </a:t>
            </a:r>
            <a:r>
              <a:rPr lang="en-US" dirty="0" smtClean="0"/>
              <a:t>    - interact and collaborate using data</a:t>
            </a:r>
          </a:p>
          <a:p>
            <a:pPr marL="0" indent="0">
              <a:buNone/>
            </a:pPr>
            <a:endParaRPr lang="en-US" dirty="0" smtClean="0"/>
          </a:p>
          <a:p>
            <a:pPr marL="0" indent="0">
              <a:buNone/>
            </a:pPr>
            <a:r>
              <a:rPr lang="en-US" dirty="0" smtClean="0"/>
              <a:t>The </a:t>
            </a:r>
            <a:r>
              <a:rPr lang="en-US" dirty="0" err="1" smtClean="0"/>
              <a:t>IoT</a:t>
            </a:r>
            <a:r>
              <a:rPr lang="en-US" dirty="0" smtClean="0"/>
              <a:t> is about connecting things through wireless network</a:t>
            </a:r>
          </a:p>
          <a:p>
            <a:pPr marL="0" indent="0">
              <a:buNone/>
            </a:pPr>
            <a:endParaRPr lang="en-US" dirty="0" smtClean="0"/>
          </a:p>
          <a:p>
            <a:pPr marL="0" indent="0">
              <a:buNone/>
            </a:pP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Adilet Issayev</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[2,3,4]</a:t>
            </a:r>
            <a:endParaRPr lang="en-US" sz="1200" dirty="0">
              <a:solidFill>
                <a:schemeClr val="tx1"/>
              </a:solidFill>
            </a:endParaRPr>
          </a:p>
        </p:txBody>
      </p:sp>
      <p:pic>
        <p:nvPicPr>
          <p:cNvPr id="10" name="Picture 9"/>
          <p:cNvPicPr>
            <a:picLocks noChangeAspect="1"/>
          </p:cNvPicPr>
          <p:nvPr/>
        </p:nvPicPr>
        <p:blipFill>
          <a:blip r:embed="rId3"/>
          <a:stretch>
            <a:fillRect/>
          </a:stretch>
        </p:blipFill>
        <p:spPr>
          <a:xfrm>
            <a:off x="4892121" y="1034584"/>
            <a:ext cx="3819966" cy="2486009"/>
          </a:xfrm>
          <a:prstGeom prst="rect">
            <a:avLst/>
          </a:prstGeom>
        </p:spPr>
      </p:pic>
    </p:spTree>
    <p:extLst>
      <p:ext uri="{BB962C8B-B14F-4D97-AF65-F5344CB8AC3E}">
        <p14:creationId xmlns:p14="http://schemas.microsoft.com/office/powerpoint/2010/main" val="1318345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Internet of Things?</a:t>
            </a:r>
            <a:endParaRPr lang="en-US" dirty="0"/>
          </a:p>
        </p:txBody>
      </p:sp>
      <p:sp>
        <p:nvSpPr>
          <p:cNvPr id="3" name="Content Placeholder 2"/>
          <p:cNvSpPr>
            <a:spLocks noGrp="1"/>
          </p:cNvSpPr>
          <p:nvPr>
            <p:ph sz="half" idx="1"/>
          </p:nvPr>
        </p:nvSpPr>
        <p:spPr>
          <a:xfrm>
            <a:off x="685800" y="1352551"/>
            <a:ext cx="5245808" cy="3352800"/>
          </a:xfrm>
        </p:spPr>
        <p:txBody>
          <a:bodyPr>
            <a:normAutofit/>
          </a:bodyPr>
          <a:lstStyle/>
          <a:p>
            <a:r>
              <a:rPr lang="en-US" sz="1400" dirty="0" smtClean="0"/>
              <a:t>In 2008 there were more devices connected to Internet than people</a:t>
            </a:r>
          </a:p>
          <a:p>
            <a:pPr marL="0" indent="0">
              <a:buNone/>
            </a:pPr>
            <a:endParaRPr lang="en-US" sz="1400" dirty="0" smtClean="0"/>
          </a:p>
          <a:p>
            <a:r>
              <a:rPr lang="en-US" sz="1400" dirty="0" smtClean="0"/>
              <a:t>By 2050 </a:t>
            </a:r>
            <a:r>
              <a:rPr lang="en-US" sz="1400" u="sng" dirty="0" smtClean="0"/>
              <a:t>250K vehicles </a:t>
            </a:r>
            <a:r>
              <a:rPr lang="en-US" sz="1400" dirty="0" smtClean="0"/>
              <a:t>will be connected to the </a:t>
            </a:r>
            <a:r>
              <a:rPr lang="en-US" sz="1400" dirty="0" err="1" smtClean="0"/>
              <a:t>Inernet</a:t>
            </a:r>
            <a:endParaRPr lang="en-US" sz="1400" dirty="0" smtClean="0"/>
          </a:p>
          <a:p>
            <a:pPr marL="0" indent="0">
              <a:buNone/>
            </a:pPr>
            <a:endParaRPr lang="en-US" sz="1400" dirty="0" smtClean="0"/>
          </a:p>
          <a:p>
            <a:r>
              <a:rPr lang="en-US" sz="1400" dirty="0" smtClean="0"/>
              <a:t>Wearable devices has grown </a:t>
            </a:r>
            <a:r>
              <a:rPr lang="en-US" sz="1400" u="sng" dirty="0" smtClean="0"/>
              <a:t>223% in 2015 </a:t>
            </a:r>
            <a:r>
              <a:rPr lang="en-US" sz="1400" dirty="0" smtClean="0"/>
              <a:t>(</a:t>
            </a:r>
            <a:r>
              <a:rPr lang="en-US" sz="1400" dirty="0" err="1" smtClean="0"/>
              <a:t>Fitbit</a:t>
            </a:r>
            <a:r>
              <a:rPr lang="en-US" sz="1400" dirty="0" smtClean="0"/>
              <a:t>, Apple Watch)</a:t>
            </a:r>
          </a:p>
          <a:p>
            <a:pPr marL="0" indent="0">
              <a:buNone/>
            </a:pPr>
            <a:endParaRPr lang="en-US" sz="1400" dirty="0" smtClean="0"/>
          </a:p>
          <a:p>
            <a:r>
              <a:rPr lang="en-US" sz="1400" dirty="0" err="1" smtClean="0"/>
              <a:t>IoT</a:t>
            </a:r>
            <a:r>
              <a:rPr lang="en-US" sz="1400" dirty="0" smtClean="0"/>
              <a:t> will add </a:t>
            </a:r>
            <a:r>
              <a:rPr lang="en-US" sz="1400" u="sng" dirty="0" smtClean="0"/>
              <a:t>$10-$15 trillion </a:t>
            </a:r>
            <a:r>
              <a:rPr lang="en-US" sz="1400" dirty="0" smtClean="0"/>
              <a:t>to global GDP in 20 years</a:t>
            </a:r>
            <a:endParaRPr lang="en-US" sz="1400"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Adilet Issayev</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[2]</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5445396" y="1860548"/>
            <a:ext cx="3581400" cy="2246146"/>
          </a:xfrm>
          <a:prstGeom prst="rect">
            <a:avLst/>
          </a:prstGeom>
        </p:spPr>
      </p:pic>
    </p:spTree>
    <p:extLst>
      <p:ext uri="{BB962C8B-B14F-4D97-AF65-F5344CB8AC3E}">
        <p14:creationId xmlns:p14="http://schemas.microsoft.com/office/powerpoint/2010/main" val="28531109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and will Be Hacked</a:t>
            </a:r>
            <a:endParaRPr lang="en-US" dirty="0"/>
          </a:p>
        </p:txBody>
      </p:sp>
      <p:sp>
        <p:nvSpPr>
          <p:cNvPr id="3" name="Content Placeholder 2"/>
          <p:cNvSpPr>
            <a:spLocks noGrp="1"/>
          </p:cNvSpPr>
          <p:nvPr>
            <p:ph sz="half" idx="1"/>
          </p:nvPr>
        </p:nvSpPr>
        <p:spPr/>
        <p:txBody>
          <a:bodyPr/>
          <a:lstStyle/>
          <a:p>
            <a:r>
              <a:rPr lang="en-US" dirty="0" smtClean="0"/>
              <a:t>Your home</a:t>
            </a:r>
          </a:p>
          <a:p>
            <a:pPr lvl="1"/>
            <a:r>
              <a:rPr lang="en-US" dirty="0" smtClean="0"/>
              <a:t>Malware in  the home</a:t>
            </a:r>
          </a:p>
          <a:p>
            <a:pPr lvl="1"/>
            <a:r>
              <a:rPr lang="en-US" dirty="0" smtClean="0"/>
              <a:t>Appliance and Device Malfunction</a:t>
            </a:r>
          </a:p>
          <a:p>
            <a:pPr lvl="1"/>
            <a:r>
              <a:rPr lang="en-US" dirty="0" smtClean="0"/>
              <a:t>Harassment</a:t>
            </a:r>
            <a:endParaRPr lang="en-US" dirty="0"/>
          </a:p>
          <a:p>
            <a:pPr lvl="1"/>
            <a:endParaRPr lang="en-US" dirty="0"/>
          </a:p>
          <a:p>
            <a:r>
              <a:rPr lang="en-US" dirty="0" smtClean="0"/>
              <a:t>Businesses</a:t>
            </a:r>
          </a:p>
          <a:p>
            <a:pPr lvl="1"/>
            <a:r>
              <a:rPr lang="en-US" dirty="0" smtClean="0"/>
              <a:t>Phones/Apps</a:t>
            </a:r>
          </a:p>
          <a:p>
            <a:pPr lvl="1"/>
            <a:r>
              <a:rPr lang="en-US" dirty="0" smtClean="0"/>
              <a:t>Cars</a:t>
            </a:r>
            <a:endParaRPr lang="en-US" dirty="0"/>
          </a:p>
          <a:p>
            <a:pPr lvl="1"/>
            <a:r>
              <a:rPr lang="en-US" dirty="0" smtClean="0"/>
              <a:t>Surveillance cameras </a:t>
            </a:r>
          </a:p>
          <a:p>
            <a:pPr lvl="1"/>
            <a:r>
              <a:rPr lang="en-US" dirty="0" smtClean="0"/>
              <a:t>Medical Devices</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Adilet Issayev</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[1,8]</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rot="20143796">
            <a:off x="4562466" y="1403166"/>
            <a:ext cx="4118271" cy="2569341"/>
          </a:xfrm>
          <a:prstGeom prst="rect">
            <a:avLst/>
          </a:prstGeom>
        </p:spPr>
      </p:pic>
    </p:spTree>
    <p:extLst>
      <p:ext uri="{BB962C8B-B14F-4D97-AF65-F5344CB8AC3E}">
        <p14:creationId xmlns:p14="http://schemas.microsoft.com/office/powerpoint/2010/main" val="29110491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sz="half" idx="1"/>
          </p:nvPr>
        </p:nvSpPr>
        <p:spPr>
          <a:xfrm>
            <a:off x="685799" y="1352551"/>
            <a:ext cx="7066481" cy="3352800"/>
          </a:xfrm>
        </p:spPr>
        <p:txBody>
          <a:bodyPr/>
          <a:lstStyle/>
          <a:p>
            <a:r>
              <a:rPr lang="en-US" dirty="0" smtClean="0"/>
              <a:t>Communication Channels</a:t>
            </a:r>
          </a:p>
          <a:p>
            <a:pPr lvl="1"/>
            <a:r>
              <a:rPr lang="en-US" dirty="0" err="1"/>
              <a:t>IoT</a:t>
            </a:r>
            <a:r>
              <a:rPr lang="en-US" dirty="0"/>
              <a:t> uses wireless protocols with well known security </a:t>
            </a:r>
            <a:r>
              <a:rPr lang="en-US" dirty="0" smtClean="0"/>
              <a:t>flaws</a:t>
            </a:r>
          </a:p>
          <a:p>
            <a:pPr marL="0" indent="0">
              <a:buNone/>
            </a:pPr>
            <a:endParaRPr lang="en-US" dirty="0"/>
          </a:p>
          <a:p>
            <a:r>
              <a:rPr lang="en-US" dirty="0" smtClean="0"/>
              <a:t>Security Problems</a:t>
            </a:r>
          </a:p>
          <a:p>
            <a:pPr lvl="1"/>
            <a:r>
              <a:rPr lang="en-US" dirty="0" smtClean="0"/>
              <a:t>Authentication and Authorization</a:t>
            </a:r>
          </a:p>
          <a:p>
            <a:pPr lvl="1"/>
            <a:r>
              <a:rPr lang="en-US" dirty="0" smtClean="0"/>
              <a:t>End-to-End encryption</a:t>
            </a:r>
          </a:p>
          <a:p>
            <a:pPr lvl="1"/>
            <a:r>
              <a:rPr lang="en-US" dirty="0" smtClean="0"/>
              <a:t>Hardware failures</a:t>
            </a:r>
          </a:p>
          <a:p>
            <a:pPr lvl="1"/>
            <a:r>
              <a:rPr lang="en-US" dirty="0" smtClean="0"/>
              <a:t>Unprotected client devices</a:t>
            </a:r>
          </a:p>
          <a:p>
            <a:pPr lvl="1"/>
            <a:endParaRPr lang="en-US" dirty="0" smtClean="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Adilet Issayev</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[1,9]</a:t>
            </a:r>
            <a:endParaRPr lang="en-US" sz="1200" dirty="0">
              <a:solidFill>
                <a:schemeClr val="tx1"/>
              </a:solidFill>
            </a:endParaRPr>
          </a:p>
        </p:txBody>
      </p:sp>
      <p:pic>
        <p:nvPicPr>
          <p:cNvPr id="4" name="Picture 3"/>
          <p:cNvPicPr>
            <a:picLocks noChangeAspect="1"/>
          </p:cNvPicPr>
          <p:nvPr/>
        </p:nvPicPr>
        <p:blipFill>
          <a:blip r:embed="rId3"/>
          <a:stretch>
            <a:fillRect/>
          </a:stretch>
        </p:blipFill>
        <p:spPr>
          <a:xfrm>
            <a:off x="4053490" y="2054312"/>
            <a:ext cx="4851699" cy="2651039"/>
          </a:xfrm>
          <a:prstGeom prst="rect">
            <a:avLst/>
          </a:prstGeom>
        </p:spPr>
      </p:pic>
    </p:spTree>
    <p:extLst>
      <p:ext uri="{BB962C8B-B14F-4D97-AF65-F5344CB8AC3E}">
        <p14:creationId xmlns:p14="http://schemas.microsoft.com/office/powerpoint/2010/main" val="3229512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Hijacking Jeep Cherokee 2014</a:t>
            </a:r>
            <a:endParaRPr lang="en-US" dirty="0"/>
          </a:p>
        </p:txBody>
      </p:sp>
      <p:sp>
        <p:nvSpPr>
          <p:cNvPr id="3" name="Content Placeholder 2"/>
          <p:cNvSpPr>
            <a:spLocks noGrp="1"/>
          </p:cNvSpPr>
          <p:nvPr>
            <p:ph sz="half" idx="1"/>
          </p:nvPr>
        </p:nvSpPr>
        <p:spPr>
          <a:xfrm>
            <a:off x="685800" y="1394743"/>
            <a:ext cx="4691831" cy="3352800"/>
          </a:xfrm>
        </p:spPr>
        <p:txBody>
          <a:bodyPr/>
          <a:lstStyle/>
          <a:p>
            <a:r>
              <a:rPr lang="en-US" dirty="0" smtClean="0"/>
              <a:t>Experiment done in 2014</a:t>
            </a:r>
          </a:p>
          <a:p>
            <a:r>
              <a:rPr lang="en-US" dirty="0" smtClean="0"/>
              <a:t>Remotely killed the engine</a:t>
            </a:r>
          </a:p>
          <a:p>
            <a:pPr lvl="1"/>
            <a:r>
              <a:rPr lang="en-US" dirty="0"/>
              <a:t>No devices were attached</a:t>
            </a:r>
          </a:p>
          <a:p>
            <a:pPr lvl="1"/>
            <a:r>
              <a:rPr lang="en-US" dirty="0"/>
              <a:t>Hacked over internet </a:t>
            </a:r>
            <a:r>
              <a:rPr lang="en-US" dirty="0" smtClean="0"/>
              <a:t>connection</a:t>
            </a:r>
          </a:p>
          <a:p>
            <a:r>
              <a:rPr lang="en-US" dirty="0" smtClean="0"/>
              <a:t>Take over the steering and transmission</a:t>
            </a:r>
          </a:p>
          <a:p>
            <a:r>
              <a:rPr lang="en-US" dirty="0" smtClean="0"/>
              <a:t>Even the car brakes</a:t>
            </a:r>
          </a:p>
          <a:p>
            <a:r>
              <a:rPr lang="en-US" dirty="0" smtClean="0"/>
              <a:t>Harassed car functionalities</a:t>
            </a:r>
          </a:p>
          <a:p>
            <a:endParaRPr lang="en-US" dirty="0"/>
          </a:p>
          <a:p>
            <a:pPr marL="0" indent="0">
              <a:buNone/>
            </a:pPr>
            <a:r>
              <a:rPr lang="en-US" dirty="0" smtClean="0"/>
              <a:t>Link to video: </a:t>
            </a:r>
            <a:r>
              <a:rPr lang="en-US" dirty="0"/>
              <a:t>https://</a:t>
            </a:r>
            <a:r>
              <a:rPr lang="en-US" dirty="0" err="1"/>
              <a:t>youtu.be</a:t>
            </a:r>
            <a:r>
              <a:rPr lang="en-US" dirty="0"/>
              <a:t>/MK0SrxBC1xs</a:t>
            </a:r>
            <a:endParaRPr lang="en-US" dirty="0" smtClean="0"/>
          </a:p>
          <a:p>
            <a:pPr marL="205768" lvl="1" indent="0">
              <a:buNone/>
            </a:pPr>
            <a:endParaRPr lang="en-US" dirty="0" smtClean="0"/>
          </a:p>
          <a:p>
            <a:pPr lvl="1"/>
            <a:endParaRPr lang="en-US" dirty="0"/>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Adilet Issayev</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[7]</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5821306" y="2980485"/>
            <a:ext cx="2697854" cy="2023391"/>
          </a:xfrm>
          <a:prstGeom prst="rect">
            <a:avLst/>
          </a:prstGeom>
        </p:spPr>
      </p:pic>
      <p:pic>
        <p:nvPicPr>
          <p:cNvPr id="11" name="Picture 10"/>
          <p:cNvPicPr>
            <a:picLocks noChangeAspect="1"/>
          </p:cNvPicPr>
          <p:nvPr/>
        </p:nvPicPr>
        <p:blipFill>
          <a:blip r:embed="rId4"/>
          <a:stretch>
            <a:fillRect/>
          </a:stretch>
        </p:blipFill>
        <p:spPr>
          <a:xfrm>
            <a:off x="5878500" y="1040182"/>
            <a:ext cx="2924405" cy="1922451"/>
          </a:xfrm>
          <a:prstGeom prst="rect">
            <a:avLst/>
          </a:prstGeom>
        </p:spPr>
      </p:pic>
      <p:pic>
        <p:nvPicPr>
          <p:cNvPr id="12" name="Picture 11"/>
          <p:cNvPicPr>
            <a:picLocks noChangeAspect="1"/>
          </p:cNvPicPr>
          <p:nvPr/>
        </p:nvPicPr>
        <p:blipFill>
          <a:blip r:embed="rId5"/>
          <a:stretch>
            <a:fillRect/>
          </a:stretch>
        </p:blipFill>
        <p:spPr>
          <a:xfrm>
            <a:off x="3958434" y="1276350"/>
            <a:ext cx="1604166" cy="941040"/>
          </a:xfrm>
          <a:prstGeom prst="rect">
            <a:avLst/>
          </a:prstGeom>
        </p:spPr>
      </p:pic>
    </p:spTree>
    <p:extLst>
      <p:ext uri="{BB962C8B-B14F-4D97-AF65-F5344CB8AC3E}">
        <p14:creationId xmlns:p14="http://schemas.microsoft.com/office/powerpoint/2010/main" val="34333388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6161314" cy="3352800"/>
          </a:xfrm>
        </p:spPr>
        <p:txBody>
          <a:bodyPr/>
          <a:lstStyle/>
          <a:p>
            <a:r>
              <a:rPr lang="en-US" dirty="0" err="1" smtClean="0"/>
              <a:t>IoT</a:t>
            </a:r>
            <a:r>
              <a:rPr lang="en-US" dirty="0" smtClean="0"/>
              <a:t> always connected , always vulnerable</a:t>
            </a:r>
          </a:p>
          <a:p>
            <a:r>
              <a:rPr lang="en-US" dirty="0" smtClean="0"/>
              <a:t>Hackers can query even more devices for sensitive info and run the commands</a:t>
            </a:r>
          </a:p>
          <a:p>
            <a:pPr lvl="1"/>
            <a:r>
              <a:rPr lang="en-US" dirty="0"/>
              <a:t>Enormous attack surface </a:t>
            </a:r>
            <a:endParaRPr lang="en-US" dirty="0" smtClean="0"/>
          </a:p>
          <a:p>
            <a:pPr lvl="1"/>
            <a:r>
              <a:rPr lang="en-US" dirty="0"/>
              <a:t>Privacy and personal data protection at </a:t>
            </a:r>
            <a:r>
              <a:rPr lang="en-US" dirty="0" smtClean="0"/>
              <a:t>risk</a:t>
            </a:r>
          </a:p>
          <a:p>
            <a:r>
              <a:rPr lang="en-US" dirty="0" err="1" smtClean="0"/>
              <a:t>IoT</a:t>
            </a:r>
            <a:r>
              <a:rPr lang="en-US" dirty="0" smtClean="0"/>
              <a:t> security is Hard</a:t>
            </a:r>
          </a:p>
          <a:p>
            <a:pPr lvl="1"/>
            <a:r>
              <a:rPr lang="en-US" dirty="0" smtClean="0"/>
              <a:t>Complex distributed systems</a:t>
            </a:r>
          </a:p>
          <a:p>
            <a:pPr lvl="1"/>
            <a:r>
              <a:rPr lang="en-US" dirty="0" smtClean="0"/>
              <a:t>Just developing application is hard</a:t>
            </a:r>
          </a:p>
          <a:p>
            <a:pPr lvl="1"/>
            <a:r>
              <a:rPr lang="en-US" dirty="0" smtClean="0"/>
              <a:t>Securing them is even harder</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Adilet Issayev</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[9]</a:t>
            </a:r>
            <a:endParaRPr lang="en-US" sz="1200" dirty="0">
              <a:solidFill>
                <a:schemeClr val="tx1"/>
              </a:solidFill>
            </a:endParaRPr>
          </a:p>
        </p:txBody>
      </p:sp>
    </p:spTree>
    <p:extLst>
      <p:ext uri="{BB962C8B-B14F-4D97-AF65-F5344CB8AC3E}">
        <p14:creationId xmlns:p14="http://schemas.microsoft.com/office/powerpoint/2010/main" val="7054782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0" indent="0">
              <a:lnSpc>
                <a:spcPct val="120000"/>
              </a:lnSpc>
              <a:buNone/>
            </a:pPr>
            <a:r>
              <a:rPr lang="en-US" sz="1100" dirty="0" smtClean="0"/>
              <a:t>1. "</a:t>
            </a:r>
            <a:r>
              <a:rPr lang="en-US" sz="1100" dirty="0"/>
              <a:t>Security « K7 Blog – Antivirus Software News". </a:t>
            </a:r>
            <a:r>
              <a:rPr lang="en-US" sz="1100" i="1" dirty="0"/>
              <a:t>Blog.k7computing.com</a:t>
            </a:r>
            <a:r>
              <a:rPr lang="en-US" sz="1100" dirty="0"/>
              <a:t>. </a:t>
            </a:r>
            <a:r>
              <a:rPr lang="en-US" sz="1100" dirty="0" err="1"/>
              <a:t>N.p</a:t>
            </a:r>
            <a:r>
              <a:rPr lang="en-US" sz="1100" dirty="0"/>
              <a:t>., 2016. Web. 7 Apr. 2016.</a:t>
            </a:r>
          </a:p>
          <a:p>
            <a:pPr marL="0" indent="0">
              <a:lnSpc>
                <a:spcPct val="120000"/>
              </a:lnSpc>
              <a:buNone/>
            </a:pPr>
            <a:r>
              <a:rPr lang="en-US" sz="1100" dirty="0" smtClean="0"/>
              <a:t>2</a:t>
            </a:r>
            <a:r>
              <a:rPr lang="en-US" sz="1100" dirty="0"/>
              <a:t>.  Jacob Morgan, “A Simple Explanation Of ‘Internet Of Things’ ”. Forbes. </a:t>
            </a:r>
            <a:r>
              <a:rPr lang="en-US" sz="1100" dirty="0" err="1"/>
              <a:t>N.p</a:t>
            </a:r>
            <a:r>
              <a:rPr lang="en-US" sz="1100" dirty="0"/>
              <a:t>. 2016. Web. 7 Apr. 2016</a:t>
            </a:r>
          </a:p>
          <a:p>
            <a:pPr marL="0" indent="0">
              <a:lnSpc>
                <a:spcPct val="120000"/>
              </a:lnSpc>
              <a:buNone/>
            </a:pPr>
            <a:r>
              <a:rPr lang="en-US" sz="1100" dirty="0" smtClean="0"/>
              <a:t>3</a:t>
            </a:r>
            <a:r>
              <a:rPr lang="en-US" sz="1100" dirty="0"/>
              <a:t>."Thinking Products: A Weblog By Clarice Technologies | Demystifying The Internet Of Things". </a:t>
            </a:r>
            <a:r>
              <a:rPr lang="en-US" sz="1100" i="1" dirty="0" err="1"/>
              <a:t>Blog.claricetechnologies.com</a:t>
            </a:r>
            <a:r>
              <a:rPr lang="en-US" sz="1100" dirty="0"/>
              <a:t>. </a:t>
            </a:r>
            <a:r>
              <a:rPr lang="en-US" sz="1100" dirty="0" err="1"/>
              <a:t>N.p</a:t>
            </a:r>
            <a:r>
              <a:rPr lang="en-US" sz="1100" dirty="0"/>
              <a:t>., 2016. Web. 7 Apr. 2016</a:t>
            </a:r>
          </a:p>
          <a:p>
            <a:pPr marL="0" indent="0">
              <a:lnSpc>
                <a:spcPct val="120000"/>
              </a:lnSpc>
              <a:buNone/>
            </a:pPr>
            <a:r>
              <a:rPr lang="en-US" sz="1100" dirty="0" smtClean="0"/>
              <a:t>4</a:t>
            </a:r>
            <a:r>
              <a:rPr lang="en-US" sz="1100" dirty="0"/>
              <a:t>."Datafloq - The One-Stop Shop For Big Data". </a:t>
            </a:r>
            <a:r>
              <a:rPr lang="en-US" sz="1100" i="1" dirty="0" err="1"/>
              <a:t>Datafloq.com</a:t>
            </a:r>
            <a:r>
              <a:rPr lang="en-US" sz="1100" dirty="0"/>
              <a:t>. </a:t>
            </a:r>
            <a:r>
              <a:rPr lang="en-US" sz="1100" dirty="0" err="1"/>
              <a:t>N.p</a:t>
            </a:r>
            <a:r>
              <a:rPr lang="en-US" sz="1100" dirty="0"/>
              <a:t>., 2016. Web. 7 Apr. 2016.</a:t>
            </a:r>
          </a:p>
          <a:p>
            <a:pPr marL="0" indent="0">
              <a:lnSpc>
                <a:spcPct val="120000"/>
              </a:lnSpc>
              <a:buNone/>
            </a:pPr>
            <a:r>
              <a:rPr lang="it-IT" sz="1100" dirty="0" smtClean="0"/>
              <a:t>5</a:t>
            </a:r>
            <a:r>
              <a:rPr lang="it-IT" sz="1100" dirty="0"/>
              <a:t>.</a:t>
            </a:r>
            <a:r>
              <a:rPr lang="it-IT" sz="1100" i="1" dirty="0"/>
              <a:t>The </a:t>
            </a:r>
            <a:r>
              <a:rPr lang="it-IT" sz="1100" i="1" dirty="0" err="1"/>
              <a:t>Huffington</a:t>
            </a:r>
            <a:r>
              <a:rPr lang="it-IT" sz="1100" i="1" dirty="0"/>
              <a:t> Post</a:t>
            </a:r>
            <a:r>
              <a:rPr lang="it-IT" sz="1100" dirty="0"/>
              <a:t>. </a:t>
            </a:r>
            <a:r>
              <a:rPr lang="it-IT" sz="1100" dirty="0" err="1"/>
              <a:t>N.p</a:t>
            </a:r>
            <a:r>
              <a:rPr lang="it-IT" sz="1100" dirty="0"/>
              <a:t>., 2016. Web. 7 </a:t>
            </a:r>
            <a:r>
              <a:rPr lang="it-IT" sz="1100" dirty="0" err="1"/>
              <a:t>Apr</a:t>
            </a:r>
            <a:r>
              <a:rPr lang="it-IT" sz="1100" dirty="0"/>
              <a:t>. 2016.</a:t>
            </a:r>
          </a:p>
          <a:p>
            <a:pPr marL="0" indent="0">
              <a:lnSpc>
                <a:spcPct val="120000"/>
              </a:lnSpc>
              <a:buNone/>
            </a:pPr>
            <a:r>
              <a:rPr lang="it-IT" sz="1100" dirty="0" smtClean="0"/>
              <a:t>6</a:t>
            </a:r>
            <a:r>
              <a:rPr lang="it-IT" sz="1100" dirty="0"/>
              <a:t>. </a:t>
            </a:r>
            <a:r>
              <a:rPr lang="it-IT" sz="1100" dirty="0" err="1"/>
              <a:t>Greenough</a:t>
            </a:r>
            <a:r>
              <a:rPr lang="it-IT" sz="1100" dirty="0"/>
              <a:t>, John. "How The 'Internet Of </a:t>
            </a:r>
            <a:r>
              <a:rPr lang="it-IT" sz="1100" dirty="0" err="1"/>
              <a:t>Things</a:t>
            </a:r>
            <a:r>
              <a:rPr lang="it-IT" sz="1100" dirty="0"/>
              <a:t>' Will Impact Consumers, Businesses, And </a:t>
            </a:r>
            <a:r>
              <a:rPr lang="it-IT" sz="1100" dirty="0" err="1"/>
              <a:t>Governments</a:t>
            </a:r>
            <a:r>
              <a:rPr lang="it-IT" sz="1100" dirty="0"/>
              <a:t> In 2016 And Beyond". </a:t>
            </a:r>
            <a:r>
              <a:rPr lang="it-IT" sz="1100" i="1" dirty="0"/>
              <a:t>Business Insider</a:t>
            </a:r>
            <a:r>
              <a:rPr lang="it-IT" sz="1100" dirty="0"/>
              <a:t>. </a:t>
            </a:r>
            <a:r>
              <a:rPr lang="it-IT" sz="1100" dirty="0" err="1"/>
              <a:t>N.p</a:t>
            </a:r>
            <a:r>
              <a:rPr lang="it-IT" sz="1100" dirty="0"/>
              <a:t>., 2016. Web. 7 </a:t>
            </a:r>
            <a:r>
              <a:rPr lang="it-IT" sz="1100" dirty="0" err="1"/>
              <a:t>Apr</a:t>
            </a:r>
            <a:r>
              <a:rPr lang="it-IT" sz="1100" dirty="0"/>
              <a:t>. 2016.</a:t>
            </a:r>
          </a:p>
          <a:p>
            <a:pPr marL="0" indent="0">
              <a:lnSpc>
                <a:spcPct val="120000"/>
              </a:lnSpc>
              <a:buNone/>
            </a:pPr>
            <a:r>
              <a:rPr lang="it-IT" sz="1100" dirty="0" smtClean="0"/>
              <a:t>7</a:t>
            </a:r>
            <a:r>
              <a:rPr lang="it-IT" sz="1100" dirty="0"/>
              <a:t>. </a:t>
            </a:r>
            <a:r>
              <a:rPr lang="it-IT" sz="1100" dirty="0" err="1"/>
              <a:t>Greenberg</a:t>
            </a:r>
            <a:r>
              <a:rPr lang="it-IT" sz="1100" dirty="0"/>
              <a:t>, Andy. "Hackers </a:t>
            </a:r>
            <a:r>
              <a:rPr lang="it-IT" sz="1100" dirty="0" err="1"/>
              <a:t>Remotely</a:t>
            </a:r>
            <a:r>
              <a:rPr lang="it-IT" sz="1100" dirty="0"/>
              <a:t> </a:t>
            </a:r>
            <a:r>
              <a:rPr lang="it-IT" sz="1100" dirty="0" err="1"/>
              <a:t>Kill</a:t>
            </a:r>
            <a:r>
              <a:rPr lang="it-IT" sz="1100" dirty="0"/>
              <a:t> A Jeep On The </a:t>
            </a:r>
            <a:r>
              <a:rPr lang="it-IT" sz="1100" dirty="0" err="1"/>
              <a:t>Highway</a:t>
            </a:r>
            <a:r>
              <a:rPr lang="it-IT" sz="1100" dirty="0"/>
              <a:t>—With Me In </a:t>
            </a:r>
            <a:r>
              <a:rPr lang="it-IT" sz="1100" dirty="0" err="1"/>
              <a:t>It</a:t>
            </a:r>
            <a:r>
              <a:rPr lang="it-IT" sz="1100" dirty="0"/>
              <a:t>". </a:t>
            </a:r>
            <a:r>
              <a:rPr lang="it-IT" sz="1100" i="1" dirty="0"/>
              <a:t>WIRED</a:t>
            </a:r>
            <a:r>
              <a:rPr lang="it-IT" sz="1100" dirty="0"/>
              <a:t>. </a:t>
            </a:r>
            <a:r>
              <a:rPr lang="it-IT" sz="1100" dirty="0" err="1"/>
              <a:t>N.p</a:t>
            </a:r>
            <a:r>
              <a:rPr lang="it-IT" sz="1100" dirty="0"/>
              <a:t>., 2016. Web. 7 </a:t>
            </a:r>
            <a:r>
              <a:rPr lang="it-IT" sz="1100" dirty="0" err="1"/>
              <a:t>Apr</a:t>
            </a:r>
            <a:r>
              <a:rPr lang="it-IT" sz="1100" dirty="0"/>
              <a:t>. 2016..</a:t>
            </a:r>
          </a:p>
          <a:p>
            <a:pPr marL="0" indent="0">
              <a:lnSpc>
                <a:spcPct val="120000"/>
              </a:lnSpc>
              <a:buNone/>
            </a:pPr>
            <a:r>
              <a:rPr lang="it-IT" sz="1100" dirty="0" smtClean="0"/>
              <a:t>8</a:t>
            </a:r>
            <a:r>
              <a:rPr lang="it-IT" sz="1100" dirty="0"/>
              <a:t>. </a:t>
            </a:r>
            <a:r>
              <a:rPr lang="it-IT" sz="1100" dirty="0" err="1"/>
              <a:t>Greenberg</a:t>
            </a:r>
            <a:r>
              <a:rPr lang="it-IT" sz="1100" dirty="0"/>
              <a:t>, Andy and </a:t>
            </a:r>
            <a:r>
              <a:rPr lang="it-IT" sz="1100" dirty="0" err="1"/>
              <a:t>Kim</a:t>
            </a:r>
            <a:r>
              <a:rPr lang="it-IT" sz="1100" dirty="0"/>
              <a:t> </a:t>
            </a:r>
            <a:r>
              <a:rPr lang="it-IT" sz="1100" dirty="0" err="1"/>
              <a:t>Zetter</a:t>
            </a:r>
            <a:r>
              <a:rPr lang="it-IT" sz="1100" dirty="0"/>
              <a:t>, How, and How </a:t>
            </a:r>
            <a:r>
              <a:rPr lang="it-IT" sz="1100" dirty="0" err="1"/>
              <a:t>Hacked</a:t>
            </a:r>
            <a:r>
              <a:rPr lang="it-IT" sz="1100" dirty="0"/>
              <a:t>. "How The Internet Of </a:t>
            </a:r>
            <a:r>
              <a:rPr lang="it-IT" sz="1100" dirty="0" err="1"/>
              <a:t>Things</a:t>
            </a:r>
            <a:r>
              <a:rPr lang="it-IT" sz="1100" dirty="0"/>
              <a:t> Got </a:t>
            </a:r>
            <a:r>
              <a:rPr lang="it-IT" sz="1100" dirty="0" err="1"/>
              <a:t>Hacked</a:t>
            </a:r>
            <a:r>
              <a:rPr lang="it-IT" sz="1100" dirty="0"/>
              <a:t>". </a:t>
            </a:r>
            <a:r>
              <a:rPr lang="it-IT" sz="1100" i="1" dirty="0"/>
              <a:t>WIRED</a:t>
            </a:r>
            <a:r>
              <a:rPr lang="it-IT" sz="1100" dirty="0"/>
              <a:t>. </a:t>
            </a:r>
            <a:r>
              <a:rPr lang="it-IT" sz="1100" dirty="0" err="1"/>
              <a:t>N.p</a:t>
            </a:r>
            <a:r>
              <a:rPr lang="it-IT" sz="1100" dirty="0"/>
              <a:t>., 2016. Web. 7 </a:t>
            </a:r>
            <a:r>
              <a:rPr lang="it-IT" sz="1100" dirty="0" err="1"/>
              <a:t>Apr</a:t>
            </a:r>
            <a:r>
              <a:rPr lang="it-IT" sz="1100" dirty="0"/>
              <a:t>. 2016.</a:t>
            </a:r>
          </a:p>
          <a:p>
            <a:pPr marL="0" indent="0">
              <a:buNone/>
            </a:pPr>
            <a:r>
              <a:rPr lang="it-IT" sz="1100" dirty="0"/>
              <a:t> </a:t>
            </a:r>
            <a:endParaRPr lang="en-US" sz="1100"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Adilet</a:t>
            </a:r>
            <a:r>
              <a:rPr lang="en-US" sz="1400" dirty="0"/>
              <a:t> </a:t>
            </a:r>
            <a:r>
              <a:rPr lang="en-US" sz="1400" dirty="0" err="1"/>
              <a:t>Issayev</a:t>
            </a:r>
            <a:endParaRPr lang="en-US" sz="1400" dirty="0"/>
          </a:p>
        </p:txBody>
      </p:sp>
    </p:spTree>
    <p:extLst>
      <p:ext uri="{BB962C8B-B14F-4D97-AF65-F5344CB8AC3E}">
        <p14:creationId xmlns:p14="http://schemas.microsoft.com/office/powerpoint/2010/main" val="8120526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913482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smtClean="0">
                <a:ea typeface="ＭＳ Ｐゴシック" charset="-128"/>
                <a:cs typeface="ＭＳ Ｐゴシック" charset="-128"/>
              </a:rPr>
              <a:t>Trojan Horse</a:t>
            </a:r>
          </a:p>
          <a:p>
            <a:pPr eaLnBrk="1" hangingPunct="1"/>
            <a:r>
              <a:rPr lang="en-US" dirty="0" smtClean="0">
                <a:ea typeface="ＭＳ Ｐゴシック" charset="-128"/>
                <a:cs typeface="ＭＳ Ｐゴシック" charset="-128"/>
              </a:rPr>
              <a:t>Virus</a:t>
            </a:r>
          </a:p>
          <a:p>
            <a:pPr eaLnBrk="1" hangingPunct="1"/>
            <a:r>
              <a:rPr lang="en-US" dirty="0" smtClean="0">
                <a:ea typeface="ＭＳ Ｐゴシック" charset="-128"/>
                <a:cs typeface="ＭＳ Ｐゴシック" charset="-128"/>
              </a:rPr>
              <a:t>Worm</a:t>
            </a:r>
          </a:p>
          <a:p>
            <a:pPr eaLnBrk="1" hangingPunct="1"/>
            <a:r>
              <a:rPr lang="en-US" dirty="0" smtClean="0">
                <a:ea typeface="ＭＳ Ｐゴシック" charset="-128"/>
                <a:cs typeface="ＭＳ Ｐゴシック" charset="-128"/>
              </a:rPr>
              <a:t>Bot Network</a:t>
            </a:r>
          </a:p>
          <a:p>
            <a:pPr eaLnBrk="1" hangingPunct="1"/>
            <a:r>
              <a:rPr lang="en-US" dirty="0" smtClean="0">
                <a:ea typeface="ＭＳ Ｐゴシック" charset="-128"/>
                <a:cs typeface="ＭＳ Ｐゴシック" charset="-128"/>
              </a:rPr>
              <a:t>Buffer Overrun </a:t>
            </a:r>
          </a:p>
          <a:p>
            <a:pPr eaLnBrk="1" hangingPunct="1"/>
            <a:r>
              <a:rPr lang="en-US" dirty="0" smtClean="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smtClean="0">
                <a:ea typeface="ＭＳ Ｐゴシック" charset="-128"/>
                <a:cs typeface="ＭＳ Ｐゴシック" charset="-128"/>
              </a:rPr>
              <a:t>How do they work?</a:t>
            </a:r>
          </a:p>
          <a:p>
            <a:r>
              <a:rPr lang="en-US" smtClean="0">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en-US" smtClean="0"/>
              <a:t>© 2016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2152332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2363850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r>
              <a:rPr lang="en-US" dirty="0" smtClean="0"/>
              <a:t>?</a:t>
            </a:r>
          </a:p>
          <a:p>
            <a:pPr lvl="1"/>
            <a:r>
              <a:rPr lang="en-US" dirty="0" smtClean="0"/>
              <a:t>40 </a:t>
            </a:r>
            <a:r>
              <a:rPr lang="en-US" dirty="0"/>
              <a:t>years ago</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1620057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2537789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2764394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807689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2515936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6" name="Picture 5"/>
          <p:cNvPicPr>
            <a:picLocks noChangeAspect="1"/>
          </p:cNvPicPr>
          <p:nvPr/>
        </p:nvPicPr>
        <p:blipFill>
          <a:blip r:embed="rId3"/>
          <a:stretch>
            <a:fillRect/>
          </a:stretch>
        </p:blipFill>
        <p:spPr>
          <a:xfrm>
            <a:off x="0" y="391667"/>
            <a:ext cx="3670300" cy="2857500"/>
          </a:xfrm>
          <a:prstGeom prst="rect">
            <a:avLst/>
          </a:prstGeom>
        </p:spPr>
      </p:pic>
      <p:pic>
        <p:nvPicPr>
          <p:cNvPr id="7" name="Picture 6"/>
          <p:cNvPicPr>
            <a:picLocks noChangeAspect="1"/>
          </p:cNvPicPr>
          <p:nvPr/>
        </p:nvPicPr>
        <p:blipFill>
          <a:blip r:embed="rId4"/>
          <a:stretch>
            <a:fillRect/>
          </a:stretch>
        </p:blipFill>
        <p:spPr>
          <a:xfrm>
            <a:off x="3454400" y="1509267"/>
            <a:ext cx="5689600" cy="3479800"/>
          </a:xfrm>
          <a:prstGeom prst="rect">
            <a:avLst/>
          </a:prstGeom>
        </p:spPr>
      </p:pic>
      <p:sp>
        <p:nvSpPr>
          <p:cNvPr id="9" name="TextBox 8"/>
          <p:cNvSpPr txBox="1"/>
          <p:nvPr/>
        </p:nvSpPr>
        <p:spPr>
          <a:xfrm>
            <a:off x="4387879" y="1149234"/>
            <a:ext cx="3822643" cy="346249"/>
          </a:xfrm>
          <a:prstGeom prst="rect">
            <a:avLst/>
          </a:prstGeom>
          <a:noFill/>
        </p:spPr>
        <p:txBody>
          <a:bodyPr wrap="none" rtlCol="0">
            <a:spAutoFit/>
          </a:bodyPr>
          <a:lstStyle/>
          <a:p>
            <a:pPr>
              <a:lnSpc>
                <a:spcPct val="90000"/>
              </a:lnSpc>
            </a:pPr>
            <a:r>
              <a:rPr lang="en-US" dirty="0"/>
              <a:t>http://</a:t>
            </a:r>
            <a:r>
              <a:rPr lang="en-US" dirty="0" err="1"/>
              <a:t>xkcd.com</a:t>
            </a:r>
            <a:r>
              <a:rPr lang="en-US" dirty="0"/>
              <a:t>/538/ (2010-11-14</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Overrun</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Run time stack</a:t>
            </a:r>
            <a:endParaRPr lang="en-US" dirty="0">
              <a:solidFill>
                <a:srgbClr val="000000"/>
              </a:solidFill>
            </a:endParaRP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Variable Attack</a:t>
            </a:r>
            <a:endParaRPr lang="en-US" dirty="0">
              <a:solidFill>
                <a:srgbClr val="000000"/>
              </a:solidFill>
            </a:endParaRP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Stack Attack</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999387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smtClean="0"/>
              <a:t>Run Example Code</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234276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Overrun Code</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a:t>
            </a:r>
            <a:r>
              <a:rPr lang="en-US" dirty="0" smtClean="0"/>
              <a:t>) {</a:t>
            </a:r>
            <a:endParaRPr lang="en-US" dirty="0"/>
          </a:p>
          <a:p>
            <a:pPr marL="457200" indent="-457200">
              <a:lnSpc>
                <a:spcPct val="120000"/>
              </a:lnSpc>
              <a:spcBef>
                <a:spcPts val="0"/>
              </a:spcBef>
              <a:buFont typeface="+mj-lt"/>
              <a:buAutoNum type="arabicPeriod"/>
            </a:pPr>
            <a:r>
              <a:rPr lang="en-US" dirty="0"/>
              <a:t>  char buff [ 15 ]</a:t>
            </a:r>
            <a:r>
              <a:rPr lang="en-US" dirty="0" smtClean="0"/>
              <a:t>; </a:t>
            </a:r>
            <a:r>
              <a:rPr lang="en-US" dirty="0" err="1" smtClean="0"/>
              <a:t>int</a:t>
            </a:r>
            <a:r>
              <a:rPr lang="en-US" dirty="0" smtClean="0"/>
              <a:t> </a:t>
            </a:r>
            <a:r>
              <a:rPr lang="en-US" dirty="0"/>
              <a:t>ace = 0</a:t>
            </a:r>
            <a:r>
              <a:rPr lang="en-US" dirty="0" smtClean="0"/>
              <a:t>;</a:t>
            </a:r>
            <a:endParaRPr lang="en-US" dirty="0"/>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r>
              <a:rPr lang="en-US" dirty="0" smtClean="0">
                <a:solidFill>
                  <a:schemeClr val="bg1"/>
                </a:solidFill>
              </a:rPr>
              <a:t>;</a:t>
            </a:r>
            <a:endParaRPr lang="en-US" dirty="0">
              <a:solidFill>
                <a:schemeClr val="bg1"/>
              </a:solidFill>
            </a:endParaRPr>
          </a:p>
          <a:p>
            <a:pPr marL="457200" indent="-457200">
              <a:lnSpc>
                <a:spcPct val="120000"/>
              </a:lnSpc>
              <a:spcBef>
                <a:spcPts val="0"/>
              </a:spcBef>
              <a:buFont typeface="+mj-lt"/>
              <a:buAutoNum type="arabicPeriod"/>
            </a:pPr>
            <a:r>
              <a:rPr lang="en-US" dirty="0"/>
              <a:t>  if ( </a:t>
            </a:r>
            <a:r>
              <a:rPr lang="en-US" dirty="0" err="1"/>
              <a:t>strcmp</a:t>
            </a:r>
            <a:r>
              <a:rPr lang="en-US" dirty="0"/>
              <a:t> ( buff, "imps" ) </a:t>
            </a:r>
            <a:r>
              <a:rPr lang="en-US" dirty="0" smtClean="0"/>
              <a:t>) {</a:t>
            </a:r>
            <a:endParaRPr lang="en-US" dirty="0"/>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a:t>
            </a:r>
            <a:r>
              <a:rPr lang="en-US" dirty="0" smtClean="0"/>
              <a:t>buff</a:t>
            </a:r>
            <a:r>
              <a:rPr lang="en-US" dirty="0"/>
              <a:t>, ace )</a:t>
            </a:r>
            <a:r>
              <a:rPr lang="en-US" dirty="0" smtClean="0"/>
              <a:t>; }</a:t>
            </a:r>
          </a:p>
          <a:p>
            <a:pPr marL="457200" indent="-457200">
              <a:lnSpc>
                <a:spcPct val="120000"/>
              </a:lnSpc>
              <a:spcBef>
                <a:spcPts val="0"/>
              </a:spcBef>
              <a:buFont typeface="+mj-lt"/>
              <a:buAutoNum type="arabicPeriod"/>
            </a:pPr>
            <a:r>
              <a:rPr lang="en-US" dirty="0" smtClean="0"/>
              <a:t>  else  { </a:t>
            </a:r>
            <a:r>
              <a:rPr lang="en-US" dirty="0" err="1" smtClean="0"/>
              <a:t>printf</a:t>
            </a:r>
            <a:r>
              <a:rPr lang="en-US" dirty="0" smtClean="0"/>
              <a:t> </a:t>
            </a:r>
            <a:r>
              <a:rPr lang="en-US" dirty="0"/>
              <a:t>( "Correct! \n") </a:t>
            </a:r>
            <a:r>
              <a:rPr lang="en-US" dirty="0" smtClean="0"/>
              <a:t>; ace </a:t>
            </a:r>
            <a:r>
              <a:rPr lang="en-US" dirty="0"/>
              <a:t>= 1</a:t>
            </a:r>
            <a:r>
              <a:rPr lang="en-US" dirty="0" smtClean="0"/>
              <a:t>; }</a:t>
            </a:r>
            <a:endParaRPr lang="en-US" dirty="0"/>
          </a:p>
          <a:p>
            <a:pPr marL="457200" indent="-457200">
              <a:lnSpc>
                <a:spcPct val="120000"/>
              </a:lnSpc>
              <a:spcBef>
                <a:spcPts val="0"/>
              </a:spcBef>
              <a:buFont typeface="+mj-lt"/>
              <a:buAutoNum type="arabicPeriod"/>
            </a:pPr>
            <a:r>
              <a:rPr lang="en-US" dirty="0"/>
              <a:t>  if ( ace </a:t>
            </a:r>
            <a:r>
              <a:rPr lang="en-US" dirty="0" smtClean="0"/>
              <a:t>) {  </a:t>
            </a:r>
            <a:r>
              <a:rPr lang="en-US" dirty="0" err="1"/>
              <a:t>printf</a:t>
            </a:r>
            <a:r>
              <a:rPr lang="en-US" dirty="0"/>
              <a:t> ( "You get an A! \n" )</a:t>
            </a:r>
            <a:r>
              <a:rPr lang="en-US" dirty="0" smtClean="0"/>
              <a:t>; }</a:t>
            </a:r>
            <a:endParaRPr lang="en-US" dirty="0"/>
          </a:p>
          <a:p>
            <a:pPr marL="457200" indent="-457200">
              <a:lnSpc>
                <a:spcPct val="120000"/>
              </a:lnSpc>
              <a:spcBef>
                <a:spcPts val="0"/>
              </a:spcBef>
              <a:buFont typeface="+mj-lt"/>
              <a:buAutoNum type="arabicPeriod"/>
            </a:pPr>
            <a:r>
              <a:rPr lang="en-US" dirty="0"/>
              <a:t>  return 0</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smtClean="0">
                <a:solidFill>
                  <a:srgbClr val="000000"/>
                </a:solidFill>
              </a:rPr>
              <a:t>}</a:t>
            </a:r>
            <a:r>
              <a:rPr lang="en-US" sz="4000" dirty="0" smtClean="0">
                <a:solidFill>
                  <a:srgbClr val="000000"/>
                </a:solidFill>
              </a:rPr>
              <a:t> </a:t>
            </a:r>
            <a:r>
              <a:rPr lang="en-US" sz="2400" dirty="0" smtClean="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928332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689911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71043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16182</TotalTime>
  <Words>4490</Words>
  <Application>Microsoft Macintosh PowerPoint</Application>
  <PresentationFormat>On-screen Show (16:9)</PresentationFormat>
  <Paragraphs>631</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Red Radial 16x9</vt:lpstr>
      <vt:lpstr>Class 8 Crime</vt:lpstr>
      <vt:lpstr>Survey Results</vt:lpstr>
      <vt:lpstr>Overview</vt:lpstr>
      <vt:lpstr>PowerPoint Presentation</vt:lpstr>
      <vt:lpstr>Buffer Overrun</vt:lpstr>
      <vt:lpstr>Run Example Code</vt:lpstr>
      <vt:lpstr>Buffer Overrun Code</vt:lpstr>
      <vt:lpstr>TCP Three-way Handshake</vt:lpstr>
      <vt:lpstr>SYN Flood Attack</vt:lpstr>
      <vt:lpstr>Ping Attack</vt:lpstr>
      <vt:lpstr>My Reading Notes</vt:lpstr>
      <vt:lpstr>Group Quiz</vt:lpstr>
      <vt:lpstr>Assignment Code Testing 1/2</vt:lpstr>
      <vt:lpstr>Assignment Code Testing 2/2</vt:lpstr>
      <vt:lpstr>Overview</vt:lpstr>
      <vt:lpstr>Is Finding Security Holes a good idea</vt:lpstr>
      <vt:lpstr>Hat colors</vt:lpstr>
      <vt:lpstr>Main take away</vt:lpstr>
      <vt:lpstr>The Problem</vt:lpstr>
      <vt:lpstr>Things to consider</vt:lpstr>
      <vt:lpstr>Results and analysis</vt:lpstr>
      <vt:lpstr>conclusion</vt:lpstr>
      <vt:lpstr>References</vt:lpstr>
      <vt:lpstr>Hijacking The Internet of things</vt:lpstr>
      <vt:lpstr>How Big is Internet of Things?</vt:lpstr>
      <vt:lpstr>It Can and will Be Hacked</vt:lpstr>
      <vt:lpstr>How?</vt:lpstr>
      <vt:lpstr>Hijacking Jeep Cherokee 2014</vt:lpstr>
      <vt:lpstr>Conclusion</vt:lpstr>
      <vt:lpstr>References</vt:lpstr>
      <vt:lpstr>Class 8 The End</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259</cp:revision>
  <dcterms:created xsi:type="dcterms:W3CDTF">2014-08-25T02:19:16Z</dcterms:created>
  <dcterms:modified xsi:type="dcterms:W3CDTF">2016-04-08T21:46:42Z</dcterms:modified>
</cp:coreProperties>
</file>