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59" r:id="rId3"/>
    <p:sldId id="277" r:id="rId4"/>
    <p:sldId id="291" r:id="rId5"/>
    <p:sldId id="261" r:id="rId6"/>
    <p:sldId id="264" r:id="rId7"/>
    <p:sldId id="267" r:id="rId8"/>
    <p:sldId id="297" r:id="rId9"/>
    <p:sldId id="303" r:id="rId10"/>
    <p:sldId id="304" r:id="rId11"/>
    <p:sldId id="305" r:id="rId12"/>
    <p:sldId id="306" r:id="rId13"/>
    <p:sldId id="307" r:id="rId14"/>
    <p:sldId id="308" r:id="rId15"/>
    <p:sldId id="309" r:id="rId16"/>
    <p:sldId id="310" r:id="rId17"/>
    <p:sldId id="298" r:id="rId18"/>
    <p:sldId id="299" r:id="rId19"/>
    <p:sldId id="300" r:id="rId20"/>
    <p:sldId id="301" r:id="rId21"/>
    <p:sldId id="302" r:id="rId22"/>
    <p:sldId id="269" r:id="rId23"/>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59"/>
            <p14:sldId id="277"/>
            <p14:sldId id="291"/>
            <p14:sldId id="261"/>
            <p14:sldId id="264"/>
            <p14:sldId id="267"/>
            <p14:sldId id="297"/>
          </p14:sldIdLst>
        </p14:section>
        <p14:section name="Students" id="{03AE23C9-21E0-8F4A-B153-0900C2F809BC}">
          <p14:sldIdLst>
            <p14:sldId id="303"/>
            <p14:sldId id="304"/>
            <p14:sldId id="305"/>
            <p14:sldId id="306"/>
            <p14:sldId id="307"/>
            <p14:sldId id="308"/>
            <p14:sldId id="309"/>
            <p14:sldId id="310"/>
            <p14:sldId id="298"/>
            <p14:sldId id="299"/>
            <p14:sldId id="300"/>
            <p14:sldId id="301"/>
            <p14:sldId id="302"/>
          </p14:sldIdLst>
        </p14:section>
        <p14:section name="Common" id="{62B1AA91-D93D-9C4F-8ABE-6423F5BD3A6E}">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09" d="100"/>
          <a:sy n="109" d="100"/>
        </p:scale>
        <p:origin x="-928" y="-112"/>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2016-03-25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2016-03-25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again, aren’t you? You should be. </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Paper</a:t>
            </a:r>
            <a:r>
              <a:rPr lang="en-US" baseline="0" dirty="0" smtClean="0">
                <a:latin typeface="Arial" charset="0"/>
                <a:ea typeface="ＭＳ Ｐゴシック" charset="-128"/>
                <a:cs typeface="ＭＳ Ｐゴシック" charset="-128"/>
              </a:rPr>
              <a:t> Notes: </a:t>
            </a:r>
          </a:p>
          <a:p>
            <a:pPr marL="171450" indent="-171450" eaLnBrk="1" hangingPunct="1">
              <a:buFont typeface="Arial"/>
              <a:buChar char="•"/>
            </a:pPr>
            <a:r>
              <a:rPr lang="en-US" baseline="0" dirty="0" smtClean="0">
                <a:latin typeface="Arial" charset="0"/>
                <a:ea typeface="ＭＳ Ｐゴシック" charset="-128"/>
                <a:cs typeface="ＭＳ Ｐゴシック" charset="-128"/>
              </a:rPr>
              <a:t>Average: </a:t>
            </a:r>
            <a:r>
              <a:rPr lang="en-US" baseline="0" dirty="0" smtClean="0">
                <a:latin typeface="Arial" charset="0"/>
                <a:ea typeface="ＭＳ Ｐゴシック" charset="-128"/>
                <a:cs typeface="ＭＳ Ｐゴシック" charset="-128"/>
              </a:rPr>
              <a:t>~4.</a:t>
            </a:r>
            <a:endParaRPr lang="en-US" baseline="0" dirty="0" smtClean="0">
              <a:latin typeface="Arial" charset="0"/>
              <a:ea typeface="ＭＳ Ｐゴシック" charset="-128"/>
              <a:cs typeface="ＭＳ Ｐゴシック" charset="-128"/>
            </a:endParaRPr>
          </a:p>
          <a:p>
            <a:pPr marL="171450" indent="-171450" eaLnBrk="1" hangingPunct="1">
              <a:buFont typeface="Arial"/>
              <a:buChar char="•"/>
            </a:pPr>
            <a:r>
              <a:rPr lang="en-US" baseline="0" dirty="0" smtClean="0">
                <a:latin typeface="Arial" charset="0"/>
                <a:ea typeface="ＭＳ Ｐゴシック" charset="-128"/>
                <a:cs typeface="ＭＳ Ｐゴシック" charset="-128"/>
              </a:rPr>
              <a:t>Quantify</a:t>
            </a:r>
          </a:p>
          <a:p>
            <a:pPr marL="171450" indent="-171450" eaLnBrk="1" hangingPunct="1">
              <a:buFont typeface="Arial"/>
              <a:buChar char="•"/>
            </a:pPr>
            <a:r>
              <a:rPr lang="en-US" baseline="0" dirty="0" smtClean="0">
                <a:latin typeface="Arial" charset="0"/>
                <a:ea typeface="ＭＳ Ｐゴシック" charset="-128"/>
                <a:cs typeface="ＭＳ Ｐゴシック" charset="-128"/>
              </a:rPr>
              <a:t>State Conclusion clearly</a:t>
            </a:r>
          </a:p>
          <a:p>
            <a:pPr marL="171450" indent="-171450" eaLnBrk="1" hangingPunct="1">
              <a:buFont typeface="Arial"/>
              <a:buChar char="•"/>
            </a:pPr>
            <a:r>
              <a:rPr lang="en-US" baseline="0" dirty="0" smtClean="0">
                <a:latin typeface="Arial" charset="0"/>
                <a:ea typeface="ＭＳ Ｐゴシック" charset="-128"/>
                <a:cs typeface="ＭＳ Ｐゴシック" charset="-128"/>
              </a:rPr>
              <a:t>Missing Counter Point and Response</a:t>
            </a:r>
          </a:p>
          <a:p>
            <a:pPr marL="171450" indent="-171450" eaLnBrk="1" hangingPunct="1">
              <a:buFont typeface="Arial"/>
              <a:buChar char="•"/>
            </a:pPr>
            <a:r>
              <a:rPr lang="en-US" baseline="0" dirty="0" smtClean="0">
                <a:latin typeface="Arial" charset="0"/>
                <a:ea typeface="ＭＳ Ｐゴシック" charset="-128"/>
                <a:cs typeface="ＭＳ Ｐゴシック" charset="-128"/>
              </a:rPr>
              <a:t>Try reading paper aloud to </a:t>
            </a:r>
            <a:r>
              <a:rPr lang="en-US" baseline="0" dirty="0" smtClean="0">
                <a:latin typeface="Arial" charset="0"/>
                <a:ea typeface="ＭＳ Ｐゴシック" charset="-128"/>
                <a:cs typeface="ＭＳ Ｐゴシック" charset="-128"/>
              </a:rPr>
              <a:t>proof</a:t>
            </a:r>
          </a:p>
          <a:p>
            <a:pPr marL="171450" indent="-171450" eaLnBrk="1" hangingPunct="1">
              <a:buFont typeface="Arial"/>
              <a:buChar char="•"/>
            </a:pPr>
            <a:r>
              <a:rPr lang="en-US" baseline="0" dirty="0" smtClean="0">
                <a:latin typeface="Arial" charset="0"/>
                <a:ea typeface="ＭＳ Ｐゴシック" charset="-128"/>
                <a:cs typeface="ＭＳ Ｐゴシック" charset="-128"/>
              </a:rPr>
              <a:t>Go over paper guidelines and watch video </a:t>
            </a:r>
            <a:r>
              <a:rPr lang="en-US" baseline="0" dirty="0" smtClean="0">
                <a:latin typeface="Arial" charset="0"/>
                <a:ea typeface="ＭＳ Ｐゴシック" charset="-128"/>
                <a:cs typeface="ＭＳ Ｐゴシック" charset="-128"/>
                <a:sym typeface="Wingdings"/>
              </a:rPr>
              <a:t> </a:t>
            </a:r>
            <a:r>
              <a:rPr lang="en-US" dirty="0" smtClean="0"/>
              <a:t>segues</a:t>
            </a:r>
            <a:r>
              <a:rPr lang="en-US" baseline="0" dirty="0" smtClean="0">
                <a:latin typeface="Arial" charset="0"/>
                <a:ea typeface="ＭＳ Ｐゴシック" charset="-128"/>
                <a:cs typeface="ＭＳ Ｐゴシック" charset="-128"/>
                <a:sym typeface="Wingdings"/>
              </a:rPr>
              <a:t> into networked communications</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presentation, I’m going to describe what I mean by public shaming on Twitter. Then, I’m going to show an example and discuss conclusions that can be drawn from it.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81819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a:t>
            </a:r>
            <a:r>
              <a:rPr lang="en-US" baseline="0" dirty="0" smtClean="0"/>
              <a:t> shaming is a specific version of Twitter abuse that has these characteristics:</a:t>
            </a:r>
          </a:p>
          <a:p>
            <a:r>
              <a:rPr lang="en-US" baseline="0" dirty="0" smtClean="0"/>
              <a:t>First, there is an attempt to shame someone for a perceived wrongdoing. Often, the wrongdoing is simply a distasteful joke.</a:t>
            </a:r>
          </a:p>
          <a:p>
            <a:r>
              <a:rPr lang="en-US" baseline="0" dirty="0" smtClean="0"/>
              <a:t>Second, that shaming is then amplified over Twitter, resulting in people ganging up on that person in a storm of vitriol.</a:t>
            </a:r>
          </a:p>
          <a:p>
            <a:r>
              <a:rPr lang="en-US" baseline="0" dirty="0" smtClean="0"/>
              <a:t>Consequences can include losing one’s job and being subjected to widespread verbal abuse.</a:t>
            </a:r>
          </a:p>
          <a:p>
            <a:r>
              <a:rPr lang="en-US" baseline="0" dirty="0" smtClean="0"/>
              <a:t>These consequences don’t only affect the accused, either. Both the accuser and accused can end up being shamed.</a:t>
            </a:r>
          </a:p>
          <a:p>
            <a:r>
              <a:rPr lang="en-US" baseline="0" dirty="0" smtClean="0"/>
              <a:t>In these scenarios, the accused are shamed for their supposed wrongdoing and the accusers are shamed usually for causing the loss of that person’s job.</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35103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noteworthy example of this phenomenon occurred</a:t>
            </a:r>
            <a:r>
              <a:rPr lang="en-US" baseline="0" dirty="0" smtClean="0"/>
              <a:t> at </a:t>
            </a:r>
            <a:r>
              <a:rPr lang="en-US" baseline="0" dirty="0" err="1" smtClean="0"/>
              <a:t>PyCon</a:t>
            </a:r>
            <a:r>
              <a:rPr lang="en-US" baseline="0" dirty="0" smtClean="0"/>
              <a:t> 2013, which, for those that don’t know, is a convention for the Python programming language.</a:t>
            </a:r>
          </a:p>
          <a:p>
            <a:r>
              <a:rPr lang="en-US" dirty="0" smtClean="0"/>
              <a:t>The story begins with this tweet.</a:t>
            </a:r>
            <a:endParaRPr lang="en-US" baseline="0" dirty="0" smtClean="0"/>
          </a:p>
          <a:p>
            <a:r>
              <a:rPr lang="en-US" baseline="0" dirty="0" smtClean="0"/>
              <a:t>Adria Richards, a software developer, overheard two men making some off-color jokes behind her. In an attempt to combat some of the larger issues with gender in tech, Adria posts this tweet along with a picture she took of the two men.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her tweet, the two men were removed from the conference.</a:t>
            </a:r>
          </a:p>
          <a:p>
            <a:r>
              <a:rPr lang="en-US" baseline="0" dirty="0" smtClean="0"/>
              <a:t>On one hand, Adria was simply trying to make the conference a better place for women, and the two men indeed broke the </a:t>
            </a:r>
            <a:r>
              <a:rPr lang="en-US" baseline="0" dirty="0" err="1" smtClean="0"/>
              <a:t>PyCon</a:t>
            </a:r>
            <a:r>
              <a:rPr lang="en-US" baseline="0" dirty="0" smtClean="0"/>
              <a:t> code of conduct, specifically a part that states:</a:t>
            </a:r>
          </a:p>
          <a:p>
            <a:r>
              <a:rPr lang="en-US" sz="1200" b="0" i="0" kern="1200" dirty="0" smtClean="0">
                <a:solidFill>
                  <a:schemeClr val="tx1"/>
                </a:solidFill>
                <a:effectLst/>
                <a:latin typeface="+mn-lt"/>
                <a:ea typeface="+mn-ea"/>
                <a:cs typeface="+mn-cs"/>
              </a:rPr>
              <a:t>“offensive jokes are not appropriate for </a:t>
            </a:r>
            <a:r>
              <a:rPr lang="en-US" sz="1200" b="0" i="0" kern="1200" dirty="0" err="1" smtClean="0">
                <a:solidFill>
                  <a:schemeClr val="tx1"/>
                </a:solidFill>
                <a:effectLst/>
                <a:latin typeface="+mn-lt"/>
                <a:ea typeface="+mn-ea"/>
                <a:cs typeface="+mn-cs"/>
              </a:rPr>
              <a:t>PyCon</a:t>
            </a:r>
            <a:r>
              <a:rPr lang="en-US" sz="1200" b="0" i="0" kern="1200" dirty="0" smtClean="0">
                <a:solidFill>
                  <a:schemeClr val="tx1"/>
                </a:solidFill>
                <a:effectLst/>
                <a:latin typeface="+mn-lt"/>
                <a:ea typeface="+mn-ea"/>
                <a:cs typeface="+mn-cs"/>
              </a:rPr>
              <a:t>”</a:t>
            </a:r>
            <a:endParaRPr lang="en-US" baseline="0" dirty="0" smtClean="0"/>
          </a:p>
          <a:p>
            <a:r>
              <a:rPr lang="en-US" dirty="0" smtClean="0"/>
              <a:t>On</a:t>
            </a:r>
            <a:r>
              <a:rPr lang="en-US" baseline="0" dirty="0" smtClean="0"/>
              <a:t> the other hand, she didn’t need to confront these men so publicly. Also, the jokes were seemingly supposed to be private, although I guess they didn’t do a good job of that.</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83101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days later, Adria’s tweet is posted on Hacker News, a site for programming news with a forum.</a:t>
            </a:r>
          </a:p>
          <a:p>
            <a:r>
              <a:rPr lang="en-US" baseline="0" dirty="0" smtClean="0"/>
              <a:t>In the comments, one of the two men responds to the situation. This is an abridged version of what they wrote:</a:t>
            </a:r>
          </a:p>
          <a:p>
            <a:r>
              <a:rPr lang="en-US" baseline="0" dirty="0" smtClean="0"/>
              <a:t>“</a:t>
            </a:r>
            <a:r>
              <a:rPr lang="en-US" sz="1200" b="0" i="0" kern="1200" dirty="0" smtClean="0">
                <a:solidFill>
                  <a:schemeClr val="tx1"/>
                </a:solidFill>
                <a:effectLst/>
                <a:latin typeface="+mn-lt"/>
                <a:ea typeface="+mn-ea"/>
                <a:cs typeface="+mn-cs"/>
              </a:rPr>
              <a:t>Hi, I'm the guy who made a comment about big dongles. First of all I'd like to say I'm sorry. I really did not mean to offend anyone and I really do regret the comment and how it made Adria feel. She had every right to report me to staff, and I defend her position. However, there is another side to this story.”</a:t>
            </a:r>
          </a:p>
          <a:p>
            <a:r>
              <a:rPr lang="en-US" sz="1200" b="0" i="0" kern="1200" dirty="0" smtClean="0">
                <a:solidFill>
                  <a:schemeClr val="tx1"/>
                </a:solidFill>
                <a:effectLst/>
                <a:latin typeface="+mn-lt"/>
                <a:ea typeface="+mn-ea"/>
                <a:cs typeface="+mn-cs"/>
              </a:rPr>
              <a:t>He</a:t>
            </a:r>
            <a:r>
              <a:rPr lang="en-US" sz="1200" b="0" i="0" kern="1200" baseline="0" dirty="0" smtClean="0">
                <a:solidFill>
                  <a:schemeClr val="tx1"/>
                </a:solidFill>
                <a:effectLst/>
                <a:latin typeface="+mn-lt"/>
                <a:ea typeface="+mn-ea"/>
                <a:cs typeface="+mn-cs"/>
              </a:rPr>
              <a:t> then talks about how the forking comment was not meant to be sexual. After, he says: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“My second comment is this, Adria has an audience and is a successful person of the media. Just check out her web page linked in her twitter account, her hard work and social activism speaks for itself. With that great power and reach comes responsibility. As a result of the picture she took I was let go from my job today. Which sucks because I have 3 kids and I really liked that job.</a:t>
            </a:r>
          </a:p>
          <a:p>
            <a:r>
              <a:rPr lang="en-US" sz="1200" b="0" i="0" kern="1200" dirty="0" smtClean="0">
                <a:solidFill>
                  <a:schemeClr val="tx1"/>
                </a:solidFill>
                <a:effectLst/>
                <a:latin typeface="+mn-lt"/>
                <a:ea typeface="+mn-ea"/>
                <a:cs typeface="+mn-cs"/>
              </a:rPr>
              <a:t>She gave me no warning, she smiled while she snapped the pic and sealed my fate. Let this serve as a message to everyone, our actions and words, big or small, can have a serious impact.”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internet community then turned against Adria, and she began to receive abusive tweets such as these. She even received death threats.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the end, Adria ended up losing her job as well. Everybody involved in this situation lost, despite having innocent intentions. The men just made some silly jokes to themselves and one of them ended up losing their livelihood. Adria just wanted a better environment for women in tech and thought she was making a difference. Both points of view have some merit, but both were taken to the extreme, to the detriment of everyone involved.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423567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a:t>
            </a:r>
            <a:r>
              <a:rPr lang="en-US" baseline="0" dirty="0" smtClean="0"/>
              <a:t> of this story is to illustrate that:</a:t>
            </a:r>
          </a:p>
          <a:p>
            <a:pPr marL="171450" indent="-171450">
              <a:buFont typeface="Arial" panose="020B0604020202020204" pitchFamily="34" charset="0"/>
              <a:buChar char="•"/>
            </a:pPr>
            <a:r>
              <a:rPr lang="en-US" baseline="0" dirty="0" smtClean="0"/>
              <a:t>With public shaming, everybody loses. Nobody walked out of this unscathed. Both the accuser and the accused faced severe consequences. In addition, the original desired effect failed. Look at this tweet from Adria the day after the first tweet. [Read it]</a:t>
            </a:r>
          </a:p>
          <a:p>
            <a:pPr marL="171450" indent="-171450">
              <a:buFont typeface="Arial" panose="020B0604020202020204" pitchFamily="34" charset="0"/>
              <a:buChar char="•"/>
            </a:pPr>
            <a:r>
              <a:rPr lang="en-US" baseline="0" dirty="0" smtClean="0"/>
              <a:t>Public shaming is antiquated and wrong. Public shaming was something many civilizations used to do, but grew out of. Examples of historical public shaming include shameful exposure and pillories, which I think we can all agree are wrong. The new form of public shaming, while less physical, can similarly ruin someone’s life. Nobody should have to endure verbal abuse or death threats.</a:t>
            </a:r>
          </a:p>
          <a:p>
            <a:pPr marL="171450" indent="-171450">
              <a:buFont typeface="Arial" panose="020B0604020202020204" pitchFamily="34" charset="0"/>
              <a:buChar char="•"/>
            </a:pPr>
            <a:r>
              <a:rPr lang="en-US" baseline="0" dirty="0" smtClean="0"/>
              <a:t>Lastly, public shaming is a form of mob mentality. People get swept up with everyone else on Twitter. On both sides, they think that they are serving social justice, when they are really just rationalizing hurting others anonymously.</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538869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I want to leave you with some ways to find more information about this topic.</a:t>
            </a:r>
            <a:br>
              <a:rPr lang="en-US" baseline="0" dirty="0" smtClean="0"/>
            </a:br>
            <a:r>
              <a:rPr lang="en-US" baseline="0" dirty="0" smtClean="0"/>
              <a:t>First, by searching for public shaming on Twitter, you can find more examples, such as Justine Sacco’s story, where she made an off-color white privilege joke before boarding an airplane, and when she got off the place and turned on her phone, she realized that she was flooded with abusive messages and had lost her job. It’s a very interesting but heartbreaking story.</a:t>
            </a:r>
          </a:p>
          <a:p>
            <a:r>
              <a:rPr lang="en-US" baseline="0" dirty="0" smtClean="0"/>
              <a:t>There is also a book by British author Jon </a:t>
            </a:r>
            <a:r>
              <a:rPr lang="en-US" baseline="0" dirty="0" err="1" smtClean="0"/>
              <a:t>Ronson</a:t>
            </a:r>
            <a:r>
              <a:rPr lang="en-US" baseline="0" dirty="0" smtClean="0"/>
              <a:t> called </a:t>
            </a:r>
            <a:r>
              <a:rPr lang="en-US" i="1" baseline="0" dirty="0" smtClean="0"/>
              <a:t>So You’ve Been Publicly Shamed</a:t>
            </a:r>
            <a:r>
              <a:rPr lang="en-US" i="0" baseline="0" dirty="0" smtClean="0"/>
              <a:t> specifically about this topic. He also has a TED talk about his book that recounts Justine Sacco’s story. I recommend it.</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 you</a:t>
            </a:r>
            <a:r>
              <a:rPr lang="en-US" baseline="0" dirty="0" smtClean="0"/>
              <a:t> have any questions?</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76511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Introduce myself</a:t>
            </a:r>
          </a:p>
          <a:p>
            <a:pPr marL="171450" indent="-171450">
              <a:buFont typeface="Arial"/>
              <a:buChar char="•"/>
            </a:pPr>
            <a:r>
              <a:rPr lang="en-US" dirty="0" smtClean="0"/>
              <a:t>Provide</a:t>
            </a:r>
            <a:r>
              <a:rPr lang="en-US" baseline="0" dirty="0" smtClean="0"/>
              <a:t> thirty seconds to look at comics/graphics</a:t>
            </a:r>
          </a:p>
          <a:p>
            <a:pPr marL="171450" indent="-171450">
              <a:buFont typeface="Arial"/>
              <a:buChar char="•"/>
            </a:pPr>
            <a:r>
              <a:rPr lang="en-US" baseline="0" dirty="0" smtClean="0"/>
              <a:t>Ask (in order to gauge demographic in the classroom): </a:t>
            </a:r>
          </a:p>
          <a:p>
            <a:pPr marL="628650" lvl="1" indent="-171450">
              <a:buFont typeface="Arial"/>
              <a:buChar char="•"/>
            </a:pPr>
            <a:r>
              <a:rPr lang="en-US" baseline="0" dirty="0" smtClean="0"/>
              <a:t>How many of you have smartphones? </a:t>
            </a:r>
          </a:p>
          <a:p>
            <a:pPr marL="628650" lvl="1" indent="-171450">
              <a:buFont typeface="Arial"/>
              <a:buChar char="•"/>
            </a:pPr>
            <a:r>
              <a:rPr lang="en-US" baseline="0" dirty="0" smtClean="0"/>
              <a:t>How many of you use your smartphones as you are walking? </a:t>
            </a:r>
          </a:p>
          <a:p>
            <a:pPr marL="628650" lvl="1" indent="-171450">
              <a:buFont typeface="Arial"/>
              <a:buChar char="•"/>
            </a:pPr>
            <a:endParaRPr lang="en-US" baseline="0" dirty="0" smtClean="0"/>
          </a:p>
          <a:p>
            <a:pPr marL="0" lvl="0" indent="0">
              <a:buFont typeface="Arial"/>
              <a:buNone/>
            </a:pPr>
            <a:r>
              <a:rPr lang="en-US" baseline="0" dirty="0" smtClean="0"/>
              <a:t>Picture #1 and #2 reference: http://</a:t>
            </a:r>
            <a:r>
              <a:rPr lang="en-US" baseline="0" dirty="0" err="1" smtClean="0"/>
              <a:t>www.earthporm.com</a:t>
            </a:r>
            <a:r>
              <a:rPr lang="en-US" baseline="0" dirty="0" smtClean="0"/>
              <a:t>/smartphones-are-taking-over/ </a:t>
            </a:r>
          </a:p>
          <a:p>
            <a:pPr marL="0" lvl="0" indent="0">
              <a:buFont typeface="Arial"/>
              <a:buNone/>
            </a:pPr>
            <a:endParaRPr lang="en-US" baseline="0" dirty="0" smtClean="0"/>
          </a:p>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Smartphone addiction DOES exist</a:t>
            </a:r>
          </a:p>
          <a:p>
            <a:pPr marL="171450" indent="-171450">
              <a:buFont typeface="Arial"/>
              <a:buChar char="•"/>
            </a:pPr>
            <a:r>
              <a:rPr lang="en-US" dirty="0" smtClean="0"/>
              <a:t>Computer technologies, the Internet, </a:t>
            </a:r>
            <a:r>
              <a:rPr lang="en-US" dirty="0" err="1" smtClean="0"/>
              <a:t>youtube</a:t>
            </a:r>
            <a:r>
              <a:rPr lang="en-US" dirty="0" smtClean="0"/>
              <a:t> videos,</a:t>
            </a:r>
            <a:r>
              <a:rPr lang="en-US" baseline="0" dirty="0" smtClean="0"/>
              <a:t> texts,</a:t>
            </a:r>
            <a:r>
              <a:rPr lang="en-US" dirty="0" smtClean="0"/>
              <a:t> emails </a:t>
            </a:r>
            <a:r>
              <a:rPr lang="en-US" dirty="0" smtClean="0">
                <a:sym typeface="Wingdings"/>
              </a:rPr>
              <a:t> provide rewards [1]</a:t>
            </a:r>
          </a:p>
          <a:p>
            <a:pPr marL="171450" indent="-171450">
              <a:buFont typeface="Arial"/>
              <a:buChar char="•"/>
            </a:pPr>
            <a:r>
              <a:rPr lang="en-US" dirty="0" smtClean="0">
                <a:sym typeface="Wingdings"/>
              </a:rPr>
              <a:t>Variable Ratio Reinforcement: u</a:t>
            </a:r>
            <a:r>
              <a:rPr lang="en-US" baseline="0" dirty="0" smtClean="0">
                <a:sym typeface="Wingdings"/>
              </a:rPr>
              <a:t>ncertainty about whether you will get an email or text [2]</a:t>
            </a:r>
          </a:p>
          <a:p>
            <a:pPr marL="628650" lvl="1" indent="-171450">
              <a:buFont typeface="Arial"/>
              <a:buChar char="•"/>
            </a:pPr>
            <a:r>
              <a:rPr lang="en-US" baseline="0" dirty="0" smtClean="0">
                <a:sym typeface="Wingdings"/>
              </a:rPr>
              <a:t>Result: continue to check, becomes a habit, can become addictive</a:t>
            </a:r>
          </a:p>
          <a:p>
            <a:pPr marL="171450" lvl="0" indent="-171450">
              <a:buFont typeface="Arial"/>
              <a:buChar char="•"/>
            </a:pPr>
            <a:r>
              <a:rPr lang="en-US" baseline="0" dirty="0" smtClean="0">
                <a:sym typeface="Wingdings"/>
              </a:rPr>
              <a:t>Neurological effects – Dr. David Greenfield [2]</a:t>
            </a:r>
          </a:p>
          <a:p>
            <a:pPr marL="628650" lvl="1" indent="-171450">
              <a:buFont typeface="Arial"/>
              <a:buChar char="•"/>
            </a:pPr>
            <a:r>
              <a:rPr lang="en-US" baseline="0" dirty="0" smtClean="0">
                <a:sym typeface="Wingdings"/>
              </a:rPr>
              <a:t>Receive text messages, social media, Internet access  release of dopamine</a:t>
            </a:r>
          </a:p>
          <a:p>
            <a:pPr marL="628650" lvl="1" indent="-171450">
              <a:buFont typeface="Arial"/>
              <a:buChar char="•"/>
            </a:pPr>
            <a:r>
              <a:rPr lang="en-US" baseline="0" dirty="0" smtClean="0">
                <a:sym typeface="Wingdings"/>
              </a:rPr>
              <a:t>As seen in the IMAGE: dopamine pathways relate to reward, pleasure, compulsion</a:t>
            </a:r>
          </a:p>
          <a:p>
            <a:pPr marL="628650" lvl="1" indent="-171450">
              <a:buFont typeface="Arial"/>
              <a:buChar char="•"/>
            </a:pPr>
            <a:r>
              <a:rPr lang="en-US" baseline="0" dirty="0" smtClean="0">
                <a:sym typeface="Wingdings"/>
              </a:rPr>
              <a:t>Can lead to addiction</a:t>
            </a:r>
          </a:p>
          <a:p>
            <a:pPr marL="628650" lvl="1" indent="-171450">
              <a:buFont typeface="Arial"/>
              <a:buChar char="•"/>
            </a:pPr>
            <a:r>
              <a:rPr lang="en-US" baseline="0" dirty="0" smtClean="0">
                <a:sym typeface="Wingdings"/>
              </a:rPr>
              <a:t>10% of people actually become addicted</a:t>
            </a:r>
          </a:p>
          <a:p>
            <a:pPr marL="628650" lvl="1" indent="-171450">
              <a:buFont typeface="Arial"/>
              <a:buChar char="•"/>
            </a:pPr>
            <a:r>
              <a:rPr lang="en-US" baseline="0" dirty="0" smtClean="0">
                <a:sym typeface="Wingdings"/>
              </a:rPr>
              <a:t>Other people (who are not the 10% and who aren’t actually addicted) find it difficult to resist (more common result)</a:t>
            </a:r>
          </a:p>
          <a:p>
            <a:pPr marL="171450" indent="-171450">
              <a:buFont typeface="Arial"/>
              <a:buChar char="•"/>
            </a:pPr>
            <a:r>
              <a:rPr lang="en-US" baseline="0" dirty="0" smtClean="0">
                <a:sym typeface="Wingdings"/>
              </a:rPr>
              <a:t>“Symptoms” of addiction [3]</a:t>
            </a:r>
          </a:p>
          <a:p>
            <a:pPr marL="628650" lvl="1" indent="-171450">
              <a:buFont typeface="Arial"/>
              <a:buChar char="•"/>
            </a:pPr>
            <a:r>
              <a:rPr lang="en-US" baseline="0" dirty="0" smtClean="0">
                <a:sym typeface="Wingdings"/>
              </a:rPr>
              <a:t>Constant checking</a:t>
            </a:r>
          </a:p>
          <a:p>
            <a:pPr marL="628650" lvl="1" indent="-171450">
              <a:buFont typeface="Arial"/>
              <a:buChar char="•"/>
            </a:pPr>
            <a:r>
              <a:rPr lang="en-US" baseline="0" dirty="0" smtClean="0">
                <a:sym typeface="Wingdings"/>
              </a:rPr>
              <a:t>Withdrawal when not attached to your phone (feels like you are missing something)</a:t>
            </a:r>
          </a:p>
          <a:p>
            <a:pPr marL="628650" lvl="1" indent="-171450">
              <a:buFont typeface="Arial"/>
              <a:buChar char="•"/>
            </a:pPr>
            <a:r>
              <a:rPr lang="en-US" baseline="0" dirty="0" smtClean="0">
                <a:sym typeface="Wingdings"/>
              </a:rPr>
              <a:t>Using it to boost self-esteem (dangerous to rely on)</a:t>
            </a:r>
          </a:p>
          <a:p>
            <a:pPr marL="171450" indent="-171450">
              <a:buFont typeface="Arial"/>
              <a:buChar char="•"/>
            </a:pPr>
            <a:r>
              <a:rPr lang="en-US" baseline="0" dirty="0" smtClean="0">
                <a:sym typeface="Wingdings"/>
              </a:rPr>
              <a:t>Journal Personal and Ubiquitous Computing published a study in 2011 [1]</a:t>
            </a:r>
          </a:p>
          <a:p>
            <a:pPr marL="628650" lvl="1" indent="-171450">
              <a:buFont typeface="Arial"/>
              <a:buChar char="•"/>
            </a:pPr>
            <a:r>
              <a:rPr lang="en-US" baseline="0" dirty="0" smtClean="0">
                <a:sym typeface="Wingdings"/>
              </a:rPr>
              <a:t>Emphasizes that the addiction is with “checking habits”</a:t>
            </a:r>
          </a:p>
          <a:p>
            <a:pPr marL="628650" lvl="1" indent="-171450">
              <a:buFont typeface="Arial"/>
              <a:buChar char="•"/>
            </a:pPr>
            <a:r>
              <a:rPr lang="en-US" baseline="0" dirty="0" smtClean="0">
                <a:sym typeface="Wingdings"/>
              </a:rPr>
              <a:t>Boredom, awkward social situations are “environmental triggers” for this habit to develop  first instinct is to check phone</a:t>
            </a:r>
          </a:p>
          <a:p>
            <a:pPr marL="171450" lvl="0" indent="-171450">
              <a:buFont typeface="Arial"/>
              <a:buChar char="•"/>
            </a:pPr>
            <a:r>
              <a:rPr lang="en-US" baseline="0" dirty="0" smtClean="0">
                <a:sym typeface="Wingdings"/>
              </a:rPr>
              <a:t>Conclusion: This fairly recent development in behavior is changing how our brains function</a:t>
            </a:r>
          </a:p>
          <a:p>
            <a:pPr marL="0" lvl="0" indent="0">
              <a:buFont typeface="Arial"/>
              <a:buNone/>
            </a:pPr>
            <a:endParaRPr lang="en-US" baseline="0" dirty="0" smtClean="0">
              <a:sym typeface="Wingdings"/>
            </a:endParaRPr>
          </a:p>
          <a:p>
            <a:pPr marL="0" lvl="0" indent="0">
              <a:buFont typeface="Arial"/>
              <a:buNone/>
            </a:pPr>
            <a:endParaRPr lang="en-US" baseline="0" dirty="0" smtClean="0">
              <a:sym typeface="Wingdings"/>
            </a:endParaRPr>
          </a:p>
          <a:p>
            <a:pPr marL="0" indent="0">
              <a:buFont typeface="Arial"/>
              <a:buNone/>
            </a:pPr>
            <a:r>
              <a:rPr lang="en-US" dirty="0" smtClean="0"/>
              <a:t>Reference</a:t>
            </a:r>
            <a:r>
              <a:rPr lang="en-US" baseline="0" dirty="0" smtClean="0"/>
              <a:t> for image: http://</a:t>
            </a:r>
            <a:r>
              <a:rPr lang="en-US" baseline="0" dirty="0" err="1" smtClean="0"/>
              <a:t>researchnews.osu.edu</a:t>
            </a:r>
            <a:r>
              <a:rPr lang="en-US" baseline="0" dirty="0" smtClean="0"/>
              <a:t>/archive/</a:t>
            </a:r>
            <a:r>
              <a:rPr lang="en-US" baseline="0" dirty="0" err="1" smtClean="0"/>
              <a:t>distractwalk.htm</a:t>
            </a:r>
            <a:endParaRPr lang="en-US" dirty="0" smtClean="0"/>
          </a:p>
          <a:p>
            <a:r>
              <a:rPr lang="en-US" dirty="0" smtClean="0"/>
              <a:t>References: </a:t>
            </a:r>
          </a:p>
          <a:p>
            <a:r>
              <a:rPr lang="en-US" dirty="0" smtClean="0"/>
              <a:t>[1]</a:t>
            </a:r>
            <a:r>
              <a:rPr lang="en-US" baseline="0" dirty="0" smtClean="0"/>
              <a:t> </a:t>
            </a:r>
            <a:r>
              <a:rPr lang="en-US" dirty="0" smtClean="0"/>
              <a:t>http://</a:t>
            </a:r>
            <a:r>
              <a:rPr lang="en-US" dirty="0" err="1" smtClean="0"/>
              <a:t>www.webmd.com</a:t>
            </a:r>
            <a:r>
              <a:rPr lang="en-US" dirty="0" smtClean="0"/>
              <a:t>/balance/guide/</a:t>
            </a:r>
            <a:r>
              <a:rPr lang="en-US" dirty="0" err="1" smtClean="0"/>
              <a:t>addicted-your-smartphone-what-to-do?page</a:t>
            </a:r>
            <a:r>
              <a:rPr lang="en-US" dirty="0" smtClean="0"/>
              <a:t>=2</a:t>
            </a:r>
          </a:p>
          <a:p>
            <a:r>
              <a:rPr lang="en-US" dirty="0" smtClean="0"/>
              <a:t>[2] https://</a:t>
            </a:r>
            <a:r>
              <a:rPr lang="en-US" dirty="0" err="1" smtClean="0"/>
              <a:t>www.thefix.com</a:t>
            </a:r>
            <a:r>
              <a:rPr lang="en-US" dirty="0" smtClean="0"/>
              <a:t>/content/digital-addictions-are-real-addictions</a:t>
            </a:r>
          </a:p>
          <a:p>
            <a:r>
              <a:rPr lang="en-US" dirty="0" smtClean="0"/>
              <a:t>[3] http://</a:t>
            </a:r>
            <a:r>
              <a:rPr lang="en-US" dirty="0" err="1" smtClean="0"/>
              <a:t>www.publichealth.indiana.edu</a:t>
            </a:r>
            <a:r>
              <a:rPr lang="en-US" dirty="0" smtClean="0"/>
              <a:t>/features/</a:t>
            </a:r>
            <a:r>
              <a:rPr lang="en-US" dirty="0" err="1" smtClean="0"/>
              <a:t>cellphone.shtml</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Cell phone use while walking is accepted but dangerous</a:t>
            </a:r>
          </a:p>
          <a:p>
            <a:pPr marL="171450" indent="-171450">
              <a:buFont typeface="Arial"/>
              <a:buChar char="•"/>
            </a:pPr>
            <a:r>
              <a:rPr lang="en-US" dirty="0" smtClean="0"/>
              <a:t>Phone</a:t>
            </a:r>
            <a:r>
              <a:rPr lang="en-US" baseline="0" dirty="0" smtClean="0"/>
              <a:t> use while walking (product of the addictive checking habits) is an accepted action in society (based on a survey done by Pew Research Center) [4]</a:t>
            </a:r>
          </a:p>
          <a:p>
            <a:pPr marL="628650" lvl="1" indent="-171450">
              <a:buFont typeface="Arial"/>
              <a:buChar char="•"/>
            </a:pPr>
            <a:r>
              <a:rPr lang="en-US" baseline="0" dirty="0" smtClean="0"/>
              <a:t>Survey conducted in May 2014 with 3,217 U.S. adults (3,042 of which have cell phones)</a:t>
            </a:r>
          </a:p>
          <a:p>
            <a:pPr marL="628650" lvl="1" indent="-171450">
              <a:buFont typeface="Arial"/>
              <a:buChar char="•"/>
            </a:pPr>
            <a:r>
              <a:rPr lang="en-US" baseline="0" dirty="0" smtClean="0"/>
              <a:t>Results as seen in the IMAGE</a:t>
            </a:r>
          </a:p>
          <a:p>
            <a:pPr marL="171450" indent="-171450">
              <a:buFont typeface="Arial"/>
              <a:buChar char="•"/>
            </a:pPr>
            <a:r>
              <a:rPr lang="en-US" dirty="0" smtClean="0"/>
              <a:t>Actually can cause dangerous situations (from a report in Accident Analysis and Prevention</a:t>
            </a:r>
            <a:r>
              <a:rPr lang="en-US" baseline="0" dirty="0" smtClean="0"/>
              <a:t> and as seen in the graph titled “Distracted Walking”) (and seen in the IMAGE) [5]</a:t>
            </a:r>
            <a:endParaRPr lang="en-US" dirty="0" smtClean="0"/>
          </a:p>
          <a:p>
            <a:pPr marL="628650" lvl="1" indent="-171450">
              <a:buFont typeface="Arial"/>
              <a:buChar char="•"/>
            </a:pPr>
            <a:r>
              <a:rPr lang="en-US" dirty="0" smtClean="0"/>
              <a:t>2005 – 256 people injured in the US due to phone use while walking</a:t>
            </a:r>
          </a:p>
          <a:p>
            <a:pPr marL="628650" lvl="1" indent="-171450">
              <a:buFont typeface="Arial"/>
              <a:buChar char="•"/>
            </a:pPr>
            <a:r>
              <a:rPr lang="en-US" dirty="0" smtClean="0"/>
              <a:t>2010 – 1500 people treated for injuries</a:t>
            </a:r>
            <a:r>
              <a:rPr lang="en-US" baseline="0" dirty="0" smtClean="0"/>
              <a:t> due to phone use while walking (more than 5x the number in 2005)</a:t>
            </a:r>
          </a:p>
          <a:p>
            <a:pPr marL="628650" lvl="1" indent="-171450">
              <a:buFont typeface="Arial"/>
              <a:buChar char="•"/>
            </a:pPr>
            <a:r>
              <a:rPr lang="en-US" baseline="0" dirty="0" smtClean="0"/>
              <a:t>Clearly demonstrates a trend in increasing injures – from the standpoint of the 100 U.S. hospitals used in the study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Jack </a:t>
            </a:r>
            <a:r>
              <a:rPr lang="en-US" dirty="0" err="1" smtClean="0"/>
              <a:t>Nasar</a:t>
            </a:r>
            <a:r>
              <a:rPr lang="en-US" dirty="0" smtClean="0"/>
              <a:t> and other researchers hypothesize that the estimates of</a:t>
            </a:r>
            <a:r>
              <a:rPr lang="en-US" baseline="0" dirty="0" smtClean="0"/>
              <a:t> pedestrians injured are much lower than reality</a:t>
            </a:r>
          </a:p>
          <a:p>
            <a:pPr marL="171450" lvl="0" indent="-171450">
              <a:buFont typeface="Arial"/>
              <a:buChar char="•"/>
            </a:pPr>
            <a:r>
              <a:rPr lang="en-US" baseline="0" dirty="0" smtClean="0"/>
              <a:t>Injuries caused due to the increased number of phones and the increased usage of phones, driven by this addiction/checking habit [5]</a:t>
            </a:r>
            <a:endParaRPr lang="en-US" dirty="0" smtClean="0"/>
          </a:p>
          <a:p>
            <a:pPr marL="628650" lvl="1" indent="-171450">
              <a:buFont typeface="Arial"/>
              <a:buChar char="•"/>
            </a:pPr>
            <a:r>
              <a:rPr lang="en-US" dirty="0" smtClean="0"/>
              <a:t>Younger people (ages 16-25) at higher risk</a:t>
            </a:r>
          </a:p>
          <a:p>
            <a:pPr marL="171450" lvl="0" indent="-171450">
              <a:buFont typeface="Arial"/>
              <a:buChar char="•"/>
            </a:pPr>
            <a:r>
              <a:rPr lang="en-US" dirty="0" smtClean="0"/>
              <a:t>Study in 2011 by Stony Brook University [6]</a:t>
            </a:r>
          </a:p>
          <a:p>
            <a:pPr marL="628650" lvl="1" indent="-171450">
              <a:buFont typeface="Arial"/>
              <a:buChar char="•"/>
            </a:pPr>
            <a:r>
              <a:rPr lang="en-US" dirty="0" smtClean="0"/>
              <a:t>With the rise of smartphones </a:t>
            </a:r>
            <a:r>
              <a:rPr lang="en-US" dirty="0" smtClean="0">
                <a:sym typeface="Wingdings"/>
              </a:rPr>
              <a:t> texting, Internet, social media </a:t>
            </a:r>
          </a:p>
          <a:p>
            <a:pPr marL="628650" lvl="1" indent="-171450">
              <a:buFont typeface="Arial"/>
              <a:buChar char="•"/>
            </a:pPr>
            <a:r>
              <a:rPr lang="en-US" dirty="0" smtClean="0"/>
              <a:t>Texting more dangerous than talking on phone (due</a:t>
            </a:r>
            <a:r>
              <a:rPr lang="en-US" baseline="0" dirty="0" smtClean="0"/>
              <a:t> to errors in navigation)</a:t>
            </a:r>
            <a:endParaRPr lang="en-US" dirty="0" smtClean="0"/>
          </a:p>
          <a:p>
            <a:endParaRPr lang="en-US" dirty="0" smtClean="0"/>
          </a:p>
          <a:p>
            <a:r>
              <a:rPr lang="en-US" dirty="0" smtClean="0"/>
              <a:t>Reference for “OK or Not OK to Use Their Cellphones” image: </a:t>
            </a:r>
            <a:r>
              <a:rPr lang="en-US" baseline="0" dirty="0" smtClean="0"/>
              <a:t>http://</a:t>
            </a:r>
            <a:r>
              <a:rPr lang="en-US" baseline="0" dirty="0" err="1" smtClean="0"/>
              <a:t>www.pewinternet.org</a:t>
            </a:r>
            <a:r>
              <a:rPr lang="en-US" baseline="0" dirty="0" smtClean="0"/>
              <a:t>/2015/08/26/</a:t>
            </a:r>
            <a:r>
              <a:rPr lang="en-US" baseline="0" dirty="0" err="1" smtClean="0"/>
              <a:t>americans</a:t>
            </a:r>
            <a:r>
              <a:rPr lang="en-US" baseline="0" dirty="0" smtClean="0"/>
              <a:t>-views-on-mobile-etiquette/</a:t>
            </a:r>
            <a:endParaRPr lang="en-US" dirty="0" smtClean="0"/>
          </a:p>
          <a:p>
            <a:r>
              <a:rPr lang="en-US" dirty="0" smtClean="0"/>
              <a:t>Reference for “Distracted Walking”: http://</a:t>
            </a:r>
            <a:r>
              <a:rPr lang="en-US" dirty="0" err="1" smtClean="0"/>
              <a:t>researchnews.osu.edu</a:t>
            </a:r>
            <a:r>
              <a:rPr lang="en-US" dirty="0" smtClean="0"/>
              <a:t>/archive/</a:t>
            </a:r>
            <a:r>
              <a:rPr lang="en-US" dirty="0" err="1" smtClean="0"/>
              <a:t>distractwalk.htm</a:t>
            </a:r>
            <a:endParaRPr lang="en-US" dirty="0" smtClean="0"/>
          </a:p>
          <a:p>
            <a:endParaRPr lang="en-US" dirty="0" smtClean="0"/>
          </a:p>
          <a:p>
            <a:r>
              <a:rPr lang="en-US" dirty="0" smtClean="0"/>
              <a:t>Other</a:t>
            </a:r>
            <a:r>
              <a:rPr lang="en-US" baseline="0" dirty="0" smtClean="0"/>
              <a:t> References: </a:t>
            </a:r>
          </a:p>
          <a:p>
            <a:r>
              <a:rPr lang="en-US" baseline="0" dirty="0" smtClean="0"/>
              <a:t>[4] http://</a:t>
            </a:r>
            <a:r>
              <a:rPr lang="en-US" baseline="0" dirty="0" err="1" smtClean="0"/>
              <a:t>www.pewinternet.org</a:t>
            </a:r>
            <a:r>
              <a:rPr lang="en-US" baseline="0" dirty="0" smtClean="0"/>
              <a:t>/2015/08/26/</a:t>
            </a:r>
            <a:r>
              <a:rPr lang="en-US" baseline="0" dirty="0" err="1" smtClean="0"/>
              <a:t>americans</a:t>
            </a:r>
            <a:r>
              <a:rPr lang="en-US" baseline="0" dirty="0" smtClean="0"/>
              <a:t>-views-on-mobile-etiquette/</a:t>
            </a:r>
          </a:p>
          <a:p>
            <a:r>
              <a:rPr lang="en-US" dirty="0" smtClean="0"/>
              <a:t>[5] http://</a:t>
            </a:r>
            <a:r>
              <a:rPr lang="en-US" dirty="0" err="1" smtClean="0"/>
              <a:t>www.medicalnewstoday.com</a:t>
            </a:r>
            <a:r>
              <a:rPr lang="en-US" dirty="0" smtClean="0"/>
              <a:t>/articles/262231.php</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[6] http://</a:t>
            </a:r>
            <a:r>
              <a:rPr lang="en-US" baseline="0" dirty="0" err="1" smtClean="0"/>
              <a:t>www.governing.com</a:t>
            </a:r>
            <a:r>
              <a:rPr lang="en-US" baseline="0" dirty="0" smtClean="0"/>
              <a:t>/topics/transportation-infrastructure/too-many-pedestrians-injured-by-looking-at-their-</a:t>
            </a:r>
            <a:r>
              <a:rPr lang="en-US" baseline="0" dirty="0" err="1" smtClean="0"/>
              <a:t>phones.html</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Solutions</a:t>
            </a:r>
            <a:r>
              <a:rPr lang="en-US" baseline="0" dirty="0" smtClean="0"/>
              <a:t>: laws, change street design, reduce speed limits, more awareness</a:t>
            </a:r>
          </a:p>
          <a:p>
            <a:pPr marL="171450" indent="-171450">
              <a:buFont typeface="Arial"/>
              <a:buChar char="•"/>
            </a:pPr>
            <a:r>
              <a:rPr lang="en-US" baseline="0" dirty="0" smtClean="0"/>
              <a:t>Proposed bill in New Jersey to make it illegal to cross streets and text [7]</a:t>
            </a:r>
          </a:p>
          <a:p>
            <a:pPr marL="628650" lvl="1" indent="-171450">
              <a:buFont typeface="Arial"/>
              <a:buChar char="•"/>
            </a:pPr>
            <a:r>
              <a:rPr lang="en-US" baseline="0" dirty="0" smtClean="0"/>
              <a:t>$50 fine if caught doing so</a:t>
            </a:r>
          </a:p>
          <a:p>
            <a:pPr marL="171450" indent="-171450">
              <a:buFont typeface="Arial"/>
              <a:buChar char="•"/>
            </a:pPr>
            <a:r>
              <a:rPr lang="en-US" baseline="0" dirty="0" smtClean="0"/>
              <a:t>(Counter point) Georgia: “Compared to speeding, red-light running, illegal turns, and distance between safe crossing facilities, distracted walking is just a minor contributor to risk of pedestrian deaths” </a:t>
            </a:r>
          </a:p>
          <a:p>
            <a:pPr marL="628650" lvl="1" indent="-171450">
              <a:buFont typeface="Arial"/>
              <a:buChar char="•"/>
            </a:pPr>
            <a:r>
              <a:rPr lang="en-US" baseline="0" dirty="0" smtClean="0"/>
              <a:t>This may be true… </a:t>
            </a:r>
          </a:p>
          <a:p>
            <a:pPr marL="628650" lvl="1" indent="-171450">
              <a:buFont typeface="Arial"/>
              <a:buChar char="•"/>
            </a:pPr>
            <a:r>
              <a:rPr lang="en-US" baseline="0" dirty="0" smtClean="0"/>
              <a:t>Government may be reticent to enact fines or laws about walking and phone use (could be seen as restriction of speech or expression, loss of freedom, very subjective)</a:t>
            </a:r>
          </a:p>
          <a:p>
            <a:pPr marL="628650" lvl="1" indent="-171450">
              <a:buFont typeface="Arial"/>
              <a:buChar char="•"/>
            </a:pPr>
            <a:r>
              <a:rPr lang="en-US" baseline="0" dirty="0" smtClean="0"/>
              <a:t>BUT every pedestrian’s life should be of concern</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Consider the increasing trend: </a:t>
            </a:r>
            <a:r>
              <a:rPr lang="en-US" sz="1200" kern="1200" dirty="0" smtClean="0">
                <a:solidFill>
                  <a:schemeClr val="tx1"/>
                </a:solidFill>
                <a:latin typeface="+mn-lt"/>
                <a:ea typeface="+mn-ea"/>
                <a:cs typeface="+mn-cs"/>
              </a:rPr>
              <a:t>“A Governor’s Highway Safety Association study released earlier this month estimates that pedestrian deaths would spike by 10 percent in 2015. So far, 32 pedestrians have been killed statewide in 2016, and a total of 170 pedestrians died in 2015, according to State Police Statistics.”</a:t>
            </a:r>
            <a:r>
              <a:rPr lang="en-US" sz="1200" kern="1200" baseline="0" dirty="0" smtClean="0">
                <a:solidFill>
                  <a:schemeClr val="tx1"/>
                </a:solidFill>
                <a:latin typeface="+mn-lt"/>
                <a:ea typeface="+mn-ea"/>
                <a:cs typeface="+mn-cs"/>
              </a:rPr>
              <a:t> [7]</a:t>
            </a: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Solutions: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If government isn’t willing to restrict “freedom of speech” (in the phone use) then steps must be taken to work around this behavior and make society safer</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Design streets around this new behavior</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Reduce speed limits (15mph can be the difference between death and injury) [7]</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Add more warning signs (as seen in the IMAGE)</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Advocate, spread awareness about the problem</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0" indent="0">
              <a:buFont typeface="Arial"/>
              <a:buNone/>
            </a:pPr>
            <a:r>
              <a:rPr lang="en-US" baseline="0" dirty="0" smtClean="0"/>
              <a:t>Reference for image (possible awareness): http://</a:t>
            </a:r>
            <a:r>
              <a:rPr lang="en-US" baseline="0" dirty="0" err="1" smtClean="0"/>
              <a:t>www.wgelaw.com</a:t>
            </a:r>
            <a:r>
              <a:rPr lang="en-US" baseline="0" dirty="0" smtClean="0"/>
              <a:t>/blog/2015/12/15/texting-while-walking-or-driving-165915</a:t>
            </a:r>
            <a:endParaRPr lang="en-US" dirty="0" smtClean="0"/>
          </a:p>
          <a:p>
            <a:endParaRPr lang="en-US" dirty="0" smtClean="0"/>
          </a:p>
          <a:p>
            <a:r>
              <a:rPr lang="en-US" dirty="0" smtClean="0"/>
              <a:t>Other References:</a:t>
            </a:r>
            <a:r>
              <a:rPr lang="en-US" baseline="0" dirty="0" smtClean="0"/>
              <a:t> </a:t>
            </a:r>
          </a:p>
          <a:p>
            <a:r>
              <a:rPr lang="en-US" baseline="0" dirty="0" smtClean="0"/>
              <a:t>[7] http://</a:t>
            </a:r>
            <a:r>
              <a:rPr lang="en-US" baseline="0" dirty="0" err="1" smtClean="0"/>
              <a:t>www.nj.com</a:t>
            </a:r>
            <a:r>
              <a:rPr lang="en-US" baseline="0" dirty="0" smtClean="0"/>
              <a:t>/traffic/</a:t>
            </a:r>
            <a:r>
              <a:rPr lang="en-US" baseline="0" dirty="0" err="1" smtClean="0"/>
              <a:t>index.ssf</a:t>
            </a:r>
            <a:r>
              <a:rPr lang="en-US" baseline="0" dirty="0" smtClean="0"/>
              <a:t>/2016/03/safety_effort_tells_pedestrians_and_drivers_heads-.html#incart_2box_nj-homepage-featured</a:t>
            </a:r>
          </a:p>
          <a:p>
            <a:r>
              <a:rPr lang="en-US" baseline="0" dirty="0" smtClean="0"/>
              <a:t>[8] http://</a:t>
            </a:r>
            <a:r>
              <a:rPr lang="en-US" baseline="0" dirty="0" err="1" smtClean="0"/>
              <a:t>www.governing.com</a:t>
            </a:r>
            <a:r>
              <a:rPr lang="en-US" baseline="0" dirty="0" smtClean="0"/>
              <a:t>/topics/transportation-infrastructure/too-many-pedestrians-injured-by-looking-at-their-</a:t>
            </a:r>
            <a:r>
              <a:rPr lang="en-US" baseline="0" dirty="0" err="1" smtClean="0"/>
              <a:t>phones.html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smtClean="0"/>
              <a:t>CPG Grey - This </a:t>
            </a:r>
            <a:r>
              <a:rPr lang="en-US" b="1" i="0" dirty="0" smtClean="0"/>
              <a:t>Video Will Make You Angry </a:t>
            </a:r>
            <a:r>
              <a:rPr lang="en-US" b="1" i="0" dirty="0" smtClean="0"/>
              <a:t>[Thought Germs] (</a:t>
            </a:r>
            <a:r>
              <a:rPr lang="en-US" b="1" i="0" dirty="0" smtClean="0"/>
              <a:t>7:25)</a:t>
            </a:r>
          </a:p>
          <a:p>
            <a:pPr eaLnBrk="1" hangingPunct="1"/>
            <a:r>
              <a:rPr lang="en-US" i="0" dirty="0" smtClean="0"/>
              <a:t>https://</a:t>
            </a:r>
            <a:r>
              <a:rPr lang="en-US" i="0" dirty="0" err="1" smtClean="0"/>
              <a:t>www.youtube.com</a:t>
            </a:r>
            <a:r>
              <a:rPr lang="en-US" i="0" dirty="0" smtClean="0"/>
              <a:t>/</a:t>
            </a:r>
            <a:r>
              <a:rPr lang="en-US" i="0" dirty="0" err="1" smtClean="0"/>
              <a:t>watch?v</a:t>
            </a:r>
            <a:r>
              <a:rPr lang="en-US" i="0" dirty="0" smtClean="0"/>
              <a:t>=rE3j_RHkqJc</a:t>
            </a:r>
          </a:p>
          <a:p>
            <a:pPr eaLnBrk="1" hangingPunct="1"/>
            <a:endParaRPr lang="en-US" i="0" dirty="0" smtClean="0"/>
          </a:p>
          <a:p>
            <a:pPr eaLnBrk="1" hangingPunct="1"/>
            <a:r>
              <a:rPr lang="en-US" b="1" i="0" dirty="0" smtClean="0"/>
              <a:t>“Weird” Al </a:t>
            </a:r>
            <a:r>
              <a:rPr lang="en-US" b="1" i="0" dirty="0" err="1" smtClean="0"/>
              <a:t>Yankovic</a:t>
            </a:r>
            <a:r>
              <a:rPr lang="en-US" b="1" i="0" dirty="0" smtClean="0"/>
              <a:t> – Word Crimes (3:45)</a:t>
            </a:r>
          </a:p>
          <a:p>
            <a:pPr eaLnBrk="1" hangingPunct="1"/>
            <a:r>
              <a:rPr lang="en-US" i="0" dirty="0" smtClean="0"/>
              <a:t>https://</a:t>
            </a:r>
            <a:r>
              <a:rPr lang="en-US" i="0" dirty="0" err="1" smtClean="0"/>
              <a:t>www.youtube.com</a:t>
            </a:r>
            <a:r>
              <a:rPr lang="en-US" i="0" dirty="0" smtClean="0"/>
              <a:t>/</a:t>
            </a:r>
            <a:r>
              <a:rPr lang="en-US" i="0" dirty="0" err="1" smtClean="0"/>
              <a:t>watch?v</a:t>
            </a:r>
            <a:r>
              <a:rPr lang="en-US" i="0" dirty="0" smtClean="0"/>
              <a:t>=8Gv0H-vPoDc&amp;list=PLOxFIzka6jMnSdaevIZLuWK2l7EA5_nhR</a:t>
            </a:r>
          </a:p>
          <a:p>
            <a:pPr eaLnBrk="1" hangingPunct="1"/>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Cedric </a:t>
            </a:r>
            <a:r>
              <a:rPr lang="en-US" b="1" dirty="0" err="1" smtClean="0"/>
              <a:t>Gervais</a:t>
            </a:r>
            <a:r>
              <a:rPr lang="en-US" b="1" dirty="0" smtClean="0"/>
              <a:t> - </a:t>
            </a:r>
            <a:r>
              <a:rPr lang="en-US" b="1" dirty="0" err="1" smtClean="0"/>
              <a:t>Hashtag</a:t>
            </a:r>
            <a:r>
              <a:rPr lang="en-US" b="1" dirty="0" smtClean="0"/>
              <a:t> (Original Mix) (3:58)</a:t>
            </a:r>
          </a:p>
          <a:p>
            <a:pPr eaLnBrk="1" hangingPunct="1"/>
            <a:r>
              <a:rPr lang="en-US" i="0" dirty="0" smtClean="0"/>
              <a:t>https://</a:t>
            </a:r>
            <a:r>
              <a:rPr lang="en-US" i="0" dirty="0" err="1" smtClean="0"/>
              <a:t>www.youtube.com</a:t>
            </a:r>
            <a:r>
              <a:rPr lang="en-US" i="0" dirty="0" smtClean="0"/>
              <a:t>/</a:t>
            </a:r>
            <a:r>
              <a:rPr lang="en-US" i="0" dirty="0" err="1" smtClean="0"/>
              <a:t>watch?v</a:t>
            </a:r>
            <a:r>
              <a:rPr lang="en-US" i="0" dirty="0" smtClean="0"/>
              <a:t>=6OmBKd7X7EE</a:t>
            </a:r>
          </a:p>
          <a:p>
            <a:pPr eaLnBrk="1" hangingPunct="1"/>
            <a:endParaRPr lang="en-US" b="1" dirty="0" smtClean="0">
              <a:latin typeface="Arial" charset="0"/>
              <a:ea typeface="ＭＳ Ｐゴシック" charset="-128"/>
              <a:cs typeface="ＭＳ Ｐゴシック" charset="-128"/>
            </a:endParaRPr>
          </a:p>
          <a:p>
            <a:pPr eaLnBrk="1" hangingPunct="1"/>
            <a:r>
              <a:rPr lang="en-US" b="1" dirty="0" smtClean="0">
                <a:latin typeface="Arial" charset="0"/>
                <a:ea typeface="ＭＳ Ｐゴシック" charset="-128"/>
                <a:cs typeface="ＭＳ Ｐゴシック" charset="-128"/>
              </a:rPr>
              <a:t>Dave </a:t>
            </a:r>
            <a:r>
              <a:rPr lang="en-US" b="1" dirty="0" err="1" smtClean="0">
                <a:latin typeface="Arial" charset="0"/>
                <a:ea typeface="ＭＳ Ｐゴシック" charset="-128"/>
                <a:cs typeface="ＭＳ Ｐゴシック" charset="-128"/>
              </a:rPr>
              <a:t>Audé</a:t>
            </a:r>
            <a:r>
              <a:rPr lang="en-US" b="1" dirty="0" smtClean="0">
                <a:latin typeface="Arial" charset="0"/>
                <a:ea typeface="ＭＳ Ｐゴシック" charset="-128"/>
                <a:cs typeface="ＭＳ Ｐゴシック" charset="-128"/>
              </a:rPr>
              <a:t> </a:t>
            </a:r>
            <a:r>
              <a:rPr lang="en-US" b="1" dirty="0" err="1" smtClean="0">
                <a:latin typeface="Arial" charset="0"/>
                <a:ea typeface="ＭＳ Ｐゴシック" charset="-128"/>
                <a:cs typeface="ＭＳ Ｐゴシック" charset="-128"/>
              </a:rPr>
              <a:t>vs</a:t>
            </a:r>
            <a:r>
              <a:rPr lang="en-US" b="1" dirty="0" smtClean="0">
                <a:latin typeface="Arial" charset="0"/>
                <a:ea typeface="ＭＳ Ｐゴシック" charset="-128"/>
                <a:cs typeface="ＭＳ Ｐゴシック" charset="-128"/>
              </a:rPr>
              <a:t> Luciana - You Only Talk In #HASHTAG (3:36)</a:t>
            </a:r>
          </a:p>
          <a:p>
            <a:pPr eaLnBrk="1" hangingPunct="1"/>
            <a:r>
              <a:rPr lang="en-US" i="0" dirty="0" smtClean="0"/>
              <a:t>http://</a:t>
            </a:r>
            <a:r>
              <a:rPr lang="en-US" i="0" dirty="0" err="1" smtClean="0"/>
              <a:t>www.youtube.com</a:t>
            </a:r>
            <a:r>
              <a:rPr lang="en-US" i="0" dirty="0" smtClean="0"/>
              <a:t>/</a:t>
            </a:r>
            <a:r>
              <a:rPr lang="en-US" i="0" dirty="0" err="1" smtClean="0"/>
              <a:t>watch?v</a:t>
            </a:r>
            <a:r>
              <a:rPr lang="en-US" i="0" dirty="0" smtClean="0"/>
              <a:t>=</a:t>
            </a:r>
            <a:r>
              <a:rPr lang="en-US" i="0" dirty="0" smtClean="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296846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Use remaining time to form groups, approve group topics, etc.</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Or review right now</a:t>
            </a:r>
            <a:r>
              <a:rPr lang="en-US" dirty="0" smtClean="0">
                <a:latin typeface="Arial" pitchFamily="-109" charset="0"/>
                <a:ea typeface="ＭＳ Ｐゴシック" pitchFamily="-109" charset="-128"/>
                <a:cs typeface="ＭＳ Ｐゴシック" pitchFamily="-109" charset="-128"/>
              </a:rPr>
              <a:t>.</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is about public shaming on Twitter. Before I begin, I would like to warn everyone that there will be some examples of verbal abuse.</a:t>
            </a:r>
          </a:p>
          <a:p>
            <a:endParaRPr lang="en-US" baseline="0" dirty="0" smtClean="0"/>
          </a:p>
          <a:p>
            <a:r>
              <a:rPr lang="en-US" baseline="0" dirty="0" smtClean="0"/>
              <a:t>First, I would like to ask some questions. First, how many of you use Twitter?</a:t>
            </a:r>
          </a:p>
          <a:p>
            <a:r>
              <a:rPr lang="en-US" baseline="0" dirty="0" smtClean="0"/>
              <a:t>Now, how many of you have seen or experienced some form of abuse on Twitter?</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arstechnica.com/tech-policy/2013/03/how-dongle-jokes-got-two-people-fired-and-led-to-ddos-attacks/" TargetMode="External"/><Relationship Id="rId4" Type="http://schemas.openxmlformats.org/officeDocument/2006/relationships/hyperlink" Target="https://twitter.com/adriarichards/status/313417655879102464" TargetMode="External"/><Relationship Id="rId5" Type="http://schemas.openxmlformats.org/officeDocument/2006/relationships/hyperlink" Target="https://twitter.com/renejsum/status/313642139819048961" TargetMode="External"/><Relationship Id="rId6" Type="http://schemas.openxmlformats.org/officeDocument/2006/relationships/hyperlink" Target="https://en.wikipedia.org/wiki/Public_humiliation" TargetMode="External"/><Relationship Id="rId7" Type="http://schemas.openxmlformats.org/officeDocument/2006/relationships/hyperlink" Target="https://news.ycombinator.com/item?id=5398681" TargetMode="External"/><Relationship Id="rId8" Type="http://schemas.openxmlformats.org/officeDocument/2006/relationships/hyperlink" Target="https://www.ted.com/talks/jon_ronson_what_happens_when_online_shaming_spirals_out_of_control" TargetMode="External"/><Relationship Id="rId1" Type="http://schemas.openxmlformats.org/officeDocument/2006/relationships/slideLayout" Target="../slideLayouts/slideLayout2.xml"/><Relationship Id="rId2" Type="http://schemas.openxmlformats.org/officeDocument/2006/relationships/hyperlink" Target="http://www.forbes.com/sites/kashmirhill/2013/03/21/sexism-public-shaming-via-twitter-leads-to-two-people-getting-fired-including-the-shamer/%23765881a3eb3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en.wikipedia.org/wiki/Wikipedia:Citing_Wikipedi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smtClean="0"/>
              <a:t>Class 4</a:t>
            </a:r>
            <a:br>
              <a:rPr lang="en-US" dirty="0" smtClean="0"/>
            </a:br>
            <a:r>
              <a:rPr lang="en-US" dirty="0" smtClean="0"/>
              <a:t>Freedom Of Speech</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sz="2000" dirty="0" smtClean="0"/>
              <a:t>Description of public shaming on Twitter</a:t>
            </a:r>
          </a:p>
          <a:p>
            <a:r>
              <a:rPr lang="en-US" sz="2000" dirty="0" err="1" smtClean="0"/>
              <a:t>PyCon</a:t>
            </a:r>
            <a:r>
              <a:rPr lang="en-US" sz="2000" dirty="0" smtClean="0"/>
              <a:t> 2013 Example</a:t>
            </a:r>
          </a:p>
          <a:p>
            <a:r>
              <a:rPr lang="en-US" sz="2000" dirty="0" smtClean="0"/>
              <a:t>Conclusions</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Clark Jacobsohn</a:t>
            </a:r>
            <a:endParaRPr lang="en-US" sz="1400" dirty="0">
              <a:solidFill>
                <a:schemeClr val="tx1"/>
              </a:solidFill>
              <a:latin typeface="+mj-lt"/>
            </a:endParaRPr>
          </a:p>
        </p:txBody>
      </p:sp>
    </p:spTree>
    <p:extLst>
      <p:ext uri="{BB962C8B-B14F-4D97-AF65-F5344CB8AC3E}">
        <p14:creationId xmlns:p14="http://schemas.microsoft.com/office/powerpoint/2010/main" val="9955549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Shaming on Twitter</a:t>
            </a:r>
            <a:endParaRPr lang="en-US" dirty="0"/>
          </a:p>
        </p:txBody>
      </p:sp>
      <p:sp>
        <p:nvSpPr>
          <p:cNvPr id="3" name="Content Placeholder 2"/>
          <p:cNvSpPr>
            <a:spLocks noGrp="1"/>
          </p:cNvSpPr>
          <p:nvPr>
            <p:ph idx="1"/>
          </p:nvPr>
        </p:nvSpPr>
        <p:spPr/>
        <p:txBody>
          <a:bodyPr>
            <a:noAutofit/>
          </a:bodyPr>
          <a:lstStyle/>
          <a:p>
            <a:r>
              <a:rPr lang="en-US" sz="2000" dirty="0"/>
              <a:t>Special form of abuse that involves:</a:t>
            </a:r>
          </a:p>
          <a:p>
            <a:pPr lvl="1"/>
            <a:r>
              <a:rPr lang="en-US" dirty="0"/>
              <a:t>An attempt to shame perceived wrongdoer</a:t>
            </a:r>
          </a:p>
          <a:p>
            <a:pPr lvl="1"/>
            <a:r>
              <a:rPr lang="en-US" dirty="0"/>
              <a:t>Ganging up on that person</a:t>
            </a:r>
          </a:p>
          <a:p>
            <a:r>
              <a:rPr lang="en-US" sz="2000" dirty="0"/>
              <a:t>Consequences can Include</a:t>
            </a:r>
          </a:p>
          <a:p>
            <a:pPr lvl="1"/>
            <a:r>
              <a:rPr lang="en-US" dirty="0"/>
              <a:t>Firing</a:t>
            </a:r>
          </a:p>
          <a:p>
            <a:pPr lvl="1"/>
            <a:r>
              <a:rPr lang="en-US" dirty="0"/>
              <a:t>Widespread verbal abuse</a:t>
            </a:r>
          </a:p>
          <a:p>
            <a:r>
              <a:rPr lang="en-US" sz="2000" dirty="0"/>
              <a:t>Both accuser and accused can be affected</a:t>
            </a:r>
          </a:p>
          <a:p>
            <a:pPr lvl="1"/>
            <a:r>
              <a:rPr lang="en-US" dirty="0"/>
              <a:t>Accused are shamed for supposed wrongdoing</a:t>
            </a:r>
          </a:p>
          <a:p>
            <a:pPr lvl="1"/>
            <a:r>
              <a:rPr lang="en-US" dirty="0"/>
              <a:t>Accusers are shamed for causing consequences (ex. firings</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Clark Jacobsohn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[1,2,7]</a:t>
            </a:r>
            <a:endParaRPr lang="en-US" sz="1200" dirty="0">
              <a:solidFill>
                <a:schemeClr val="tx1"/>
              </a:solidFill>
            </a:endParaRPr>
          </a:p>
        </p:txBody>
      </p:sp>
    </p:spTree>
    <p:extLst>
      <p:ext uri="{BB962C8B-B14F-4D97-AF65-F5344CB8AC3E}">
        <p14:creationId xmlns:p14="http://schemas.microsoft.com/office/powerpoint/2010/main" val="551533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PyCon</a:t>
            </a:r>
            <a:r>
              <a:rPr lang="en-US" dirty="0" smtClean="0"/>
              <a:t> 2013 Example: Initial Event</a:t>
            </a:r>
            <a:endParaRPr lang="en-US" dirty="0"/>
          </a:p>
        </p:txBody>
      </p:sp>
      <p:sp>
        <p:nvSpPr>
          <p:cNvPr id="6" name="Content Placeholder 5"/>
          <p:cNvSpPr>
            <a:spLocks noGrp="1"/>
          </p:cNvSpPr>
          <p:nvPr>
            <p:ph sz="half" idx="1"/>
          </p:nvPr>
        </p:nvSpPr>
        <p:spPr/>
        <p:txBody>
          <a:bodyPr>
            <a:normAutofit/>
          </a:bodyPr>
          <a:lstStyle/>
          <a:p>
            <a:r>
              <a:rPr lang="en-US" sz="2000" dirty="0" smtClean="0"/>
              <a:t>Adria Richards</a:t>
            </a:r>
          </a:p>
          <a:p>
            <a:pPr lvl="1"/>
            <a:r>
              <a:rPr lang="en-US" sz="1800" dirty="0" smtClean="0"/>
              <a:t>Software Developer</a:t>
            </a:r>
          </a:p>
          <a:p>
            <a:pPr lvl="1"/>
            <a:r>
              <a:rPr lang="en-US" sz="1800" dirty="0" smtClean="0"/>
              <a:t>Overheard two men making crude jokes</a:t>
            </a:r>
          </a:p>
          <a:p>
            <a:r>
              <a:rPr lang="en-US" sz="2000" dirty="0" smtClean="0"/>
              <a:t>The tweet</a:t>
            </a:r>
          </a:p>
          <a:p>
            <a:pPr lvl="1"/>
            <a:r>
              <a:rPr lang="en-US" sz="1800" dirty="0" smtClean="0"/>
              <a:t>Takes a candid photo of the men</a:t>
            </a:r>
          </a:p>
          <a:p>
            <a:pPr lvl="1"/>
            <a:r>
              <a:rPr lang="en-US" sz="1800" dirty="0" smtClean="0"/>
              <a:t>Tweets it with this caption</a:t>
            </a:r>
          </a:p>
          <a:p>
            <a:pPr lvl="1"/>
            <a:r>
              <a:rPr lang="en-US" sz="1800" dirty="0" smtClean="0"/>
              <a:t>As a result, both men are removed from the conference</a:t>
            </a:r>
          </a:p>
        </p:txBody>
      </p:sp>
      <p:pic>
        <p:nvPicPr>
          <p:cNvPr id="11" name="Content Placeholder 10"/>
          <p:cNvPicPr>
            <a:picLocks noGrp="1" noChangeAspect="1"/>
          </p:cNvPicPr>
          <p:nvPr>
            <p:ph sz="half" idx="2"/>
          </p:nvPr>
        </p:nvPicPr>
        <p:blipFill>
          <a:blip r:embed="rId3"/>
          <a:stretch>
            <a:fillRect/>
          </a:stretch>
        </p:blipFill>
        <p:spPr>
          <a:xfrm>
            <a:off x="5066200" y="1352550"/>
            <a:ext cx="3050200" cy="3352800"/>
          </a:xfrm>
        </p:spPr>
      </p:pic>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[1,2,3]</a:t>
            </a:r>
            <a:endParaRPr lang="en-US" sz="1200" dirty="0">
              <a:solidFill>
                <a:schemeClr val="tx1"/>
              </a:solidFill>
            </a:endParaRP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Clark Jacobsohn</a:t>
            </a:r>
            <a:endParaRPr lang="en-US" sz="1400" dirty="0">
              <a:solidFill>
                <a:schemeClr val="tx1"/>
              </a:solidFill>
              <a:latin typeface="+mj-lt"/>
            </a:endParaRPr>
          </a:p>
        </p:txBody>
      </p:sp>
    </p:spTree>
    <p:extLst>
      <p:ext uri="{BB962C8B-B14F-4D97-AF65-F5344CB8AC3E}">
        <p14:creationId xmlns:p14="http://schemas.microsoft.com/office/powerpoint/2010/main" val="26429002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PyCon</a:t>
            </a:r>
            <a:r>
              <a:rPr lang="en-US" dirty="0" smtClean="0"/>
              <a:t> 2013 Example: Consequences</a:t>
            </a:r>
            <a:endParaRPr lang="en-US" dirty="0"/>
          </a:p>
        </p:txBody>
      </p:sp>
      <p:sp>
        <p:nvSpPr>
          <p:cNvPr id="6" name="Content Placeholder 5"/>
          <p:cNvSpPr>
            <a:spLocks noGrp="1"/>
          </p:cNvSpPr>
          <p:nvPr>
            <p:ph sz="half" idx="1"/>
          </p:nvPr>
        </p:nvSpPr>
        <p:spPr/>
        <p:txBody>
          <a:bodyPr>
            <a:normAutofit/>
          </a:bodyPr>
          <a:lstStyle/>
          <a:p>
            <a:r>
              <a:rPr lang="en-US" dirty="0" smtClean="0"/>
              <a:t>Tweet posted on Hacker News</a:t>
            </a:r>
          </a:p>
          <a:p>
            <a:pPr lvl="1"/>
            <a:r>
              <a:rPr lang="en-US" dirty="0" smtClean="0"/>
              <a:t>One of the men responds</a:t>
            </a:r>
          </a:p>
          <a:p>
            <a:pPr lvl="1"/>
            <a:r>
              <a:rPr lang="en-US" dirty="0" smtClean="0"/>
              <a:t>He lost his job</a:t>
            </a:r>
          </a:p>
          <a:p>
            <a:r>
              <a:rPr lang="en-US" dirty="0" smtClean="0"/>
              <a:t>The internet turns on Adria</a:t>
            </a:r>
          </a:p>
          <a:p>
            <a:pPr lvl="1"/>
            <a:r>
              <a:rPr lang="en-US" dirty="0" smtClean="0"/>
              <a:t>Verbal abuse</a:t>
            </a:r>
          </a:p>
          <a:p>
            <a:pPr lvl="1"/>
            <a:r>
              <a:rPr lang="en-US" dirty="0" smtClean="0"/>
              <a:t>Death threats</a:t>
            </a:r>
          </a:p>
          <a:p>
            <a:r>
              <a:rPr lang="en-US" dirty="0" smtClean="0"/>
              <a:t>In the end</a:t>
            </a:r>
          </a:p>
          <a:p>
            <a:pPr lvl="1"/>
            <a:r>
              <a:rPr lang="en-US" dirty="0" smtClean="0"/>
              <a:t>Both Adria and one of the men lost their jobs</a:t>
            </a:r>
          </a:p>
          <a:p>
            <a:pPr lvl="1"/>
            <a:r>
              <a:rPr lang="en-US" dirty="0" smtClean="0"/>
              <a:t>Despite innocent intentions, everyone lost.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[1,2,3,6]</a:t>
            </a:r>
            <a:endParaRPr lang="en-US" sz="1200" dirty="0">
              <a:solidFill>
                <a:schemeClr val="tx1"/>
              </a:solidFill>
            </a:endParaRP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Clark Jacobsohn</a:t>
            </a:r>
            <a:endParaRPr lang="en-US" sz="1400" dirty="0">
              <a:solidFill>
                <a:schemeClr val="tx1"/>
              </a:solidFill>
              <a:latin typeface="+mj-lt"/>
            </a:endParaRPr>
          </a:p>
        </p:txBody>
      </p:sp>
      <p:pic>
        <p:nvPicPr>
          <p:cNvPr id="10" name="Content Placeholder 9"/>
          <p:cNvPicPr>
            <a:picLocks noGrp="1" noChangeAspect="1"/>
          </p:cNvPicPr>
          <p:nvPr>
            <p:ph sz="half" idx="2"/>
          </p:nvPr>
        </p:nvPicPr>
        <p:blipFill>
          <a:blip r:embed="rId3"/>
          <a:stretch>
            <a:fillRect/>
          </a:stretch>
        </p:blipFill>
        <p:spPr>
          <a:xfrm>
            <a:off x="4724400" y="2840927"/>
            <a:ext cx="3733800" cy="1675515"/>
          </a:xfrm>
        </p:spPr>
      </p:pic>
      <p:pic>
        <p:nvPicPr>
          <p:cNvPr id="15" name="Picture 14"/>
          <p:cNvPicPr>
            <a:picLocks noChangeAspect="1"/>
          </p:cNvPicPr>
          <p:nvPr/>
        </p:nvPicPr>
        <p:blipFill>
          <a:blip r:embed="rId4"/>
          <a:stretch>
            <a:fillRect/>
          </a:stretch>
        </p:blipFill>
        <p:spPr>
          <a:xfrm>
            <a:off x="4724400" y="1352551"/>
            <a:ext cx="3733475" cy="1412175"/>
          </a:xfrm>
          <a:prstGeom prst="rect">
            <a:avLst/>
          </a:prstGeom>
        </p:spPr>
      </p:pic>
    </p:spTree>
    <p:extLst>
      <p:ext uri="{BB962C8B-B14F-4D97-AF65-F5344CB8AC3E}">
        <p14:creationId xmlns:p14="http://schemas.microsoft.com/office/powerpoint/2010/main" val="25155554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p:txBody>
          <a:bodyPr>
            <a:normAutofit fontScale="85000" lnSpcReduction="10000"/>
          </a:bodyPr>
          <a:lstStyle/>
          <a:p>
            <a:r>
              <a:rPr lang="en-US" sz="2000" dirty="0" smtClean="0"/>
              <a:t>With public shaming, everyone loses</a:t>
            </a:r>
          </a:p>
          <a:p>
            <a:pPr lvl="1"/>
            <a:r>
              <a:rPr lang="en-US" sz="1800" dirty="0" smtClean="0"/>
              <a:t>Both accuser and accused face consequences</a:t>
            </a:r>
          </a:p>
          <a:p>
            <a:pPr lvl="1"/>
            <a:r>
              <a:rPr lang="en-US" sz="1800" dirty="0" smtClean="0"/>
              <a:t>Desired effect failed</a:t>
            </a:r>
          </a:p>
          <a:p>
            <a:r>
              <a:rPr lang="en-US" sz="2000" dirty="0" smtClean="0"/>
              <a:t>Public shaming is antiquated</a:t>
            </a:r>
          </a:p>
          <a:p>
            <a:pPr lvl="1"/>
            <a:r>
              <a:rPr lang="en-US" sz="1900" dirty="0" smtClean="0"/>
              <a:t>Shameful exposure</a:t>
            </a:r>
          </a:p>
          <a:p>
            <a:pPr lvl="1"/>
            <a:r>
              <a:rPr lang="en-US" sz="1900" dirty="0" smtClean="0"/>
              <a:t>Pillories</a:t>
            </a:r>
          </a:p>
          <a:p>
            <a:r>
              <a:rPr lang="en-US" sz="1900" dirty="0" smtClean="0"/>
              <a:t>Public shamin</a:t>
            </a:r>
            <a:r>
              <a:rPr lang="en-US" sz="2000" dirty="0" smtClean="0"/>
              <a:t>g is mob mentality</a:t>
            </a:r>
          </a:p>
          <a:p>
            <a:pPr lvl="1"/>
            <a:r>
              <a:rPr lang="en-US" sz="1900" dirty="0" smtClean="0"/>
              <a:t>People join in because they see others</a:t>
            </a:r>
          </a:p>
          <a:p>
            <a:pPr lvl="1"/>
            <a:r>
              <a:rPr lang="en-US" sz="1900" dirty="0" smtClean="0"/>
              <a:t>People rationalize hurting people</a:t>
            </a:r>
          </a:p>
          <a:p>
            <a:pPr lvl="1"/>
            <a:endParaRPr lang="en-US" dirty="0" smtClean="0"/>
          </a:p>
          <a:p>
            <a:pPr lvl="1"/>
            <a:endParaRPr lang="en-US" dirty="0"/>
          </a:p>
        </p:txBody>
      </p:sp>
      <p:pic>
        <p:nvPicPr>
          <p:cNvPr id="12" name="Content Placeholder 11"/>
          <p:cNvPicPr>
            <a:picLocks noGrp="1" noChangeAspect="1"/>
          </p:cNvPicPr>
          <p:nvPr>
            <p:ph sz="half" idx="2"/>
          </p:nvPr>
        </p:nvPicPr>
        <p:blipFill>
          <a:blip r:embed="rId3"/>
          <a:stretch>
            <a:fillRect/>
          </a:stretch>
        </p:blipFill>
        <p:spPr>
          <a:xfrm>
            <a:off x="4724400" y="1983019"/>
            <a:ext cx="3733800" cy="2091862"/>
          </a:xfrm>
        </p:spPr>
      </p:pic>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Clark Jacobsohn</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[1,2,4,5]</a:t>
            </a:r>
            <a:endParaRPr lang="en-US" sz="1200" dirty="0">
              <a:solidFill>
                <a:schemeClr val="tx1"/>
              </a:solidFill>
            </a:endParaRPr>
          </a:p>
        </p:txBody>
      </p:sp>
    </p:spTree>
    <p:extLst>
      <p:ext uri="{BB962C8B-B14F-4D97-AF65-F5344CB8AC3E}">
        <p14:creationId xmlns:p14="http://schemas.microsoft.com/office/powerpoint/2010/main" val="2138880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Information</a:t>
            </a:r>
            <a:endParaRPr lang="en-US" dirty="0"/>
          </a:p>
        </p:txBody>
      </p:sp>
      <p:sp>
        <p:nvSpPr>
          <p:cNvPr id="3" name="Content Placeholder 2"/>
          <p:cNvSpPr>
            <a:spLocks noGrp="1"/>
          </p:cNvSpPr>
          <p:nvPr>
            <p:ph idx="1"/>
          </p:nvPr>
        </p:nvSpPr>
        <p:spPr/>
        <p:txBody>
          <a:bodyPr>
            <a:normAutofit/>
          </a:bodyPr>
          <a:lstStyle/>
          <a:p>
            <a:r>
              <a:rPr lang="en-US" sz="2000" dirty="0"/>
              <a:t>There are more examples, such as Justine Sacco</a:t>
            </a:r>
          </a:p>
          <a:p>
            <a:r>
              <a:rPr lang="en-US" sz="2000" dirty="0"/>
              <a:t>Jon </a:t>
            </a:r>
            <a:r>
              <a:rPr lang="en-US" sz="2000" dirty="0" err="1"/>
              <a:t>Ronson</a:t>
            </a:r>
            <a:r>
              <a:rPr lang="en-US" sz="2000" dirty="0"/>
              <a:t> Book and TED Talk</a:t>
            </a:r>
          </a:p>
          <a:p>
            <a:pPr lvl="1"/>
            <a:r>
              <a:rPr lang="en-US" i="1" dirty="0"/>
              <a:t>So You've Been Publicly Shamed</a:t>
            </a:r>
            <a:endParaRPr lang="en-US" dirty="0"/>
          </a:p>
          <a:p>
            <a:pPr lvl="1"/>
            <a:endParaRPr lang="en-US" dirty="0" smtClean="0"/>
          </a:p>
          <a:p>
            <a:pPr lvl="1"/>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Clark Jacobsohn</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[7]</a:t>
            </a:r>
            <a:endParaRPr lang="en-US" sz="1200" dirty="0">
              <a:solidFill>
                <a:schemeClr val="tx1"/>
              </a:solidFill>
            </a:endParaRPr>
          </a:p>
        </p:txBody>
      </p:sp>
    </p:spTree>
    <p:extLst>
      <p:ext uri="{BB962C8B-B14F-4D97-AF65-F5344CB8AC3E}">
        <p14:creationId xmlns:p14="http://schemas.microsoft.com/office/powerpoint/2010/main" val="10387160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0" indent="0">
              <a:buNone/>
            </a:pPr>
            <a:r>
              <a:rPr lang="en-US" sz="1400" dirty="0" smtClean="0"/>
              <a:t>[1] </a:t>
            </a:r>
            <a:r>
              <a:rPr lang="fi-FI" sz="1400" dirty="0">
                <a:hlinkClick r:id="rId2"/>
              </a:rPr>
              <a:t>http://www.forbes.com/sites/kashmirhill/2013/03/21/sexism-public-shaming-via-twitter-leads-to-two-people-getting-fired-including-the-shamer/#</a:t>
            </a:r>
            <a:r>
              <a:rPr lang="fi-FI" sz="1400" dirty="0" smtClean="0">
                <a:hlinkClick r:id="rId2"/>
              </a:rPr>
              <a:t>765881a3eb3e</a:t>
            </a:r>
            <a:r>
              <a:rPr lang="fi-FI" sz="1400" dirty="0" smtClean="0"/>
              <a:t> retrieved </a:t>
            </a:r>
            <a:r>
              <a:rPr lang="fi-FI" sz="1400" dirty="0"/>
              <a:t>on 3/24/16</a:t>
            </a:r>
          </a:p>
          <a:p>
            <a:pPr marL="0" indent="0">
              <a:buNone/>
            </a:pPr>
            <a:r>
              <a:rPr lang="en-US" sz="1400" dirty="0" smtClean="0"/>
              <a:t>[2] </a:t>
            </a:r>
            <a:r>
              <a:rPr lang="en-US" sz="1400" dirty="0">
                <a:hlinkClick r:id="rId3"/>
              </a:rPr>
              <a:t>http://arstechnica.com/tech-policy/2013/03/how-dongle-jokes-got-two-people-fired-and-led-to-ddos-attacks</a:t>
            </a:r>
            <a:r>
              <a:rPr lang="en-US" sz="1400" dirty="0" smtClean="0">
                <a:hlinkClick r:id="rId3"/>
              </a:rPr>
              <a:t>/</a:t>
            </a:r>
            <a:r>
              <a:rPr lang="en-US" sz="1400" dirty="0" smtClean="0"/>
              <a:t> retrieved on 3/24/16</a:t>
            </a:r>
            <a:endParaRPr lang="en-US" sz="1400" dirty="0"/>
          </a:p>
          <a:p>
            <a:pPr marL="0" indent="0">
              <a:buNone/>
            </a:pPr>
            <a:r>
              <a:rPr lang="en-US" sz="1400" dirty="0" smtClean="0"/>
              <a:t>[3] </a:t>
            </a:r>
            <a:r>
              <a:rPr lang="en-US" sz="1400" dirty="0">
                <a:hlinkClick r:id="rId4"/>
              </a:rPr>
              <a:t>https://</a:t>
            </a:r>
            <a:r>
              <a:rPr lang="en-US" sz="1400" dirty="0" smtClean="0">
                <a:hlinkClick r:id="rId4"/>
              </a:rPr>
              <a:t>twitter.com/adriarichards/status/313417655879102464</a:t>
            </a:r>
            <a:r>
              <a:rPr lang="en-US" sz="1400" dirty="0" smtClean="0"/>
              <a:t> retrieved on 3/24/16</a:t>
            </a:r>
          </a:p>
          <a:p>
            <a:pPr marL="0" indent="0">
              <a:buNone/>
            </a:pPr>
            <a:r>
              <a:rPr lang="en-US" sz="1400" dirty="0" smtClean="0"/>
              <a:t>[</a:t>
            </a:r>
            <a:r>
              <a:rPr lang="en-US" sz="1400" dirty="0"/>
              <a:t>4</a:t>
            </a:r>
            <a:r>
              <a:rPr lang="en-US" sz="1400" dirty="0" smtClean="0"/>
              <a:t>] </a:t>
            </a:r>
            <a:r>
              <a:rPr lang="en-US" sz="1400" dirty="0">
                <a:hlinkClick r:id="rId5"/>
              </a:rPr>
              <a:t>https://</a:t>
            </a:r>
            <a:r>
              <a:rPr lang="en-US" sz="1400" dirty="0" smtClean="0">
                <a:hlinkClick r:id="rId5"/>
              </a:rPr>
              <a:t>twitter.com/renejsum/status/313642139819048961</a:t>
            </a:r>
            <a:r>
              <a:rPr lang="en-US" sz="1400" dirty="0" smtClean="0"/>
              <a:t> retrieved on 3/24/16</a:t>
            </a:r>
          </a:p>
          <a:p>
            <a:pPr marL="0" indent="0">
              <a:buNone/>
            </a:pPr>
            <a:r>
              <a:rPr lang="en-US" sz="1400" dirty="0"/>
              <a:t>[5] </a:t>
            </a:r>
            <a:r>
              <a:rPr lang="en-US" sz="1400" dirty="0">
                <a:hlinkClick r:id="rId6"/>
              </a:rPr>
              <a:t>https://</a:t>
            </a:r>
            <a:r>
              <a:rPr lang="en-US" sz="1400" dirty="0" smtClean="0">
                <a:hlinkClick r:id="rId6"/>
              </a:rPr>
              <a:t>en.wikipedia.org/wiki/Public_humiliation</a:t>
            </a:r>
            <a:r>
              <a:rPr lang="en-US" sz="1400" dirty="0" smtClean="0"/>
              <a:t> retrieved </a:t>
            </a:r>
            <a:r>
              <a:rPr lang="en-US" sz="1400" dirty="0"/>
              <a:t>on 3/24/16</a:t>
            </a:r>
          </a:p>
          <a:p>
            <a:pPr marL="0" indent="0">
              <a:buNone/>
            </a:pPr>
            <a:r>
              <a:rPr lang="en-US" sz="1400" dirty="0"/>
              <a:t>[6] </a:t>
            </a:r>
            <a:r>
              <a:rPr lang="en-US" sz="1400" dirty="0">
                <a:hlinkClick r:id="rId7"/>
              </a:rPr>
              <a:t>https://</a:t>
            </a:r>
            <a:r>
              <a:rPr lang="en-US" sz="1400" dirty="0" smtClean="0">
                <a:hlinkClick r:id="rId7"/>
              </a:rPr>
              <a:t>news.ycombinator.com/item?id=5398681</a:t>
            </a:r>
            <a:r>
              <a:rPr lang="en-US" sz="1400" dirty="0" smtClean="0"/>
              <a:t> retrieved on 3/24/16</a:t>
            </a:r>
          </a:p>
          <a:p>
            <a:pPr marL="0" indent="0">
              <a:buNone/>
            </a:pPr>
            <a:r>
              <a:rPr lang="en-US" sz="1400" dirty="0"/>
              <a:t>[</a:t>
            </a:r>
            <a:r>
              <a:rPr lang="en-US" sz="1400" dirty="0" smtClean="0"/>
              <a:t>7] </a:t>
            </a:r>
            <a:r>
              <a:rPr lang="en-US" sz="1400" dirty="0" smtClean="0">
                <a:hlinkClick r:id="rId8"/>
              </a:rPr>
              <a:t>https</a:t>
            </a:r>
            <a:r>
              <a:rPr lang="en-US" sz="1400" dirty="0">
                <a:hlinkClick r:id="rId8"/>
              </a:rPr>
              <a:t>://</a:t>
            </a:r>
            <a:r>
              <a:rPr lang="en-US" sz="1400" dirty="0" smtClean="0">
                <a:hlinkClick r:id="rId8"/>
              </a:rPr>
              <a:t>www.ted.com/talks/jon_ronson_what_happens_when_online_shaming_spirals_out_of_control</a:t>
            </a:r>
            <a:r>
              <a:rPr lang="en-US" sz="1400" dirty="0" smtClean="0"/>
              <a:t> retrieved on 3/24/16</a:t>
            </a:r>
            <a:endParaRPr lang="en-US" sz="1400"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Clark Jacobsohn</a:t>
            </a:r>
            <a:endParaRPr lang="en-US" sz="1400" dirty="0">
              <a:solidFill>
                <a:schemeClr val="tx1"/>
              </a:solidFill>
              <a:latin typeface="+mj-lt"/>
            </a:endParaRPr>
          </a:p>
        </p:txBody>
      </p:sp>
    </p:spTree>
    <p:extLst>
      <p:ext uri="{BB962C8B-B14F-4D97-AF65-F5344CB8AC3E}">
        <p14:creationId xmlns:p14="http://schemas.microsoft.com/office/powerpoint/2010/main" val="3021951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smartphone-addiction-illustrations-cartoons-5__605.jpg"/>
          <p:cNvPicPr>
            <a:picLocks noGrp="1" noChangeAspect="1"/>
          </p:cNvPicPr>
          <p:nvPr>
            <p:ph sz="half" idx="2"/>
          </p:nvPr>
        </p:nvPicPr>
        <p:blipFill>
          <a:blip r:embed="rId3">
            <a:extLst>
              <a:ext uri="{28A0092B-C50C-407E-A947-70E740481C1C}">
                <a14:useLocalDpi xmlns:a14="http://schemas.microsoft.com/office/drawing/2010/main" val="0"/>
              </a:ext>
            </a:extLst>
          </a:blip>
          <a:srcRect t="3351" b="3351"/>
          <a:stretch>
            <a:fillRect/>
          </a:stretch>
        </p:blipFill>
        <p:spPr>
          <a:xfrm>
            <a:off x="4724400" y="679450"/>
            <a:ext cx="3733800" cy="4025900"/>
          </a:xfrm>
          <a:ln>
            <a:solidFill>
              <a:schemeClr val="bg1"/>
            </a:solidFill>
          </a:ln>
        </p:spPr>
      </p:pic>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Holly Nguyen</a:t>
            </a:r>
            <a:endParaRPr lang="en-US" sz="1400" dirty="0">
              <a:solidFill>
                <a:schemeClr val="tx1"/>
              </a:solidFill>
              <a:latin typeface="+mj-lt"/>
            </a:endParaRPr>
          </a:p>
        </p:txBody>
      </p:sp>
      <p:pic>
        <p:nvPicPr>
          <p:cNvPr id="11" name="Content Placeholder 10" descr="smartphone-addiction-illustrations-cartoons-2__605.jpg"/>
          <p:cNvPicPr>
            <a:picLocks noGrp="1" noChangeAspect="1"/>
          </p:cNvPicPr>
          <p:nvPr>
            <p:ph sz="half" idx="1"/>
          </p:nvPr>
        </p:nvPicPr>
        <p:blipFill>
          <a:blip r:embed="rId4">
            <a:extLst>
              <a:ext uri="{28A0092B-C50C-407E-A947-70E740481C1C}">
                <a14:useLocalDpi xmlns:a14="http://schemas.microsoft.com/office/drawing/2010/main" val="0"/>
              </a:ext>
            </a:extLst>
          </a:blip>
          <a:srcRect t="4903" b="4903"/>
          <a:stretch>
            <a:fillRect/>
          </a:stretch>
        </p:blipFill>
        <p:spPr>
          <a:xfrm>
            <a:off x="685800" y="679450"/>
            <a:ext cx="3733800" cy="4025900"/>
          </a:xfrm>
        </p:spPr>
      </p:pic>
    </p:spTree>
    <p:extLst>
      <p:ext uri="{BB962C8B-B14F-4D97-AF65-F5344CB8AC3E}">
        <p14:creationId xmlns:p14="http://schemas.microsoft.com/office/powerpoint/2010/main" val="23680521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smartphone addiction exists</a:t>
            </a:r>
            <a:endParaRPr lang="en-US" dirty="0"/>
          </a:p>
        </p:txBody>
      </p:sp>
      <p:sp>
        <p:nvSpPr>
          <p:cNvPr id="3" name="Content Placeholder 2"/>
          <p:cNvSpPr>
            <a:spLocks noGrp="1"/>
          </p:cNvSpPr>
          <p:nvPr>
            <p:ph sz="half" idx="1"/>
          </p:nvPr>
        </p:nvSpPr>
        <p:spPr/>
        <p:txBody>
          <a:bodyPr/>
          <a:lstStyle/>
          <a:p>
            <a:r>
              <a:rPr lang="en-US" dirty="0" smtClean="0"/>
              <a:t>Phones provide rewards [1]</a:t>
            </a:r>
          </a:p>
          <a:p>
            <a:r>
              <a:rPr lang="en-US" dirty="0"/>
              <a:t>Neurological e</a:t>
            </a:r>
            <a:r>
              <a:rPr lang="en-US" dirty="0" smtClean="0"/>
              <a:t>ffects [2]</a:t>
            </a:r>
          </a:p>
          <a:p>
            <a:r>
              <a:rPr lang="en-US" dirty="0" smtClean="0"/>
              <a:t>10% of people using phones will become addicted [2]</a:t>
            </a:r>
            <a:endParaRPr lang="en-US" dirty="0"/>
          </a:p>
          <a:p>
            <a:r>
              <a:rPr lang="en-US" dirty="0" smtClean="0"/>
              <a:t>Symptoms of addiction [3] </a:t>
            </a:r>
          </a:p>
          <a:p>
            <a:pPr lvl="1"/>
            <a:r>
              <a:rPr lang="en-US" dirty="0" smtClean="0"/>
              <a:t>Constant checking</a:t>
            </a:r>
          </a:p>
          <a:p>
            <a:pPr lvl="1"/>
            <a:r>
              <a:rPr lang="en-US" dirty="0" smtClean="0"/>
              <a:t>Phone withdrawal</a:t>
            </a:r>
          </a:p>
          <a:p>
            <a:r>
              <a:rPr lang="en-US" dirty="0" smtClean="0"/>
              <a:t>Environmental triggers [1]</a:t>
            </a:r>
          </a:p>
          <a:p>
            <a:endParaRPr lang="en-US" dirty="0" smtClean="0"/>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Holly Nguyen</a:t>
            </a:r>
            <a:endParaRPr lang="en-US" sz="1400" dirty="0">
              <a:solidFill>
                <a:schemeClr val="tx1"/>
              </a:solidFill>
              <a:latin typeface="+mj-lt"/>
            </a:endParaRPr>
          </a:p>
        </p:txBody>
      </p:sp>
      <p:pic>
        <p:nvPicPr>
          <p:cNvPr id="10" name="Picture 9" descr="dopamine_pathway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112" y="1231154"/>
            <a:ext cx="4632263" cy="3474197"/>
          </a:xfrm>
          <a:prstGeom prst="rect">
            <a:avLst/>
          </a:prstGeom>
        </p:spPr>
      </p:pic>
    </p:spTree>
    <p:extLst>
      <p:ext uri="{BB962C8B-B14F-4D97-AF65-F5344CB8AC3E}">
        <p14:creationId xmlns:p14="http://schemas.microsoft.com/office/powerpoint/2010/main" val="3497900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 Use while walking is </a:t>
            </a:r>
            <a:br>
              <a:rPr lang="en-US" dirty="0" smtClean="0"/>
            </a:br>
            <a:r>
              <a:rPr lang="en-US" dirty="0" smtClean="0"/>
              <a:t>accepted but dangerous</a:t>
            </a:r>
            <a:endParaRPr lang="en-US" dirty="0"/>
          </a:p>
        </p:txBody>
      </p:sp>
      <p:sp>
        <p:nvSpPr>
          <p:cNvPr id="3" name="Content Placeholder 2"/>
          <p:cNvSpPr>
            <a:spLocks noGrp="1"/>
          </p:cNvSpPr>
          <p:nvPr>
            <p:ph sz="half" idx="1"/>
          </p:nvPr>
        </p:nvSpPr>
        <p:spPr>
          <a:xfrm>
            <a:off x="685800" y="1352550"/>
            <a:ext cx="5664696" cy="3644645"/>
          </a:xfrm>
        </p:spPr>
        <p:txBody>
          <a:bodyPr>
            <a:normAutofit lnSpcReduction="10000"/>
          </a:bodyPr>
          <a:lstStyle/>
          <a:p>
            <a:r>
              <a:rPr lang="en-US" dirty="0" smtClean="0"/>
              <a:t>Survey done by Pew Research Center</a:t>
            </a:r>
          </a:p>
          <a:p>
            <a:pPr lvl="1"/>
            <a:r>
              <a:rPr lang="en-US" dirty="0" smtClean="0"/>
              <a:t>77% of adults say that using your phone while “walking </a:t>
            </a:r>
          </a:p>
          <a:p>
            <a:pPr marL="205768" lvl="1" indent="0">
              <a:buNone/>
            </a:pPr>
            <a:r>
              <a:rPr lang="en-US" dirty="0"/>
              <a:t> </a:t>
            </a:r>
            <a:r>
              <a:rPr lang="en-US" dirty="0" smtClean="0"/>
              <a:t>    down the street” is an </a:t>
            </a:r>
            <a:r>
              <a:rPr lang="en-US" dirty="0"/>
              <a:t>a</a:t>
            </a:r>
            <a:r>
              <a:rPr lang="en-US" dirty="0" smtClean="0"/>
              <a:t>ccepted action [4]</a:t>
            </a:r>
          </a:p>
          <a:p>
            <a:r>
              <a:rPr lang="en-US" dirty="0" smtClean="0"/>
              <a:t>Report in Accident Analysis and Prevention</a:t>
            </a:r>
          </a:p>
          <a:p>
            <a:pPr lvl="1"/>
            <a:r>
              <a:rPr lang="en-US" dirty="0" smtClean="0"/>
              <a:t>256 injured (2005) VS. 1500 injured (2010) [5]</a:t>
            </a:r>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r>
              <a:rPr lang="en-US" dirty="0" smtClean="0"/>
              <a:t>Texting more dangerous than talking on the phone [6]</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Holly Nguyen</a:t>
            </a:r>
            <a:endParaRPr lang="en-US" sz="1400" dirty="0">
              <a:solidFill>
                <a:schemeClr val="tx1"/>
              </a:solidFill>
              <a:latin typeface="+mj-lt"/>
            </a:endParaRPr>
          </a:p>
        </p:txBody>
      </p:sp>
      <p:pic>
        <p:nvPicPr>
          <p:cNvPr id="11" name="Picture 10" descr="cell_phone_related__injuries-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120" y="2826222"/>
            <a:ext cx="2525927" cy="1639045"/>
          </a:xfrm>
          <a:prstGeom prst="rect">
            <a:avLst/>
          </a:prstGeom>
        </p:spPr>
      </p:pic>
      <p:pic>
        <p:nvPicPr>
          <p:cNvPr id="4" name="Picture 3" descr="PhoneUseO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561" y="1027199"/>
            <a:ext cx="3075882" cy="3105177"/>
          </a:xfrm>
          <a:prstGeom prst="rect">
            <a:avLst/>
          </a:prstGeom>
        </p:spPr>
      </p:pic>
    </p:spTree>
    <p:extLst>
      <p:ext uri="{BB962C8B-B14F-4D97-AF65-F5344CB8AC3E}">
        <p14:creationId xmlns:p14="http://schemas.microsoft.com/office/powerpoint/2010/main" val="30932579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178" indent="-457178">
              <a:buFont typeface="+mj-lt"/>
              <a:buAutoNum type="arabicPeriod"/>
            </a:pPr>
            <a:r>
              <a:rPr lang="en-US" dirty="0" smtClean="0"/>
              <a:t>Review</a:t>
            </a:r>
          </a:p>
          <a:p>
            <a:pPr marL="457178" indent="-457178">
              <a:buFont typeface="+mj-lt"/>
              <a:buAutoNum type="arabicPeriod"/>
            </a:pPr>
            <a:r>
              <a:rPr lang="en-US" dirty="0" smtClean="0"/>
              <a:t>Assignment</a:t>
            </a:r>
          </a:p>
          <a:p>
            <a:pPr marL="457178" indent="-457178">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laws, change street design, awareness</a:t>
            </a:r>
            <a:endParaRPr lang="en-US" dirty="0"/>
          </a:p>
        </p:txBody>
      </p:sp>
      <p:sp>
        <p:nvSpPr>
          <p:cNvPr id="3" name="Content Placeholder 2"/>
          <p:cNvSpPr>
            <a:spLocks noGrp="1"/>
          </p:cNvSpPr>
          <p:nvPr>
            <p:ph sz="half" idx="1"/>
          </p:nvPr>
        </p:nvSpPr>
        <p:spPr>
          <a:xfrm>
            <a:off x="685800" y="1352550"/>
            <a:ext cx="3733800" cy="3644645"/>
          </a:xfrm>
        </p:spPr>
        <p:txBody>
          <a:bodyPr/>
          <a:lstStyle/>
          <a:p>
            <a:r>
              <a:rPr lang="en-US" dirty="0" smtClean="0"/>
              <a:t>Proposed legislation in New Jersey to fine people who cross streets and are texting [7]</a:t>
            </a:r>
          </a:p>
          <a:p>
            <a:r>
              <a:rPr lang="en-US" dirty="0" smtClean="0"/>
              <a:t>State of Georgia: </a:t>
            </a:r>
            <a:r>
              <a:rPr lang="en-US" dirty="0"/>
              <a:t>“Compared to speeding, red-light running, illegal turns, and distance between safe crossing facilities, distracted walking is just a minor contributor to risk of pedestrian deaths” </a:t>
            </a:r>
            <a:r>
              <a:rPr lang="en-US" dirty="0" smtClean="0"/>
              <a:t>[8]</a:t>
            </a:r>
          </a:p>
          <a:p>
            <a:r>
              <a:rPr lang="en-US" dirty="0" smtClean="0"/>
              <a:t>Need awareness, warning signs, speed limit reduction</a:t>
            </a:r>
            <a:endParaRPr lang="en-US" dirty="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Holly Nguyen</a:t>
            </a:r>
            <a:endParaRPr lang="en-US" sz="1400" dirty="0">
              <a:solidFill>
                <a:schemeClr val="tx1"/>
              </a:solidFill>
              <a:latin typeface="+mj-lt"/>
            </a:endParaRPr>
          </a:p>
        </p:txBody>
      </p:sp>
      <p:pic>
        <p:nvPicPr>
          <p:cNvPr id="4" name="Picture 3" descr="texting-while-wal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110" y="1470223"/>
            <a:ext cx="2794000" cy="2908300"/>
          </a:xfrm>
          <a:prstGeom prst="rect">
            <a:avLst/>
          </a:prstGeom>
        </p:spPr>
      </p:pic>
    </p:spTree>
    <p:extLst>
      <p:ext uri="{BB962C8B-B14F-4D97-AF65-F5344CB8AC3E}">
        <p14:creationId xmlns:p14="http://schemas.microsoft.com/office/powerpoint/2010/main" val="9634372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352550"/>
            <a:ext cx="7772400" cy="3494767"/>
          </a:xfrm>
        </p:spPr>
        <p:txBody>
          <a:bodyPr>
            <a:normAutofit fontScale="77500" lnSpcReduction="20000"/>
          </a:bodyPr>
          <a:lstStyle/>
          <a:p>
            <a:pPr marL="0" indent="0">
              <a:buNone/>
            </a:pPr>
            <a:r>
              <a:rPr lang="en-US" dirty="0"/>
              <a:t>[1] http://</a:t>
            </a:r>
            <a:r>
              <a:rPr lang="en-US" dirty="0" err="1"/>
              <a:t>www.webmd.com</a:t>
            </a:r>
            <a:r>
              <a:rPr lang="en-US" dirty="0"/>
              <a:t>/balance/guide/</a:t>
            </a:r>
            <a:r>
              <a:rPr lang="en-US" dirty="0" err="1"/>
              <a:t>addicted-your-smartphone-what-to-do?page</a:t>
            </a:r>
            <a:r>
              <a:rPr lang="en-US" dirty="0"/>
              <a:t>=2</a:t>
            </a:r>
          </a:p>
          <a:p>
            <a:pPr marL="0" indent="0">
              <a:buNone/>
            </a:pPr>
            <a:r>
              <a:rPr lang="en-US" dirty="0"/>
              <a:t>[2] https://</a:t>
            </a:r>
            <a:r>
              <a:rPr lang="en-US" dirty="0" err="1"/>
              <a:t>www.thefix.com</a:t>
            </a:r>
            <a:r>
              <a:rPr lang="en-US" dirty="0"/>
              <a:t>/content/digital-addictions-are-real-addictions</a:t>
            </a:r>
          </a:p>
          <a:p>
            <a:pPr marL="0" indent="0">
              <a:buNone/>
            </a:pPr>
            <a:r>
              <a:rPr lang="en-US" dirty="0"/>
              <a:t>[3] http://</a:t>
            </a:r>
            <a:r>
              <a:rPr lang="en-US" dirty="0" err="1"/>
              <a:t>www.publichealth.indiana.edu</a:t>
            </a:r>
            <a:r>
              <a:rPr lang="en-US" dirty="0"/>
              <a:t>/features/</a:t>
            </a:r>
            <a:r>
              <a:rPr lang="en-US" dirty="0" err="1" smtClean="0"/>
              <a:t>cellphone.shtml</a:t>
            </a:r>
            <a:endParaRPr lang="en-US" dirty="0"/>
          </a:p>
          <a:p>
            <a:pPr marL="0" indent="0">
              <a:buNone/>
            </a:pPr>
            <a:r>
              <a:rPr lang="en-US" dirty="0"/>
              <a:t>[4] http://</a:t>
            </a:r>
            <a:r>
              <a:rPr lang="en-US" dirty="0" err="1"/>
              <a:t>www.pewinternet.org</a:t>
            </a:r>
            <a:r>
              <a:rPr lang="en-US" dirty="0"/>
              <a:t>/2015/08/26/</a:t>
            </a:r>
            <a:r>
              <a:rPr lang="en-US" dirty="0" err="1"/>
              <a:t>americans</a:t>
            </a:r>
            <a:r>
              <a:rPr lang="en-US" dirty="0"/>
              <a:t>-views-on-mobile-etiquette/</a:t>
            </a:r>
          </a:p>
          <a:p>
            <a:pPr marL="0" indent="0">
              <a:buNone/>
            </a:pPr>
            <a:r>
              <a:rPr lang="en-US" dirty="0"/>
              <a:t>[5] http://www.medicalnewstoday.com/articles/262231.</a:t>
            </a:r>
            <a:r>
              <a:rPr lang="en-US" dirty="0" smtClean="0"/>
              <a:t>php</a:t>
            </a:r>
          </a:p>
          <a:p>
            <a:pPr marL="0" indent="0">
              <a:buNone/>
            </a:pPr>
            <a:r>
              <a:rPr lang="en-US" dirty="0" smtClean="0"/>
              <a:t>[</a:t>
            </a:r>
            <a:r>
              <a:rPr lang="en-US" dirty="0"/>
              <a:t>6] http://www.governing.com/topics/transportation-infrastructure/too-many-pedestrians-injured-by-looking-at-their-</a:t>
            </a:r>
            <a:r>
              <a:rPr lang="en-US" dirty="0" smtClean="0"/>
              <a:t>phones.html</a:t>
            </a:r>
          </a:p>
          <a:p>
            <a:pPr marL="0" indent="0">
              <a:buNone/>
            </a:pPr>
            <a:r>
              <a:rPr lang="en-US" dirty="0"/>
              <a:t>[7] http://</a:t>
            </a:r>
            <a:r>
              <a:rPr lang="en-US" dirty="0" err="1"/>
              <a:t>www.nj.com</a:t>
            </a:r>
            <a:r>
              <a:rPr lang="en-US" dirty="0"/>
              <a:t>/traffic/</a:t>
            </a:r>
            <a:r>
              <a:rPr lang="en-US" dirty="0" err="1"/>
              <a:t>index.ssf</a:t>
            </a:r>
            <a:r>
              <a:rPr lang="en-US" dirty="0"/>
              <a:t>/2016/03/safety_effort_tells_pedestrians_and_drivers_heads-.html#incart_2box_nj-homepage-featured</a:t>
            </a:r>
          </a:p>
          <a:p>
            <a:pPr marL="0" indent="0">
              <a:buNone/>
            </a:pPr>
            <a:r>
              <a:rPr lang="en-US" dirty="0"/>
              <a:t>[8] http://</a:t>
            </a:r>
            <a:r>
              <a:rPr lang="en-US" dirty="0" err="1"/>
              <a:t>www.governing.com</a:t>
            </a:r>
            <a:r>
              <a:rPr lang="en-US" dirty="0"/>
              <a:t>/topics/transportation-infrastructure/too-many-pedestrians-injured-by-looking-at-their-</a:t>
            </a:r>
            <a:r>
              <a:rPr lang="en-US" dirty="0" err="1" smtClean="0"/>
              <a:t>phones.html</a:t>
            </a:r>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Holly Nguyen</a:t>
            </a:r>
            <a:endParaRPr lang="en-US" sz="1400" dirty="0">
              <a:solidFill>
                <a:schemeClr val="tx1"/>
              </a:solidFill>
              <a:latin typeface="+mj-lt"/>
            </a:endParaRPr>
          </a:p>
        </p:txBody>
      </p:sp>
    </p:spTree>
    <p:extLst>
      <p:ext uri="{BB962C8B-B14F-4D97-AF65-F5344CB8AC3E}">
        <p14:creationId xmlns:p14="http://schemas.microsoft.com/office/powerpoint/2010/main" val="7471320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smtClean="0"/>
              <a:t>Class 4</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6" name="Picture 5"/>
          <p:cNvPicPr>
            <a:picLocks noChangeAspect="1"/>
          </p:cNvPicPr>
          <p:nvPr/>
        </p:nvPicPr>
        <p:blipFill>
          <a:blip r:embed="rId3"/>
          <a:stretch>
            <a:fillRect/>
          </a:stretch>
        </p:blipFill>
        <p:spPr>
          <a:xfrm>
            <a:off x="139702" y="615952"/>
            <a:ext cx="8864600" cy="3911600"/>
          </a:xfrm>
          <a:prstGeom prst="rect">
            <a:avLst/>
          </a:prstGeom>
        </p:spPr>
      </p:pic>
      <p:sp>
        <p:nvSpPr>
          <p:cNvPr id="7" name="TextBox 6"/>
          <p:cNvSpPr txBox="1"/>
          <p:nvPr/>
        </p:nvSpPr>
        <p:spPr>
          <a:xfrm>
            <a:off x="3362138" y="4750533"/>
            <a:ext cx="3005951" cy="346249"/>
          </a:xfrm>
          <a:prstGeom prst="rect">
            <a:avLst/>
          </a:prstGeom>
          <a:noFill/>
        </p:spPr>
        <p:txBody>
          <a:bodyPr wrap="none" lIns="91436" tIns="45718" rIns="91436" bIns="45718" rtlCol="0">
            <a:spAutoFit/>
          </a:bodyPr>
          <a:lstStyle/>
          <a:p>
            <a:pPr>
              <a:lnSpc>
                <a:spcPct val="90000"/>
              </a:lnSpc>
            </a:pPr>
            <a:r>
              <a:rPr lang="en-US" dirty="0"/>
              <a:t>http://</a:t>
            </a:r>
            <a:r>
              <a:rPr lang="en-US" dirty="0" err="1"/>
              <a:t>www.xkcd.com</a:t>
            </a:r>
            <a:r>
              <a:rPr lang="en-US" dirty="0"/>
              <a:t>/834/</a:t>
            </a:r>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r>
              <a:rPr lang="en-US" dirty="0" smtClean="0"/>
              <a:t>/</a:t>
            </a:r>
            <a:endParaRPr lang="en-US" dirty="0"/>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3485" y="760931"/>
            <a:ext cx="497101" cy="480561"/>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20</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pp. 110 What powers the cell phones and towers? “everyday tasks” not apparent from image.</a:t>
            </a:r>
          </a:p>
          <a:p>
            <a:r>
              <a:rPr lang="en-US" dirty="0" smtClean="0"/>
              <a:t>pp. 111 “over a billion” contradicts pp. 38. [6] from 2008.</a:t>
            </a:r>
          </a:p>
          <a:p>
            <a:r>
              <a:rPr lang="en-US" dirty="0" smtClean="0"/>
              <a:t>pp. 118 [17] from 2005, how is the quality of Wikipedia now?</a:t>
            </a:r>
          </a:p>
          <a:p>
            <a:r>
              <a:rPr lang="en-US" dirty="0" smtClean="0"/>
              <a:t>pp. 131 Is 20% realistic? What will search engines and facial recognition be capable of? Rule Utilitarian ignores the private setting.</a:t>
            </a:r>
          </a:p>
          <a:p>
            <a:r>
              <a:rPr lang="en-US" dirty="0"/>
              <a:t>pp. 132 Do any filters use </a:t>
            </a:r>
            <a:r>
              <a:rPr lang="en-US" dirty="0" err="1"/>
              <a:t>imgage</a:t>
            </a:r>
            <a:r>
              <a:rPr lang="en-US" dirty="0"/>
              <a:t> processing? </a:t>
            </a:r>
          </a:p>
        </p:txBody>
      </p:sp>
      <p:sp>
        <p:nvSpPr>
          <p:cNvPr id="11" name="Content Placeholder 10"/>
          <p:cNvSpPr>
            <a:spLocks noGrp="1"/>
          </p:cNvSpPr>
          <p:nvPr>
            <p:ph sz="half" idx="2"/>
          </p:nvPr>
        </p:nvSpPr>
        <p:spPr/>
        <p:txBody>
          <a:bodyPr>
            <a:normAutofit fontScale="85000" lnSpcReduction="20000"/>
          </a:bodyPr>
          <a:lstStyle/>
          <a:p>
            <a:r>
              <a:rPr lang="en-US" dirty="0" smtClean="0"/>
              <a:t>pp. 135 Social Contract - Least restrictive/harmful way to achieve goal?</a:t>
            </a:r>
          </a:p>
          <a:p>
            <a:r>
              <a:rPr lang="en-US" dirty="0" smtClean="0"/>
              <a:t>pp</a:t>
            </a:r>
            <a:r>
              <a:rPr lang="en-US" dirty="0"/>
              <a:t>. </a:t>
            </a:r>
            <a:r>
              <a:rPr lang="en-US" dirty="0" smtClean="0"/>
              <a:t>138 IM stats from 2002</a:t>
            </a:r>
          </a:p>
          <a:p>
            <a:r>
              <a:rPr lang="en-US" dirty="0" smtClean="0"/>
              <a:t>pp. 139 Sting refs, latest from 2003.</a:t>
            </a:r>
          </a:p>
          <a:p>
            <a:r>
              <a:rPr lang="en-US" dirty="0" smtClean="0"/>
              <a:t>pp. 144 addiction </a:t>
            </a:r>
            <a:r>
              <a:rPr lang="en-US" dirty="0" err="1" smtClean="0"/>
              <a:t>def</a:t>
            </a:r>
            <a:r>
              <a:rPr lang="en-US" dirty="0" smtClean="0"/>
              <a:t>, ignorance = !addict ? </a:t>
            </a:r>
          </a:p>
          <a:p>
            <a:r>
              <a:rPr lang="en-US" dirty="0" smtClean="0"/>
              <a:t>pp. 146 More accurate to say addicted to single app?</a:t>
            </a:r>
          </a:p>
          <a:p>
            <a:r>
              <a:rPr lang="en-US" dirty="0" smtClean="0"/>
              <a:t>pp. 159 2015 is © of text, time for update</a:t>
            </a:r>
            <a:endParaRPr lang="en-US" dirty="0"/>
          </a:p>
          <a:p>
            <a:r>
              <a:rPr lang="en-US" dirty="0"/>
              <a:t>End of Chapter questions I liked</a:t>
            </a:r>
            <a:r>
              <a:rPr lang="en-US" dirty="0" smtClean="0"/>
              <a:t>: 19, 26 (libel? Yes), </a:t>
            </a:r>
            <a:r>
              <a:rPr lang="en-US" dirty="0"/>
              <a:t>30 (</a:t>
            </a:r>
            <a:r>
              <a:rPr lang="en-US" dirty="0">
                <a:hlinkClick r:id="rId3"/>
              </a:rPr>
              <a:t>http://en.wikipedia.org/wiki/</a:t>
            </a:r>
            <a:r>
              <a:rPr lang="en-US" dirty="0" smtClean="0">
                <a:hlinkClick r:id="rId3"/>
              </a:rPr>
              <a:t>Wikipedia:Citing_Wikipedia</a:t>
            </a:r>
            <a:r>
              <a:rPr lang="en-US" dirty="0" smtClean="0"/>
              <a:t> ), </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Quiz</a:t>
            </a:r>
            <a:endParaRPr lang="en-US" dirty="0"/>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a:t>One page </a:t>
            </a:r>
            <a:r>
              <a:rPr lang="en-US" dirty="0" smtClean="0"/>
              <a:t>paper</a:t>
            </a:r>
          </a:p>
          <a:p>
            <a:pPr lvl="1"/>
            <a:r>
              <a:rPr lang="en-US" dirty="0" smtClean="0"/>
              <a:t>Global </a:t>
            </a:r>
            <a:r>
              <a:rPr lang="en-US" dirty="0"/>
              <a:t>i</a:t>
            </a:r>
            <a:r>
              <a:rPr lang="en-US" dirty="0" smtClean="0"/>
              <a:t>ntellectual </a:t>
            </a:r>
            <a:r>
              <a:rPr lang="en-US" dirty="0"/>
              <a:t>p</a:t>
            </a:r>
            <a:r>
              <a:rPr lang="en-US" dirty="0" smtClean="0"/>
              <a:t>roperty </a:t>
            </a:r>
            <a:r>
              <a:rPr lang="en-US" dirty="0"/>
              <a:t>l</a:t>
            </a:r>
            <a:r>
              <a:rPr lang="en-US" dirty="0" smtClean="0"/>
              <a:t>aws, </a:t>
            </a:r>
            <a:r>
              <a:rPr lang="en-US" dirty="0"/>
              <a:t>friends or foes</a:t>
            </a:r>
            <a:r>
              <a:rPr lang="en-US" dirty="0" smtClean="0"/>
              <a:t>?</a:t>
            </a:r>
          </a:p>
          <a:p>
            <a:r>
              <a:rPr lang="en-US" dirty="0" smtClean="0"/>
              <a:t>Extra </a:t>
            </a:r>
            <a:r>
              <a:rPr lang="en-US" dirty="0"/>
              <a:t>Credit – One page </a:t>
            </a:r>
            <a:r>
              <a:rPr lang="en-US" dirty="0" smtClean="0"/>
              <a:t>paper</a:t>
            </a:r>
          </a:p>
          <a:p>
            <a:pPr lvl="1"/>
            <a:r>
              <a:rPr lang="en-US" dirty="0" smtClean="0"/>
              <a:t>Is </a:t>
            </a:r>
            <a:r>
              <a:rPr lang="en-US" dirty="0"/>
              <a:t>WPI’s IT Acceptable Use Policy morally acceptable</a:t>
            </a:r>
            <a:r>
              <a:rPr lang="en-US" dirty="0" smtClean="0"/>
              <a:t>?</a:t>
            </a:r>
          </a:p>
          <a:p>
            <a:r>
              <a:rPr lang="en-US" dirty="0"/>
              <a:t>Remember to work on your group project.</a:t>
            </a:r>
          </a:p>
          <a:p>
            <a:pPr lvl="1"/>
            <a:r>
              <a:rPr lang="en-US" dirty="0"/>
              <a:t>See full group project description on course website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178" indent="-457178">
              <a:buFont typeface="+mj-lt"/>
              <a:buAutoNum type="arabicPeriod"/>
            </a:pPr>
            <a:r>
              <a:rPr lang="en-US" dirty="0" smtClean="0"/>
              <a:t>Review</a:t>
            </a:r>
          </a:p>
          <a:p>
            <a:pPr marL="457178" indent="-457178">
              <a:buFont typeface="+mj-lt"/>
              <a:buAutoNum type="arabicPeriod"/>
            </a:pPr>
            <a:r>
              <a:rPr lang="en-US" dirty="0" smtClean="0"/>
              <a:t>Assignment</a:t>
            </a:r>
          </a:p>
          <a:p>
            <a:pPr marL="457178" indent="-457178">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053363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a:bodyPr>
          <a:lstStyle/>
          <a:p>
            <a:r>
              <a:rPr lang="en-US" sz="2000" dirty="0" smtClean="0"/>
              <a:t>How many of you use Twitter?</a:t>
            </a:r>
          </a:p>
          <a:p>
            <a:r>
              <a:rPr lang="en-US" sz="2000" dirty="0" smtClean="0"/>
              <a:t>How many of you have seen or experienced some form of abuse on Twitter?</a:t>
            </a:r>
            <a:endParaRPr lang="en-US" sz="2000"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Clark Jacobsohn</a:t>
            </a:r>
            <a:endParaRPr lang="en-US" sz="1400" dirty="0">
              <a:solidFill>
                <a:schemeClr val="tx1"/>
              </a:solidFill>
              <a:latin typeface="+mj-lt"/>
            </a:endParaRPr>
          </a:p>
        </p:txBody>
      </p:sp>
    </p:spTree>
    <p:extLst>
      <p:ext uri="{BB962C8B-B14F-4D97-AF65-F5344CB8AC3E}">
        <p14:creationId xmlns:p14="http://schemas.microsoft.com/office/powerpoint/2010/main" val="2336214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12072</TotalTime>
  <Words>3682</Words>
  <Application>Microsoft Macintosh PowerPoint</Application>
  <PresentationFormat>On-screen Show (16:9)</PresentationFormat>
  <Paragraphs>357</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Red Radial 16x9</vt:lpstr>
      <vt:lpstr>Class 4 Freedom Of Speech</vt:lpstr>
      <vt:lpstr>Overview</vt:lpstr>
      <vt:lpstr>PowerPoint Presentation</vt:lpstr>
      <vt:lpstr>PowerPoint Presentation</vt:lpstr>
      <vt:lpstr>My Reading Notes</vt:lpstr>
      <vt:lpstr>Group Quiz</vt:lpstr>
      <vt:lpstr>Assignment</vt:lpstr>
      <vt:lpstr>Overview</vt:lpstr>
      <vt:lpstr>Introduction</vt:lpstr>
      <vt:lpstr>Overview</vt:lpstr>
      <vt:lpstr>Public Shaming on Twitter</vt:lpstr>
      <vt:lpstr>PyCon 2013 Example: Initial Event</vt:lpstr>
      <vt:lpstr>PyCon 2013 Example: Consequences</vt:lpstr>
      <vt:lpstr>Conclusions</vt:lpstr>
      <vt:lpstr>Further Information</vt:lpstr>
      <vt:lpstr>References</vt:lpstr>
      <vt:lpstr>PowerPoint Presentation</vt:lpstr>
      <vt:lpstr>smartphone addiction exists</vt:lpstr>
      <vt:lpstr>Cell Phone Use while walking is  accepted but dangerous</vt:lpstr>
      <vt:lpstr>Solutions: laws, change street design, awareness</vt:lpstr>
      <vt:lpstr>References</vt:lpstr>
      <vt:lpstr>Class 4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153</cp:revision>
  <dcterms:created xsi:type="dcterms:W3CDTF">2014-08-25T02:19:16Z</dcterms:created>
  <dcterms:modified xsi:type="dcterms:W3CDTF">2016-03-25T21:55:33Z</dcterms:modified>
</cp:coreProperties>
</file>