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6"/>
  </p:notesMasterIdLst>
  <p:handoutMasterIdLst>
    <p:handoutMasterId r:id="rId17"/>
  </p:handoutMasterIdLst>
  <p:sldIdLst>
    <p:sldId id="256" r:id="rId2"/>
    <p:sldId id="258" r:id="rId3"/>
    <p:sldId id="260" r:id="rId4"/>
    <p:sldId id="259" r:id="rId5"/>
    <p:sldId id="261" r:id="rId6"/>
    <p:sldId id="263" r:id="rId7"/>
    <p:sldId id="262" r:id="rId8"/>
    <p:sldId id="264" r:id="rId9"/>
    <p:sldId id="265" r:id="rId10"/>
    <p:sldId id="271" r:id="rId11"/>
    <p:sldId id="266" r:id="rId12"/>
    <p:sldId id="267" r:id="rId13"/>
    <p:sldId id="270" r:id="rId14"/>
    <p:sldId id="269" r:id="rId15"/>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192" autoAdjust="0"/>
    <p:restoredTop sz="81445" autoAdjust="0"/>
  </p:normalViewPr>
  <p:slideViewPr>
    <p:cSldViewPr snapToGrid="0" snapToObjects="1">
      <p:cViewPr varScale="1">
        <p:scale>
          <a:sx n="126" d="100"/>
          <a:sy n="126" d="100"/>
        </p:scale>
        <p:origin x="-576" y="-104"/>
      </p:cViewPr>
      <p:guideLst>
        <p:guide orient="horz" pos="1620"/>
        <p:guide pos="2880"/>
      </p:guideLst>
    </p:cSldViewPr>
  </p:slideViewPr>
  <p:notesTextViewPr>
    <p:cViewPr>
      <p:scale>
        <a:sx n="100" d="100"/>
        <a:sy n="100" d="100"/>
      </p:scale>
      <p:origin x="0" y="0"/>
    </p:cViewPr>
  </p:notesTextViewPr>
  <p:sorterViewPr>
    <p:cViewPr>
      <p:scale>
        <a:sx n="180" d="100"/>
        <a:sy n="180" d="100"/>
      </p:scale>
      <p:origin x="0" y="3464"/>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handoutMaster" Target="handoutMasters/handout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EF980C-06B9-9541-9929-F1E71D9341C4}" type="datetimeFigureOut">
              <a:rPr lang="en-US" smtClean="0"/>
              <a:t>2016-03-14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E36D42-B77C-2B48-B602-2114A3AD328F}" type="slidenum">
              <a:rPr lang="en-US" smtClean="0"/>
              <a:t>‹#›</a:t>
            </a:fld>
            <a:endParaRPr lang="en-US" dirty="0"/>
          </a:p>
        </p:txBody>
      </p:sp>
    </p:spTree>
    <p:extLst>
      <p:ext uri="{BB962C8B-B14F-4D97-AF65-F5344CB8AC3E}">
        <p14:creationId xmlns:p14="http://schemas.microsoft.com/office/powerpoint/2010/main" val="34171676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2BFA80-5DE8-754C-A5A4-B0D948BE7BE3}" type="datetimeFigureOut">
              <a:rPr lang="en-US" smtClean="0"/>
              <a:t>2016-03-14</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0700B2-88B9-1642-B8EB-F86842378D04}" type="slidenum">
              <a:rPr lang="en-US" smtClean="0"/>
              <a:t>‹#›</a:t>
            </a:fld>
            <a:endParaRPr lang="en-US" dirty="0"/>
          </a:p>
        </p:txBody>
      </p:sp>
    </p:spTree>
    <p:extLst>
      <p:ext uri="{BB962C8B-B14F-4D97-AF65-F5344CB8AC3E}">
        <p14:creationId xmlns:p14="http://schemas.microsoft.com/office/powerpoint/2010/main" val="136850568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Here’s the title slide to the first class. Excited already, aren’t you?</a:t>
            </a:r>
          </a:p>
          <a:p>
            <a:pPr eaLnBrk="1" hangingPunct="1"/>
            <a:r>
              <a:rPr lang="en-US" dirty="0" smtClean="0">
                <a:latin typeface="Arial" charset="0"/>
                <a:ea typeface="ＭＳ Ｐゴシック" charset="-128"/>
                <a:cs typeface="ＭＳ Ｐゴシック" charset="-128"/>
              </a:rPr>
              <a:t>Who knows what Emacs or vi</a:t>
            </a:r>
            <a:r>
              <a:rPr lang="en-US" baseline="0" dirty="0" smtClean="0">
                <a:latin typeface="Arial" charset="0"/>
                <a:ea typeface="ＭＳ Ｐゴシック" charset="-128"/>
                <a:cs typeface="ＭＳ Ｐゴシック" charset="-128"/>
              </a:rPr>
              <a:t> is?</a:t>
            </a:r>
            <a:endParaRPr lang="en-US" dirty="0" smtClean="0">
              <a:latin typeface="Arial" charset="0"/>
              <a:ea typeface="ＭＳ Ｐゴシック" charset="-128"/>
              <a:cs typeface="ＭＳ Ｐゴシック" charset="-128"/>
            </a:endParaRP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a:t>
            </a:fld>
            <a:endParaRPr lang="en-US" dirty="0"/>
          </a:p>
        </p:txBody>
      </p:sp>
    </p:spTree>
    <p:extLst>
      <p:ext uri="{BB962C8B-B14F-4D97-AF65-F5344CB8AC3E}">
        <p14:creationId xmlns:p14="http://schemas.microsoft.com/office/powerpoint/2010/main" val="42553350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smtClean="0"/>
              <a:t>What "Orwellian" really means - Noah </a:t>
            </a:r>
            <a:r>
              <a:rPr lang="en-US" b="1" dirty="0" err="1" smtClean="0"/>
              <a:t>Tavlin</a:t>
            </a:r>
            <a:r>
              <a:rPr lang="en-US" b="1" dirty="0" smtClean="0"/>
              <a:t> (5:31)</a:t>
            </a:r>
            <a:endParaRPr lang="en-US" baseline="0" dirty="0" smtClean="0">
              <a:latin typeface="Arial" pitchFamily="-109" charset="0"/>
              <a:ea typeface="ＭＳ Ｐゴシック" pitchFamily="-109" charset="-128"/>
              <a:cs typeface="ＭＳ Ｐゴシック" pitchFamily="-109" charset="-128"/>
            </a:endParaRPr>
          </a:p>
          <a:p>
            <a:r>
              <a:rPr lang="en-US" baseline="0" dirty="0" smtClean="0">
                <a:latin typeface="Arial" pitchFamily="-109" charset="0"/>
                <a:ea typeface="ＭＳ Ｐゴシック" pitchFamily="-109" charset="-128"/>
                <a:cs typeface="ＭＳ Ｐゴシック" pitchFamily="-109" charset="-128"/>
              </a:rPr>
              <a:t>http://</a:t>
            </a:r>
            <a:r>
              <a:rPr lang="en-US" baseline="0" dirty="0" err="1" smtClean="0">
                <a:latin typeface="Arial" pitchFamily="-109" charset="0"/>
                <a:ea typeface="ＭＳ Ｐゴシック" pitchFamily="-109" charset="-128"/>
                <a:cs typeface="ＭＳ Ｐゴシック" pitchFamily="-109" charset="-128"/>
              </a:rPr>
              <a:t>ed.ted.com</a:t>
            </a:r>
            <a:r>
              <a:rPr lang="en-US" baseline="0" dirty="0" smtClean="0">
                <a:latin typeface="Arial" pitchFamily="-109" charset="0"/>
                <a:ea typeface="ＭＳ Ｐゴシック" pitchFamily="-109" charset="-128"/>
                <a:cs typeface="ＭＳ Ｐゴシック" pitchFamily="-109" charset="-128"/>
              </a:rPr>
              <a:t>/lessons/what-</a:t>
            </a:r>
            <a:r>
              <a:rPr lang="en-US" baseline="0" dirty="0" err="1" smtClean="0">
                <a:latin typeface="Arial" pitchFamily="-109" charset="0"/>
                <a:ea typeface="ＭＳ Ｐゴシック" pitchFamily="-109" charset="-128"/>
                <a:cs typeface="ＭＳ Ｐゴシック" pitchFamily="-109" charset="-128"/>
              </a:rPr>
              <a:t>orwellian</a:t>
            </a:r>
            <a:r>
              <a:rPr lang="en-US" baseline="0" dirty="0" smtClean="0">
                <a:latin typeface="Arial" pitchFamily="-109" charset="0"/>
                <a:ea typeface="ＭＳ Ｐゴシック" pitchFamily="-109" charset="-128"/>
                <a:cs typeface="ＭＳ Ｐゴシック" pitchFamily="-109" charset="-128"/>
              </a:rPr>
              <a:t>-really-means-</a:t>
            </a:r>
            <a:r>
              <a:rPr lang="en-US" baseline="0" dirty="0" err="1" smtClean="0">
                <a:latin typeface="Arial" pitchFamily="-109" charset="0"/>
                <a:ea typeface="ＭＳ Ｐゴシック" pitchFamily="-109" charset="-128"/>
                <a:cs typeface="ＭＳ Ｐゴシック" pitchFamily="-109" charset="-128"/>
              </a:rPr>
              <a:t>noah</a:t>
            </a:r>
            <a:r>
              <a:rPr lang="en-US" baseline="0" dirty="0" smtClean="0">
                <a:latin typeface="Arial" pitchFamily="-109" charset="0"/>
                <a:ea typeface="ＭＳ Ｐゴシック" pitchFamily="-109" charset="-128"/>
                <a:cs typeface="ＭＳ Ｐゴシック" pitchFamily="-109" charset="-128"/>
              </a:rPr>
              <a:t>-</a:t>
            </a:r>
            <a:r>
              <a:rPr lang="en-US" baseline="0" dirty="0" err="1" smtClean="0">
                <a:latin typeface="Arial" pitchFamily="-109" charset="0"/>
                <a:ea typeface="ＭＳ Ｐゴシック" pitchFamily="-109" charset="-128"/>
                <a:cs typeface="ＭＳ Ｐゴシック" pitchFamily="-109" charset="-128"/>
              </a:rPr>
              <a:t>tavlin</a:t>
            </a:r>
            <a:endParaRPr lang="en-US" baseline="0" dirty="0" smtClean="0">
              <a:latin typeface="Arial" pitchFamily="-109" charset="0"/>
              <a:ea typeface="ＭＳ Ｐゴシック" pitchFamily="-109" charset="-128"/>
              <a:cs typeface="ＭＳ Ｐゴシック" pitchFamily="-109"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10</a:t>
            </a:fld>
            <a:endParaRPr lang="en-US"/>
          </a:p>
        </p:txBody>
      </p:sp>
    </p:spTree>
    <p:extLst>
      <p:ext uri="{BB962C8B-B14F-4D97-AF65-F5344CB8AC3E}">
        <p14:creationId xmlns:p14="http://schemas.microsoft.com/office/powerpoint/2010/main" val="32400220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smtClean="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11</a:t>
            </a:fld>
            <a:endParaRPr lang="en-US" dirty="0"/>
          </a:p>
        </p:txBody>
      </p:sp>
    </p:spTree>
    <p:extLst>
      <p:ext uri="{BB962C8B-B14F-4D97-AF65-F5344CB8AC3E}">
        <p14:creationId xmlns:p14="http://schemas.microsoft.com/office/powerpoint/2010/main" val="4245214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13</a:t>
            </a:fld>
            <a:endParaRPr lang="en-US"/>
          </a:p>
        </p:txBody>
      </p:sp>
    </p:spTree>
    <p:extLst>
      <p:ext uri="{BB962C8B-B14F-4D97-AF65-F5344CB8AC3E}">
        <p14:creationId xmlns:p14="http://schemas.microsoft.com/office/powerpoint/2010/main" val="12718613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This is the end. Any slides beyond this point are for answering questions that may arise but not needed in the main talk. Some slides may also be unfinished and are not needed but kept just in case.</a:t>
            </a:r>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14</a:t>
            </a:fld>
            <a:endParaRPr lang="en-US" dirty="0"/>
          </a:p>
        </p:txBody>
      </p:sp>
    </p:spTree>
    <p:extLst>
      <p:ext uri="{BB962C8B-B14F-4D97-AF65-F5344CB8AC3E}">
        <p14:creationId xmlns:p14="http://schemas.microsoft.com/office/powerpoint/2010/main" val="4255335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many people in the world get this joke?</a:t>
            </a:r>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According to wolframalpha.com (2012-08-23):</a:t>
            </a:r>
          </a:p>
          <a:p>
            <a:pPr marL="171450" indent="-171450">
              <a:buFont typeface="Arial"/>
              <a:buChar char="•"/>
            </a:pPr>
            <a:r>
              <a:rPr lang="en-US" dirty="0" smtClean="0"/>
              <a:t>2.34% (of 6.79 billion people) attend secondary</a:t>
            </a:r>
            <a:r>
              <a:rPr lang="en-US" baseline="0" dirty="0" smtClean="0"/>
              <a:t> school </a:t>
            </a:r>
          </a:p>
          <a:p>
            <a:pPr marL="171450" indent="-171450">
              <a:buFont typeface="Arial"/>
              <a:buChar char="•"/>
            </a:pPr>
            <a:r>
              <a:rPr lang="en-US" baseline="0" dirty="0" smtClean="0"/>
              <a:t>50 million secondary school grads in United States (of 309 million people) 16.18%</a:t>
            </a:r>
          </a:p>
          <a:p>
            <a:pPr marL="171450" indent="-171450">
              <a:buFont typeface="Arial"/>
              <a:buChar char="•"/>
            </a:pPr>
            <a:r>
              <a:rPr lang="en-US" baseline="0" dirty="0" smtClean="0"/>
              <a:t>3.3 million computer specialists in United States (of 309 million people) 1.06% (or 6.6% of college grads)</a:t>
            </a:r>
          </a:p>
        </p:txBody>
      </p:sp>
      <p:sp>
        <p:nvSpPr>
          <p:cNvPr id="4" name="Slide Number Placeholder 3"/>
          <p:cNvSpPr>
            <a:spLocks noGrp="1"/>
          </p:cNvSpPr>
          <p:nvPr>
            <p:ph type="sldNum" sz="quarter" idx="10"/>
          </p:nvPr>
        </p:nvSpPr>
        <p:spPr/>
        <p:txBody>
          <a:bodyPr/>
          <a:lstStyle/>
          <a:p>
            <a:fld id="{270700B2-88B9-1642-B8EB-F86842378D04}" type="slidenum">
              <a:rPr lang="en-US" smtClean="0"/>
              <a:t>2</a:t>
            </a:fld>
            <a:endParaRPr lang="en-US" dirty="0"/>
          </a:p>
        </p:txBody>
      </p:sp>
    </p:spTree>
    <p:extLst>
      <p:ext uri="{BB962C8B-B14F-4D97-AF65-F5344CB8AC3E}">
        <p14:creationId xmlns:p14="http://schemas.microsoft.com/office/powerpoint/2010/main" val="5936551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p>
          <a:p>
            <a:r>
              <a:rPr lang="en-US" dirty="0" smtClean="0"/>
              <a:t>bb # two b's </a:t>
            </a:r>
          </a:p>
          <a:p>
            <a:r>
              <a:rPr lang="en-US" dirty="0" smtClean="0"/>
              <a:t>| # or </a:t>
            </a:r>
          </a:p>
          <a:p>
            <a:r>
              <a:rPr lang="en-US" dirty="0" smtClean="0"/>
              <a:t>[^ # not </a:t>
            </a:r>
          </a:p>
          <a:p>
            <a:r>
              <a:rPr lang="en-US" dirty="0" smtClean="0"/>
              <a:t>b]{2} # two b's </a:t>
            </a:r>
          </a:p>
          <a:p>
            <a:r>
              <a:rPr lang="en-US" dirty="0" smtClean="0"/>
              <a:t>/</a:t>
            </a:r>
          </a:p>
          <a:p>
            <a:endParaRPr lang="en-US" dirty="0" smtClean="0"/>
          </a:p>
          <a:p>
            <a:r>
              <a:rPr lang="en-US" dirty="0" smtClean="0"/>
              <a:t>How many people in the world get this joke?</a:t>
            </a:r>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According to wolframalpha.com (2012-08-23):</a:t>
            </a:r>
          </a:p>
          <a:p>
            <a:pPr marL="171450" indent="-171450">
              <a:buFont typeface="Arial"/>
              <a:buChar char="•"/>
            </a:pPr>
            <a:r>
              <a:rPr lang="en-US" dirty="0" smtClean="0"/>
              <a:t>2.34% (of 6.79 billion people) attend secondary</a:t>
            </a:r>
            <a:r>
              <a:rPr lang="en-US" baseline="0" dirty="0" smtClean="0"/>
              <a:t> school </a:t>
            </a:r>
          </a:p>
          <a:p>
            <a:pPr marL="171450" indent="-171450">
              <a:buFont typeface="Arial"/>
              <a:buChar char="•"/>
            </a:pPr>
            <a:r>
              <a:rPr lang="en-US" baseline="0" dirty="0" smtClean="0"/>
              <a:t>50 million secondary school grads in United States (of 309 million people) 16.18%</a:t>
            </a:r>
          </a:p>
          <a:p>
            <a:pPr marL="171450" indent="-171450">
              <a:buFont typeface="Arial"/>
              <a:buChar char="•"/>
            </a:pPr>
            <a:r>
              <a:rPr lang="en-US" baseline="0" dirty="0" smtClean="0"/>
              <a:t>3.3 million computer specialists in United States (of 309 million people) 1.06% (or 6.6% of college grads)</a:t>
            </a:r>
          </a:p>
        </p:txBody>
      </p:sp>
      <p:sp>
        <p:nvSpPr>
          <p:cNvPr id="4" name="Slide Number Placeholder 3"/>
          <p:cNvSpPr>
            <a:spLocks noGrp="1"/>
          </p:cNvSpPr>
          <p:nvPr>
            <p:ph type="sldNum" sz="quarter" idx="10"/>
          </p:nvPr>
        </p:nvSpPr>
        <p:spPr/>
        <p:txBody>
          <a:bodyPr/>
          <a:lstStyle/>
          <a:p>
            <a:fld id="{270700B2-88B9-1642-B8EB-F86842378D04}" type="slidenum">
              <a:rPr lang="en-US" smtClean="0"/>
              <a:t>3</a:t>
            </a:fld>
            <a:endParaRPr lang="en-US" dirty="0"/>
          </a:p>
        </p:txBody>
      </p:sp>
    </p:spTree>
    <p:extLst>
      <p:ext uri="{BB962C8B-B14F-4D97-AF65-F5344CB8AC3E}">
        <p14:creationId xmlns:p14="http://schemas.microsoft.com/office/powerpoint/2010/main" val="34160924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smtClean="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4</a:t>
            </a:fld>
            <a:endParaRPr lang="en-US" dirty="0"/>
          </a:p>
        </p:txBody>
      </p:sp>
    </p:spTree>
    <p:extLst>
      <p:ext uri="{BB962C8B-B14F-4D97-AF65-F5344CB8AC3E}">
        <p14:creationId xmlns:p14="http://schemas.microsoft.com/office/powerpoint/2010/main" val="4245214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Here’s our contact info.</a:t>
            </a:r>
          </a:p>
          <a:p>
            <a:pPr eaLnBrk="1" hangingPunct="1"/>
            <a:r>
              <a:rPr lang="en-US" dirty="0" smtClean="0">
                <a:latin typeface="Arial" charset="0"/>
                <a:ea typeface="ＭＳ Ｐゴシック" charset="-128"/>
                <a:cs typeface="ＭＳ Ｐゴシック" charset="-128"/>
              </a:rPr>
              <a:t>Introduce yourself.</a:t>
            </a:r>
          </a:p>
          <a:p>
            <a:pPr eaLnBrk="1" hangingPunct="1"/>
            <a:endParaRPr lang="en-US" dirty="0" smtClean="0">
              <a:latin typeface="Arial" charset="0"/>
              <a:ea typeface="ＭＳ Ｐゴシック" charset="-128"/>
              <a:cs typeface="ＭＳ Ｐゴシック" charset="-128"/>
            </a:endParaRPr>
          </a:p>
          <a:p>
            <a:r>
              <a:rPr lang="en-US" dirty="0" smtClean="0">
                <a:latin typeface="Arial" charset="0"/>
                <a:ea typeface="ＭＳ Ｐゴシック" charset="-128"/>
                <a:cs typeface="ＭＳ Ｐゴシック" charset="-128"/>
              </a:rPr>
              <a:t>Get to know class:</a:t>
            </a:r>
          </a:p>
          <a:p>
            <a:pPr marL="171450" indent="-171450">
              <a:buFont typeface="Arial"/>
              <a:buChar char="•"/>
            </a:pPr>
            <a:r>
              <a:rPr lang="en-US" dirty="0" smtClean="0">
                <a:latin typeface="Arial" charset="0"/>
                <a:ea typeface="ＭＳ Ｐゴシック" charset="-128"/>
                <a:cs typeface="ＭＳ Ｐゴシック" charset="-128"/>
              </a:rPr>
              <a:t>Youngest? Oldest? Country of origin?</a:t>
            </a:r>
          </a:p>
          <a:p>
            <a:pPr marL="171450" indent="-171450">
              <a:buFont typeface="Arial"/>
              <a:buChar char="•"/>
            </a:pPr>
            <a:r>
              <a:rPr lang="en-US" dirty="0" smtClean="0">
                <a:latin typeface="Arial" charset="0"/>
                <a:ea typeface="ＭＳ Ｐゴシック" charset="-128"/>
                <a:cs typeface="ＭＳ Ｐゴシック" charset="-128"/>
              </a:rPr>
              <a:t>Majors? Years?</a:t>
            </a:r>
          </a:p>
          <a:p>
            <a:pPr marL="171450" indent="-171450">
              <a:buFont typeface="Arial"/>
              <a:buChar char="•"/>
            </a:pPr>
            <a:r>
              <a:rPr lang="en-US" dirty="0" smtClean="0">
                <a:latin typeface="Arial" charset="0"/>
                <a:ea typeface="ＭＳ Ｐゴシック" charset="-128"/>
                <a:cs typeface="ＭＳ Ｐゴシック" charset="-128"/>
              </a:rPr>
              <a:t>Reasons</a:t>
            </a:r>
            <a:r>
              <a:rPr lang="en-US" baseline="0" dirty="0" smtClean="0">
                <a:latin typeface="Arial" charset="0"/>
                <a:ea typeface="ＭＳ Ｐゴシック" charset="-128"/>
                <a:cs typeface="ＭＳ Ｐゴシック" charset="-128"/>
              </a:rPr>
              <a:t> for taking class</a:t>
            </a:r>
            <a:endParaRPr lang="en-US" dirty="0" smtClean="0">
              <a:latin typeface="Arial" charset="0"/>
              <a:ea typeface="ＭＳ Ｐゴシック" charset="-128"/>
              <a:cs typeface="ＭＳ Ｐゴシック" charset="-128"/>
            </a:endParaRP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5</a:t>
            </a:fld>
            <a:endParaRPr lang="en-US" dirty="0"/>
          </a:p>
        </p:txBody>
      </p:sp>
    </p:spTree>
    <p:extLst>
      <p:ext uri="{BB962C8B-B14F-4D97-AF65-F5344CB8AC3E}">
        <p14:creationId xmlns:p14="http://schemas.microsoft.com/office/powerpoint/2010/main" val="27662668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Paraphrased from Outcomes on web site.</a:t>
            </a:r>
          </a:p>
          <a:p>
            <a:endParaRPr lang="en-US" dirty="0" smtClean="0"/>
          </a:p>
          <a:p>
            <a:r>
              <a:rPr lang="en-US" dirty="0" smtClean="0"/>
              <a:t>Stress students are responsible for their own learning</a:t>
            </a:r>
          </a:p>
          <a:p>
            <a:endParaRPr lang="en-US" dirty="0" smtClean="0"/>
          </a:p>
          <a:p>
            <a:r>
              <a:rPr lang="en-US" dirty="0" smtClean="0"/>
              <a:t>Stress dealing with ambiguity</a:t>
            </a:r>
            <a:r>
              <a:rPr lang="en-US" baseline="0" dirty="0" smtClean="0"/>
              <a:t> as useful skill</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6</a:t>
            </a:fld>
            <a:endParaRPr lang="en-US" dirty="0"/>
          </a:p>
        </p:txBody>
      </p:sp>
    </p:spTree>
    <p:extLst>
      <p:ext uri="{BB962C8B-B14F-4D97-AF65-F5344CB8AC3E}">
        <p14:creationId xmlns:p14="http://schemas.microsoft.com/office/powerpoint/2010/main" val="4511093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Let’s go to the course</a:t>
            </a:r>
            <a:r>
              <a:rPr lang="en-US" baseline="0" dirty="0" smtClean="0">
                <a:latin typeface="Arial" charset="0"/>
                <a:ea typeface="ＭＳ Ｐゴシック" charset="-128"/>
                <a:cs typeface="ＭＳ Ｐゴシック" charset="-128"/>
              </a:rPr>
              <a:t> website for this stuff.</a:t>
            </a:r>
            <a:endParaRPr lang="en-US" dirty="0" smtClean="0">
              <a:latin typeface="Arial" charset="0"/>
              <a:ea typeface="ＭＳ Ｐゴシック" charset="-128"/>
              <a:cs typeface="ＭＳ Ｐゴシック" charset="-128"/>
            </a:endParaRPr>
          </a:p>
          <a:p>
            <a:pPr eaLnBrk="1" hangingPunct="1"/>
            <a:r>
              <a:rPr lang="en-US" dirty="0" smtClean="0">
                <a:latin typeface="Arial" charset="0"/>
                <a:ea typeface="ＭＳ Ｐゴシック" charset="-128"/>
                <a:cs typeface="ＭＳ Ｐゴシック" charset="-128"/>
              </a:rPr>
              <a:t>Always check course web site for grading.</a:t>
            </a:r>
          </a:p>
          <a:p>
            <a:pPr eaLnBrk="1" hangingPunct="1"/>
            <a:r>
              <a:rPr lang="en-US" dirty="0" smtClean="0">
                <a:latin typeface="Arial" charset="0"/>
                <a:ea typeface="ＭＳ Ｐゴシック" charset="-128"/>
                <a:cs typeface="ＭＳ Ｐゴシック" charset="-128"/>
              </a:rPr>
              <a:t>Individual presentations are due 24 hours before class so that they can be incorporated into those class slides.</a:t>
            </a:r>
          </a:p>
          <a:p>
            <a:pPr eaLnBrk="1" hangingPunct="1"/>
            <a:r>
              <a:rPr lang="en-US" dirty="0" smtClean="0">
                <a:latin typeface="Arial" charset="0"/>
                <a:ea typeface="ＭＳ Ｐゴシック" charset="-128"/>
                <a:cs typeface="ＭＳ Ｐゴシック" charset="-128"/>
              </a:rPr>
              <a:t>Since most things due class to class are small in the number of points we will not be giving credit late work. You can still turn it in and we’ll tell you how well you would have done.</a:t>
            </a:r>
          </a:p>
        </p:txBody>
      </p:sp>
      <p:sp>
        <p:nvSpPr>
          <p:cNvPr id="4" name="Slide Number Placeholder 3"/>
          <p:cNvSpPr>
            <a:spLocks noGrp="1"/>
          </p:cNvSpPr>
          <p:nvPr>
            <p:ph type="sldNum" sz="quarter" idx="10"/>
          </p:nvPr>
        </p:nvSpPr>
        <p:spPr/>
        <p:txBody>
          <a:bodyPr/>
          <a:lstStyle/>
          <a:p>
            <a:fld id="{270700B2-88B9-1642-B8EB-F86842378D04}" type="slidenum">
              <a:rPr lang="en-US" smtClean="0"/>
              <a:t>7</a:t>
            </a:fld>
            <a:endParaRPr lang="en-US" dirty="0"/>
          </a:p>
        </p:txBody>
      </p:sp>
    </p:spTree>
    <p:extLst>
      <p:ext uri="{BB962C8B-B14F-4D97-AF65-F5344CB8AC3E}">
        <p14:creationId xmlns:p14="http://schemas.microsoft.com/office/powerpoint/2010/main" val="35074932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counters in an abacus is where the term “counter” meaning place in a shop where transactions take place.</a:t>
            </a:r>
          </a:p>
          <a:p>
            <a:endParaRPr lang="en-US" dirty="0" smtClean="0"/>
          </a:p>
          <a:p>
            <a:pPr marL="457200" indent="-457200">
              <a:buFont typeface="+mj-lt"/>
              <a:buAutoNum type="arabicPeriod"/>
            </a:pPr>
            <a:r>
              <a:rPr lang="en-US" dirty="0" smtClean="0"/>
              <a:t>What is computing?</a:t>
            </a:r>
          </a:p>
          <a:p>
            <a:pPr marL="457200" indent="-457200">
              <a:buFont typeface="+mj-lt"/>
              <a:buAutoNum type="arabicPeriod"/>
            </a:pPr>
            <a:r>
              <a:rPr lang="en-US" dirty="0" smtClean="0"/>
              <a:t>What is the oldest computing device you can think of?</a:t>
            </a:r>
          </a:p>
          <a:p>
            <a:pPr marL="914400" marR="0" lvl="1" indent="-457200" algn="l" defTabSz="457200" rtl="0" eaLnBrk="1" fontAlgn="auto" latinLnBrk="0" hangingPunct="1">
              <a:lnSpc>
                <a:spcPct val="100000"/>
              </a:lnSpc>
              <a:spcBef>
                <a:spcPts val="0"/>
              </a:spcBef>
              <a:spcAft>
                <a:spcPts val="0"/>
              </a:spcAft>
              <a:buClrTx/>
              <a:buSzTx/>
              <a:buFont typeface="+mj-lt"/>
              <a:buAutoNum type="arabicPeriod"/>
              <a:tabLst/>
              <a:defRPr/>
            </a:pPr>
            <a:r>
              <a:rPr lang="en-US" dirty="0" smtClean="0"/>
              <a:t>manual calculating aids – clay or wax tablet (5500 BC or older), slate tablet (1300s BC), paper tablet, abacus (2700 BC), mathematical tables (190 BC) (logarithms is an important one 1500s) Antikythera Mechanism</a:t>
            </a:r>
            <a:r>
              <a:rPr lang="en-US" baseline="0" dirty="0" smtClean="0"/>
              <a:t> </a:t>
            </a:r>
            <a:r>
              <a:rPr lang="en-US" dirty="0" smtClean="0"/>
              <a:t>analog computer (0 BC)</a:t>
            </a:r>
          </a:p>
          <a:p>
            <a:pPr marL="457200" indent="-457200">
              <a:buFont typeface="+mj-lt"/>
              <a:buAutoNum type="arabicPeriod"/>
            </a:pPr>
            <a:r>
              <a:rPr lang="en-US" dirty="0" smtClean="0"/>
              <a:t>What computing technology do you wish society had not adopted?</a:t>
            </a:r>
          </a:p>
          <a:p>
            <a:pPr marL="457200" indent="-457200">
              <a:buFont typeface="+mj-lt"/>
              <a:buAutoNum type="arabicPeriod"/>
            </a:pPr>
            <a:r>
              <a:rPr lang="en-US" dirty="0" smtClean="0"/>
              <a:t>What good will you do with your degree?</a:t>
            </a:r>
          </a:p>
          <a:p>
            <a:pPr marL="457200" indent="-457200">
              <a:buFont typeface="+mj-lt"/>
              <a:buAutoNum type="arabicPeriod"/>
            </a:pPr>
            <a:r>
              <a:rPr lang="en-US" dirty="0" smtClean="0"/>
              <a:t>What is the biggest impact computing has had on your life?</a:t>
            </a:r>
          </a:p>
          <a:p>
            <a:pPr marL="457200" indent="-457200">
              <a:buFont typeface="+mj-lt"/>
              <a:buAutoNum type="arabicPeriod"/>
            </a:pPr>
            <a:r>
              <a:rPr lang="en-US" dirty="0" smtClean="0"/>
              <a:t>What is the difference between liberties (negative rights) and claim rights (positive rights)?</a:t>
            </a:r>
          </a:p>
          <a:p>
            <a:endParaRPr lang="en-US" dirty="0" smtClean="0"/>
          </a:p>
        </p:txBody>
      </p:sp>
      <p:sp>
        <p:nvSpPr>
          <p:cNvPr id="4" name="Slide Number Placeholder 3"/>
          <p:cNvSpPr>
            <a:spLocks noGrp="1"/>
          </p:cNvSpPr>
          <p:nvPr>
            <p:ph type="sldNum" sz="quarter" idx="10"/>
          </p:nvPr>
        </p:nvSpPr>
        <p:spPr/>
        <p:txBody>
          <a:bodyPr/>
          <a:lstStyle/>
          <a:p>
            <a:fld id="{270700B2-88B9-1642-B8EB-F86842378D04}" type="slidenum">
              <a:rPr lang="en-US" smtClean="0"/>
              <a:t>8</a:t>
            </a:fld>
            <a:endParaRPr lang="en-US" dirty="0"/>
          </a:p>
        </p:txBody>
      </p:sp>
    </p:spTree>
    <p:extLst>
      <p:ext uri="{BB962C8B-B14F-4D97-AF65-F5344CB8AC3E}">
        <p14:creationId xmlns:p14="http://schemas.microsoft.com/office/powerpoint/2010/main" val="42153129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Arial" charset="0"/>
                <a:ea typeface="ＭＳ Ｐゴシック" charset="-128"/>
                <a:cs typeface="ＭＳ Ｐゴシック" charset="-128"/>
              </a:rPr>
              <a:t>Show old portable computer. </a:t>
            </a:r>
          </a:p>
          <a:p>
            <a:r>
              <a:rPr lang="en-US" dirty="0" smtClean="0">
                <a:latin typeface="Arial" charset="0"/>
                <a:ea typeface="ＭＳ Ｐゴシック" charset="-128"/>
                <a:cs typeface="ＭＳ Ｐゴシック" charset="-128"/>
              </a:rPr>
              <a:t>Info in slide from http://en.wikipedia.org/wiki/Compaq_portable</a:t>
            </a:r>
          </a:p>
          <a:p>
            <a:endParaRPr lang="en-US" dirty="0" smtClean="0">
              <a:latin typeface="Arial" charset="0"/>
              <a:ea typeface="ＭＳ Ｐゴシック" charset="-128"/>
              <a:cs typeface="ＭＳ Ｐゴシック" charset="-128"/>
            </a:endParaRPr>
          </a:p>
          <a:p>
            <a:r>
              <a:rPr lang="en-US" dirty="0" smtClean="0">
                <a:latin typeface="Arial" charset="0"/>
                <a:ea typeface="ＭＳ Ｐゴシック" charset="-128"/>
                <a:cs typeface="ＭＳ Ｐゴシック" charset="-128"/>
              </a:rPr>
              <a:t>Links on web site.</a:t>
            </a:r>
          </a:p>
          <a:p>
            <a:r>
              <a:rPr lang="en-US" dirty="0" smtClean="0">
                <a:latin typeface="Arial" charset="0"/>
                <a:ea typeface="ＭＳ Ｐゴシック" charset="-128"/>
                <a:cs typeface="ＭＳ Ｐゴシック" charset="-128"/>
              </a:rPr>
              <a:t>http://socialimps.keithpray.net/documents/index.jsp?content=Show_and_Tell.html</a:t>
            </a:r>
          </a:p>
        </p:txBody>
      </p:sp>
      <p:sp>
        <p:nvSpPr>
          <p:cNvPr id="4" name="Slide Number Placeholder 3"/>
          <p:cNvSpPr>
            <a:spLocks noGrp="1"/>
          </p:cNvSpPr>
          <p:nvPr>
            <p:ph type="sldNum" sz="quarter" idx="10"/>
          </p:nvPr>
        </p:nvSpPr>
        <p:spPr/>
        <p:txBody>
          <a:bodyPr/>
          <a:lstStyle/>
          <a:p>
            <a:fld id="{270700B2-88B9-1642-B8EB-F86842378D04}" type="slidenum">
              <a:rPr lang="en-US" smtClean="0"/>
              <a:t>9</a:t>
            </a:fld>
            <a:endParaRPr lang="en-US" dirty="0"/>
          </a:p>
        </p:txBody>
      </p:sp>
    </p:spTree>
    <p:extLst>
      <p:ext uri="{BB962C8B-B14F-4D97-AF65-F5344CB8AC3E}">
        <p14:creationId xmlns:p14="http://schemas.microsoft.com/office/powerpoint/2010/main" val="1770393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3" name="Subtitle 2"/>
          <p:cNvSpPr>
            <a:spLocks noGrp="1"/>
          </p:cNvSpPr>
          <p:nvPr>
            <p:ph type="subTitle" idx="1"/>
          </p:nvPr>
        </p:nvSpPr>
        <p:spPr>
          <a:xfrm>
            <a:off x="914400" y="3105150"/>
            <a:ext cx="7315200" cy="762000"/>
          </a:xfrm>
        </p:spPr>
        <p:txBody>
          <a:bodyPr>
            <a:normAutofit/>
          </a:bodyPr>
          <a:lstStyle>
            <a:lvl1pPr marL="0" indent="0" algn="ctr">
              <a:spcBef>
                <a:spcPts val="0"/>
              </a:spcBef>
              <a:buNone/>
              <a:defRPr sz="2100">
                <a:solidFill>
                  <a:schemeClr val="tx1"/>
                </a:solidFill>
              </a:defRPr>
            </a:lvl1pPr>
            <a:lvl2pPr marL="457181" indent="0" algn="ctr">
              <a:buNone/>
              <a:defRPr>
                <a:solidFill>
                  <a:schemeClr val="tx1">
                    <a:tint val="75000"/>
                  </a:schemeClr>
                </a:solidFill>
              </a:defRPr>
            </a:lvl2pPr>
            <a:lvl3pPr marL="914362" indent="0" algn="ctr">
              <a:buNone/>
              <a:defRPr>
                <a:solidFill>
                  <a:schemeClr val="tx1">
                    <a:tint val="75000"/>
                  </a:schemeClr>
                </a:solidFill>
              </a:defRPr>
            </a:lvl3pPr>
            <a:lvl4pPr marL="1371543" indent="0" algn="ctr">
              <a:buNone/>
              <a:defRPr>
                <a:solidFill>
                  <a:schemeClr val="tx1">
                    <a:tint val="75000"/>
                  </a:schemeClr>
                </a:solidFill>
              </a:defRPr>
            </a:lvl4pPr>
            <a:lvl5pPr marL="1828724" indent="0" algn="ctr">
              <a:buNone/>
              <a:defRPr>
                <a:solidFill>
                  <a:schemeClr val="tx1">
                    <a:tint val="75000"/>
                  </a:schemeClr>
                </a:solidFill>
              </a:defRPr>
            </a:lvl5pPr>
            <a:lvl6pPr marL="2285905" indent="0" algn="ctr">
              <a:buNone/>
              <a:defRPr>
                <a:solidFill>
                  <a:schemeClr val="tx1">
                    <a:tint val="75000"/>
                  </a:schemeClr>
                </a:solidFill>
              </a:defRPr>
            </a:lvl6pPr>
            <a:lvl7pPr marL="2743086" indent="0" algn="ctr">
              <a:buNone/>
              <a:defRPr>
                <a:solidFill>
                  <a:schemeClr val="tx1">
                    <a:tint val="75000"/>
                  </a:schemeClr>
                </a:solidFill>
              </a:defRPr>
            </a:lvl7pPr>
            <a:lvl8pPr marL="3200266" indent="0" algn="ctr">
              <a:buNone/>
              <a:defRPr>
                <a:solidFill>
                  <a:schemeClr val="tx1">
                    <a:tint val="75000"/>
                  </a:schemeClr>
                </a:solidFill>
              </a:defRPr>
            </a:lvl8pPr>
            <a:lvl9pPr marL="3657448" indent="0" algn="ctr">
              <a:buNone/>
              <a:defRPr>
                <a:solidFill>
                  <a:schemeClr val="tx1">
                    <a:tint val="75000"/>
                  </a:schemeClr>
                </a:solidFill>
              </a:defRPr>
            </a:lvl9pPr>
          </a:lstStyle>
          <a:p>
            <a:r>
              <a:rPr lang="en-US" smtClean="0"/>
              <a:t>Click to edit Master subtitle style</a:t>
            </a:r>
            <a:endParaRPr/>
          </a:p>
        </p:txBody>
      </p:sp>
      <p:sp>
        <p:nvSpPr>
          <p:cNvPr id="62" name="Rectangle 61"/>
          <p:cNvSpPr/>
          <p:nvPr/>
        </p:nvSpPr>
        <p:spPr bwMode="hidden">
          <a:xfrm>
            <a:off x="0" y="1428751"/>
            <a:ext cx="9144000" cy="1611189"/>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90000"/>
              </a:lnSpc>
            </a:pPr>
            <a:endParaRPr sz="2400">
              <a:solidFill>
                <a:schemeClr val="tx2"/>
              </a:solidFill>
            </a:endParaRPr>
          </a:p>
        </p:txBody>
      </p:sp>
      <p:sp>
        <p:nvSpPr>
          <p:cNvPr id="2" name="Title 1"/>
          <p:cNvSpPr>
            <a:spLocks noGrp="1"/>
          </p:cNvSpPr>
          <p:nvPr>
            <p:ph type="ctrTitle"/>
          </p:nvPr>
        </p:nvSpPr>
        <p:spPr>
          <a:xfrm>
            <a:off x="914400" y="1428751"/>
            <a:ext cx="7315200" cy="1610945"/>
          </a:xfrm>
        </p:spPr>
        <p:txBody>
          <a:bodyPr anchor="ctr">
            <a:normAutofit/>
          </a:bodyPr>
          <a:lstStyle>
            <a:lvl1pPr algn="l">
              <a:defRPr sz="3300" cap="all" normalizeH="0" baseline="0"/>
            </a:lvl1pPr>
          </a:lstStyle>
          <a:p>
            <a:r>
              <a:rPr lang="en-US" dirty="0" smtClean="0"/>
              <a:t>Click to edit Master title style</a:t>
            </a:r>
            <a:endParaRPr dirty="0"/>
          </a:p>
        </p:txBody>
      </p:sp>
      <p:sp>
        <p:nvSpPr>
          <p:cNvPr id="7"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en-US" smtClean="0"/>
              <a:t>© 2016 Keith A. Pray</a:t>
            </a:r>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9" name="Rectangle 8"/>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0" y="361950"/>
            <a:ext cx="4953001" cy="4381501"/>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dirty="0" smtClean="0"/>
              <a:t>Drag picture to placeholder or click icon to add</a:t>
            </a:r>
            <a:endParaRPr dirty="0"/>
          </a:p>
        </p:txBody>
      </p:sp>
      <p:sp>
        <p:nvSpPr>
          <p:cNvPr id="4" name="Text Placeholder 3"/>
          <p:cNvSpPr>
            <a:spLocks noGrp="1"/>
          </p:cNvSpPr>
          <p:nvPr>
            <p:ph type="body" sz="half" idx="2"/>
          </p:nvPr>
        </p:nvSpPr>
        <p:spPr>
          <a:xfrm>
            <a:off x="5867400" y="1581150"/>
            <a:ext cx="2971800" cy="3200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extLst>
      <p:ext uri="{BB962C8B-B14F-4D97-AF65-F5344CB8AC3E}">
        <p14:creationId xmlns:p14="http://schemas.microsoft.com/office/powerpoint/2010/main" val="207630399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002453">
              <a:defRPr baseline="0"/>
            </a:lvl6pPr>
            <a:lvl7pPr marL="2002453">
              <a:defRPr baseline="0"/>
            </a:lvl7pPr>
            <a:lvl8pPr marL="2002453">
              <a:defRPr baseline="0"/>
            </a:lvl8pPr>
            <a:lvl9pPr marL="2002453">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 2016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31994" y="361950"/>
            <a:ext cx="1383347" cy="4343401"/>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85800" y="361950"/>
            <a:ext cx="6781800" cy="4343401"/>
          </a:xfrm>
        </p:spPr>
        <p:txBody>
          <a:bodyPr vert="eaVert"/>
          <a:lstStyle>
            <a:lvl5pPr>
              <a:defRPr/>
            </a:lvl5pPr>
            <a:lvl6pPr>
              <a:defRPr/>
            </a:lvl6pPr>
            <a:lvl7pPr>
              <a:defRPr/>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 2016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 2016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914400" y="1143000"/>
            <a:ext cx="7315200" cy="1494448"/>
          </a:xfrm>
        </p:spPr>
        <p:txBody>
          <a:bodyPr anchor="b" anchorCtr="0">
            <a:noAutofit/>
          </a:bodyPr>
          <a:lstStyle>
            <a:lvl1pPr algn="ctr">
              <a:defRPr sz="3300" b="0" cap="all" baseline="0"/>
            </a:lvl1pPr>
          </a:lstStyle>
          <a:p>
            <a:r>
              <a:rPr lang="en-US" smtClean="0"/>
              <a:t>Click to edit Master title style</a:t>
            </a:r>
            <a:endParaRPr/>
          </a:p>
        </p:txBody>
      </p:sp>
      <p:sp>
        <p:nvSpPr>
          <p:cNvPr id="3" name="Text Placeholder 2"/>
          <p:cNvSpPr>
            <a:spLocks noGrp="1"/>
          </p:cNvSpPr>
          <p:nvPr>
            <p:ph type="body" idx="1"/>
          </p:nvPr>
        </p:nvSpPr>
        <p:spPr>
          <a:xfrm>
            <a:off x="914400" y="2724150"/>
            <a:ext cx="7315200" cy="762000"/>
          </a:xfrm>
        </p:spPr>
        <p:txBody>
          <a:bodyPr anchor="t" anchorCtr="0">
            <a:noAutofit/>
          </a:bodyPr>
          <a:lstStyle>
            <a:lvl1pPr marL="0" indent="0" algn="ctr">
              <a:spcBef>
                <a:spcPts val="0"/>
              </a:spcBef>
              <a:buNone/>
              <a:defRPr sz="2100">
                <a:solidFill>
                  <a:schemeClr val="tx1"/>
                </a:solidFill>
              </a:defRPr>
            </a:lvl1pPr>
            <a:lvl2pPr marL="457181" indent="0">
              <a:buNone/>
              <a:defRPr sz="1800">
                <a:solidFill>
                  <a:schemeClr val="tx1">
                    <a:tint val="75000"/>
                  </a:schemeClr>
                </a:solidFill>
              </a:defRPr>
            </a:lvl2pPr>
            <a:lvl3pPr marL="914362" indent="0">
              <a:buNone/>
              <a:defRPr sz="1600">
                <a:solidFill>
                  <a:schemeClr val="tx1">
                    <a:tint val="75000"/>
                  </a:schemeClr>
                </a:solidFill>
              </a:defRPr>
            </a:lvl3pPr>
            <a:lvl4pPr marL="1371543" indent="0">
              <a:buNone/>
              <a:defRPr sz="1400">
                <a:solidFill>
                  <a:schemeClr val="tx1">
                    <a:tint val="75000"/>
                  </a:schemeClr>
                </a:solidFill>
              </a:defRPr>
            </a:lvl4pPr>
            <a:lvl5pPr marL="1828724" indent="0">
              <a:buNone/>
              <a:defRPr sz="1400">
                <a:solidFill>
                  <a:schemeClr val="tx1">
                    <a:tint val="75000"/>
                  </a:schemeClr>
                </a:solidFill>
              </a:defRPr>
            </a:lvl5pPr>
            <a:lvl6pPr marL="2285905" indent="0">
              <a:buNone/>
              <a:defRPr sz="1400">
                <a:solidFill>
                  <a:schemeClr val="tx1">
                    <a:tint val="75000"/>
                  </a:schemeClr>
                </a:solidFill>
              </a:defRPr>
            </a:lvl6pPr>
            <a:lvl7pPr marL="2743086" indent="0">
              <a:buNone/>
              <a:defRPr sz="1400">
                <a:solidFill>
                  <a:schemeClr val="tx1">
                    <a:tint val="75000"/>
                  </a:schemeClr>
                </a:solidFill>
              </a:defRPr>
            </a:lvl7pPr>
            <a:lvl8pPr marL="3200266" indent="0">
              <a:buNone/>
              <a:defRPr sz="1400">
                <a:solidFill>
                  <a:schemeClr val="tx1">
                    <a:tint val="75000"/>
                  </a:schemeClr>
                </a:solidFill>
              </a:defRPr>
            </a:lvl8pPr>
            <a:lvl9pPr marL="3657448"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 2016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685800" y="1352551"/>
            <a:ext cx="3733800" cy="3352800"/>
          </a:xfrm>
        </p:spPr>
        <p:txBody>
          <a:bodyPr>
            <a:normAutofit/>
          </a:bodyPr>
          <a:lstStyle>
            <a:lvl1pPr>
              <a:defRPr sz="1800"/>
            </a:lvl1pPr>
            <a:lvl2pPr>
              <a:defRPr sz="1500"/>
            </a:lvl2pPr>
            <a:lvl3pPr>
              <a:defRPr sz="1400"/>
            </a:lvl3pPr>
            <a:lvl4pPr>
              <a:defRPr sz="1200"/>
            </a:lvl4pPr>
            <a:lvl5pPr>
              <a:defRPr sz="1100"/>
            </a:lvl5pPr>
            <a:lvl6pPr>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24400" y="1352551"/>
            <a:ext cx="3733800" cy="3352800"/>
          </a:xfrm>
        </p:spPr>
        <p:txBody>
          <a:bodyPr>
            <a:normAutofit/>
          </a:bodyPr>
          <a:lstStyle>
            <a:lvl1pPr>
              <a:defRPr sz="1800"/>
            </a:lvl1pPr>
            <a:lvl2pPr>
              <a:defRPr sz="1500"/>
            </a:lvl2pPr>
            <a:lvl3pPr>
              <a:defRPr sz="1400"/>
            </a:lvl3pPr>
            <a:lvl4pPr>
              <a:defRPr sz="1200"/>
            </a:lvl4pPr>
            <a:lvl5pPr>
              <a:defRPr sz="1100"/>
            </a:lvl5pPr>
            <a:lvl6pPr marL="2002453">
              <a:defRPr sz="1100" baseline="0"/>
            </a:lvl6pPr>
            <a:lvl7pPr marL="2002453">
              <a:defRPr sz="1100" baseline="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smtClean="0"/>
              <a:t>© 2016 Keith A. Pray</a:t>
            </a:r>
            <a:endParaRPr lang="en-US" dirty="0"/>
          </a:p>
        </p:txBody>
      </p:sp>
      <p:sp>
        <p:nvSpPr>
          <p:cNvPr id="7" name="Slide Number Placeholder 6"/>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858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244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44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smtClean="0"/>
              <a:t>© 2016 Keith A. Pray</a:t>
            </a:r>
            <a:endParaRPr lang="en-US" dirty="0"/>
          </a:p>
        </p:txBody>
      </p:sp>
      <p:sp>
        <p:nvSpPr>
          <p:cNvPr id="9" name="Slide Number Placeholder 8"/>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smtClean="0"/>
              <a:t>© 2016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0" name="Rectangle 19"/>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oAutofit/>
          </a:bodyPr>
          <a:lstStyle>
            <a:lvl1pPr algn="l">
              <a:defRPr sz="2400" b="0"/>
            </a:lvl1pPr>
          </a:lstStyle>
          <a:p>
            <a:r>
              <a:rPr lang="en-US" smtClean="0"/>
              <a:t>Click to edit Master title style</a:t>
            </a:r>
            <a:endParaRPr/>
          </a:p>
        </p:txBody>
      </p:sp>
      <p:sp>
        <p:nvSpPr>
          <p:cNvPr id="3" name="Content Placeholder 2"/>
          <p:cNvSpPr>
            <a:spLocks noGrp="1"/>
          </p:cNvSpPr>
          <p:nvPr>
            <p:ph idx="1"/>
          </p:nvPr>
        </p:nvSpPr>
        <p:spPr bwMode="white">
          <a:xfrm>
            <a:off x="381000" y="361950"/>
            <a:ext cx="4953000" cy="4381501"/>
          </a:xfrm>
        </p:spPr>
        <p:txBody>
          <a:bodyPr>
            <a:normAutofit/>
          </a:bodyPr>
          <a:lstStyle>
            <a:lvl1pPr>
              <a:defRPr sz="2100"/>
            </a:lvl1pPr>
            <a:lvl2pPr>
              <a:defRPr sz="1800"/>
            </a:lvl2pPr>
            <a:lvl3pPr>
              <a:defRPr sz="1500"/>
            </a:lvl3pPr>
            <a:lvl4pPr>
              <a:defRPr sz="14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5867400" y="1581150"/>
            <a:ext cx="2971800" cy="3200400"/>
          </a:xfrm>
        </p:spPr>
        <p:txBody>
          <a:bodyPr anchor="t" anchorCtr="0">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9" name="Rectangle 8"/>
          <p:cNvSpPr/>
          <p:nvPr/>
        </p:nvSpPr>
        <p:spPr>
          <a:xfrm>
            <a:off x="0" y="-836"/>
            <a:ext cx="4571386"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4800600" y="1428750"/>
            <a:ext cx="3886200" cy="12954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1" y="361951"/>
            <a:ext cx="3809386" cy="4397030"/>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dirty="0" smtClean="0"/>
              <a:t>Drag picture to placeholder or click icon to add</a:t>
            </a:r>
            <a:endParaRPr dirty="0"/>
          </a:p>
        </p:txBody>
      </p:sp>
      <p:sp>
        <p:nvSpPr>
          <p:cNvPr id="4" name="Text Placeholder 3"/>
          <p:cNvSpPr>
            <a:spLocks noGrp="1"/>
          </p:cNvSpPr>
          <p:nvPr>
            <p:ph type="body" sz="half" idx="2"/>
          </p:nvPr>
        </p:nvSpPr>
        <p:spPr>
          <a:xfrm>
            <a:off x="4800600" y="2800350"/>
            <a:ext cx="3886200" cy="1295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361950"/>
            <a:ext cx="7772400" cy="914400"/>
          </a:xfrm>
          <a:prstGeom prst="rect">
            <a:avLst/>
          </a:prstGeom>
          <a:effectLst/>
        </p:spPr>
        <p:txBody>
          <a:bodyPr vert="horz" lIns="91436" tIns="45718" rIns="91436" bIns="45718" rtlCol="0" anchor="ctr" anchorCtr="0">
            <a:normAutofit/>
          </a:bodyPr>
          <a:lstStyle/>
          <a:p>
            <a:r>
              <a:rPr lang="en-US" dirty="0" smtClean="0"/>
              <a:t>Click to edit Master title style</a:t>
            </a:r>
            <a:endParaRPr dirty="0"/>
          </a:p>
        </p:txBody>
      </p:sp>
      <p:sp>
        <p:nvSpPr>
          <p:cNvPr id="3" name="Text Placeholder 2"/>
          <p:cNvSpPr>
            <a:spLocks noGrp="1"/>
          </p:cNvSpPr>
          <p:nvPr>
            <p:ph type="body" idx="1"/>
          </p:nvPr>
        </p:nvSpPr>
        <p:spPr>
          <a:xfrm>
            <a:off x="685800" y="1352551"/>
            <a:ext cx="7772400" cy="3352800"/>
          </a:xfrm>
          <a:prstGeom prst="rect">
            <a:avLst/>
          </a:prstGeom>
        </p:spPr>
        <p:txBody>
          <a:bodyPr vert="horz" lIns="91436" tIns="45718" rIns="91436" bIns="45718"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Date Placeholder 3"/>
          <p:cNvSpPr>
            <a:spLocks noGrp="1"/>
          </p:cNvSpPr>
          <p:nvPr>
            <p:ph type="dt" sz="half" idx="2"/>
          </p:nvPr>
        </p:nvSpPr>
        <p:spPr>
          <a:xfrm>
            <a:off x="6553200" y="4997196"/>
            <a:ext cx="1066800" cy="146304"/>
          </a:xfrm>
          <a:prstGeom prst="rect">
            <a:avLst/>
          </a:prstGeom>
        </p:spPr>
        <p:txBody>
          <a:bodyPr vert="horz" lIns="91436" tIns="45718" rIns="91436" bIns="45718" rtlCol="0" anchor="ctr"/>
          <a:lstStyle>
            <a:lvl1pPr algn="r">
              <a:defRPr sz="800">
                <a:solidFill>
                  <a:schemeClr val="tx1"/>
                </a:solidFill>
              </a:defRPr>
            </a:lvl1pPr>
          </a:lstStyle>
          <a:p>
            <a:endParaRPr lang="en-US" noProof="0" dirty="0"/>
          </a:p>
        </p:txBody>
      </p:sp>
      <p:sp>
        <p:nvSpPr>
          <p:cNvPr id="5"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en-US" smtClean="0"/>
              <a:t>© 2016 Keith A. Pray</a:t>
            </a:r>
            <a:endParaRPr lang="en-US" dirty="0"/>
          </a:p>
        </p:txBody>
      </p:sp>
      <p:sp>
        <p:nvSpPr>
          <p:cNvPr id="6" name="Slide Number Placeholder 5"/>
          <p:cNvSpPr>
            <a:spLocks noGrp="1"/>
          </p:cNvSpPr>
          <p:nvPr>
            <p:ph type="sldNum" sz="quarter" idx="4"/>
          </p:nvPr>
        </p:nvSpPr>
        <p:spPr>
          <a:xfrm>
            <a:off x="8519160" y="4997196"/>
            <a:ext cx="624840" cy="146304"/>
          </a:xfrm>
          <a:prstGeom prst="rect">
            <a:avLst/>
          </a:prstGeom>
        </p:spPr>
        <p:txBody>
          <a:bodyPr vert="horz" lIns="91436" tIns="45718" rIns="91436" bIns="45718" rtlCol="0" anchor="ctr"/>
          <a:lstStyle>
            <a:lvl1pPr algn="r">
              <a:defRPr sz="800">
                <a:solidFill>
                  <a:schemeClr val="tx1"/>
                </a:solidFill>
              </a:defRPr>
            </a:lvl1pPr>
          </a:lstStyle>
          <a:p>
            <a:fld id="{A2A17EAB-8B51-5C40-8776-6683E51FA7A0}" type="slidenum">
              <a:rPr lang="en-US" smtClean="0"/>
              <a:t>‹#›</a:t>
            </a:fld>
            <a:endParaRPr lang="en-US" dirty="0"/>
          </a:p>
        </p:txBody>
      </p:sp>
      <p:grpSp>
        <p:nvGrpSpPr>
          <p:cNvPr id="10" name="Group 9"/>
          <p:cNvGrpSpPr/>
          <p:nvPr userDrawn="1"/>
        </p:nvGrpSpPr>
        <p:grpSpPr>
          <a:xfrm>
            <a:off x="23" y="21342"/>
            <a:ext cx="9143977" cy="295715"/>
            <a:chOff x="23" y="21342"/>
            <a:chExt cx="9143977" cy="295715"/>
          </a:xfrm>
        </p:grpSpPr>
        <p:sp>
          <p:nvSpPr>
            <p:cNvPr id="9" name="Rectangle 6"/>
            <p:cNvSpPr>
              <a:spLocks noChangeArrowheads="1"/>
            </p:cNvSpPr>
            <p:nvPr userDrawn="1"/>
          </p:nvSpPr>
          <p:spPr bwMode="auto">
            <a:xfrm>
              <a:off x="23" y="36417"/>
              <a:ext cx="9143977" cy="274320"/>
            </a:xfrm>
            <a:prstGeom prst="rect">
              <a:avLst/>
            </a:prstGeom>
            <a:gradFill flip="none" rotWithShape="1">
              <a:gsLst>
                <a:gs pos="0">
                  <a:schemeClr val="bg2"/>
                </a:gs>
                <a:gs pos="100000">
                  <a:schemeClr val="bg1"/>
                </a:gs>
              </a:gsLst>
              <a:path path="shape">
                <a:fillToRect l="50000" t="50000" r="50000" b="50000"/>
              </a:path>
              <a:tileRect/>
            </a:gradFill>
            <a:ln w="9525">
              <a:noFill/>
              <a:miter lim="800000"/>
              <a:headEnd/>
              <a:tailEnd/>
            </a:ln>
          </p:spPr>
          <p:txBody>
            <a:bodyPr tIns="0" anchor="ctr" anchorCtr="0">
              <a:prstTxWarp prst="textNoShape">
                <a:avLst/>
              </a:prstTxWarp>
            </a:bodyPr>
            <a:lstStyle/>
            <a:p>
              <a:pPr algn="l"/>
              <a:r>
                <a:rPr lang="en-US" dirty="0" smtClean="0">
                  <a:solidFill>
                    <a:schemeClr val="tx1"/>
                  </a:solidFill>
                </a:rPr>
                <a:t>CS 3043 Social Implications Of Computing</a:t>
              </a:r>
              <a:endParaRPr lang="en-US" dirty="0">
                <a:solidFill>
                  <a:schemeClr val="tx1"/>
                </a:solidFill>
              </a:endParaRPr>
            </a:p>
          </p:txBody>
        </p:sp>
        <p:pic>
          <p:nvPicPr>
            <p:cNvPr id="8" name="Picture 7" descr="WPI_Inst_Prim_FulClr_Rev.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123338" y="21342"/>
              <a:ext cx="914400" cy="295715"/>
            </a:xfrm>
            <a:prstGeom prst="rect">
              <a:avLst/>
            </a:prstGeom>
          </p:spPr>
        </p:pic>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hf sldNum="0" hdr="0" dt="0"/>
  <p:txStyles>
    <p:titleStyle>
      <a:lvl1pPr algn="l" defTabSz="914362" rtl="0" eaLnBrk="1" latinLnBrk="0" hangingPunct="1">
        <a:lnSpc>
          <a:spcPct val="80000"/>
        </a:lnSpc>
        <a:spcBef>
          <a:spcPct val="0"/>
        </a:spcBef>
        <a:buNone/>
        <a:defRPr sz="2700" kern="1200" cap="all" baseline="0">
          <a:solidFill>
            <a:schemeClr val="tx1"/>
          </a:solidFill>
          <a:effectLst/>
          <a:latin typeface="+mj-lt"/>
          <a:ea typeface="+mj-ea"/>
          <a:cs typeface="+mj-cs"/>
        </a:defRPr>
      </a:lvl1pPr>
    </p:titleStyle>
    <p:body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p:bodyStyle>
    <p:otherStyle>
      <a:defPPr>
        <a:defRPr/>
      </a:defPPr>
      <a:lvl1pPr marL="0" algn="l" defTabSz="914362" rtl="0" eaLnBrk="1" latinLnBrk="0" hangingPunct="1">
        <a:defRPr sz="1800" kern="1200">
          <a:solidFill>
            <a:schemeClr val="tx1"/>
          </a:solidFill>
          <a:latin typeface="+mn-lt"/>
          <a:ea typeface="+mn-ea"/>
          <a:cs typeface="+mn-cs"/>
        </a:defRPr>
      </a:lvl1pPr>
      <a:lvl2pPr marL="457181" algn="l" defTabSz="914362" rtl="0" eaLnBrk="1" latinLnBrk="0" hangingPunct="1">
        <a:defRPr sz="1800" kern="1200">
          <a:solidFill>
            <a:schemeClr val="tx1"/>
          </a:solidFill>
          <a:latin typeface="+mn-lt"/>
          <a:ea typeface="+mn-ea"/>
          <a:cs typeface="+mn-cs"/>
        </a:defRPr>
      </a:lvl2pPr>
      <a:lvl3pPr marL="914362" algn="l" defTabSz="914362" rtl="0" eaLnBrk="1" latinLnBrk="0" hangingPunct="1">
        <a:defRPr sz="1800" kern="1200">
          <a:solidFill>
            <a:schemeClr val="tx1"/>
          </a:solidFill>
          <a:latin typeface="+mn-lt"/>
          <a:ea typeface="+mn-ea"/>
          <a:cs typeface="+mn-cs"/>
        </a:defRPr>
      </a:lvl3pPr>
      <a:lvl4pPr marL="1371543" algn="l" defTabSz="914362" rtl="0" eaLnBrk="1" latinLnBrk="0" hangingPunct="1">
        <a:defRPr sz="1800" kern="1200">
          <a:solidFill>
            <a:schemeClr val="tx1"/>
          </a:solidFill>
          <a:latin typeface="+mn-lt"/>
          <a:ea typeface="+mn-ea"/>
          <a:cs typeface="+mn-cs"/>
        </a:defRPr>
      </a:lvl4pPr>
      <a:lvl5pPr marL="1828724" algn="l" defTabSz="914362" rtl="0" eaLnBrk="1" latinLnBrk="0" hangingPunct="1">
        <a:defRPr sz="1800" kern="1200">
          <a:solidFill>
            <a:schemeClr val="tx1"/>
          </a:solidFill>
          <a:latin typeface="+mn-lt"/>
          <a:ea typeface="+mn-ea"/>
          <a:cs typeface="+mn-cs"/>
        </a:defRPr>
      </a:lvl5pPr>
      <a:lvl6pPr marL="2285905" algn="l" defTabSz="914362" rtl="0" eaLnBrk="1" latinLnBrk="0" hangingPunct="1">
        <a:defRPr sz="1800" kern="1200">
          <a:solidFill>
            <a:schemeClr val="tx1"/>
          </a:solidFill>
          <a:latin typeface="+mn-lt"/>
          <a:ea typeface="+mn-ea"/>
          <a:cs typeface="+mn-cs"/>
        </a:defRPr>
      </a:lvl6pPr>
      <a:lvl7pPr marL="2743086" algn="l" defTabSz="914362" rtl="0" eaLnBrk="1" latinLnBrk="0" hangingPunct="1">
        <a:defRPr sz="1800" kern="1200">
          <a:solidFill>
            <a:schemeClr val="tx1"/>
          </a:solidFill>
          <a:latin typeface="+mn-lt"/>
          <a:ea typeface="+mn-ea"/>
          <a:cs typeface="+mn-cs"/>
        </a:defRPr>
      </a:lvl7pPr>
      <a:lvl8pPr marL="3200266" algn="l" defTabSz="914362" rtl="0" eaLnBrk="1" latinLnBrk="0" hangingPunct="1">
        <a:defRPr sz="1800" kern="1200">
          <a:solidFill>
            <a:schemeClr val="tx1"/>
          </a:solidFill>
          <a:latin typeface="+mn-lt"/>
          <a:ea typeface="+mn-ea"/>
          <a:cs typeface="+mn-cs"/>
        </a:defRPr>
      </a:lvl8pPr>
      <a:lvl9pPr marL="3657448" algn="l" defTabSz="914362"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 Id="rId3" Type="http://schemas.openxmlformats.org/officeDocument/2006/relationships/hyperlink" Target="http://socialimps.keithpray.net"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hyperlink" Target="mailto:kap@wpi.edu" TargetMode="External"/><Relationship Id="rId4" Type="http://schemas.openxmlformats.org/officeDocument/2006/relationships/hyperlink" Target="mailto:fhheaney@wpi.edu" TargetMode="External"/><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 Id="rId3" Type="http://schemas.openxmlformats.org/officeDocument/2006/relationships/hyperlink" Target="http://socialimps.keithpray.net"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a:t>s</a:t>
            </a:r>
            <a:r>
              <a:rPr lang="en-US" sz="2000" dirty="0" smtClean="0"/>
              <a:t>ocialimps.keithpray.net</a:t>
            </a:r>
            <a:endParaRPr lang="en-US" sz="2000" dirty="0"/>
          </a:p>
        </p:txBody>
      </p:sp>
      <p:sp>
        <p:nvSpPr>
          <p:cNvPr id="2" name="Title 1"/>
          <p:cNvSpPr>
            <a:spLocks noGrp="1"/>
          </p:cNvSpPr>
          <p:nvPr>
            <p:ph type="ctrTitle"/>
          </p:nvPr>
        </p:nvSpPr>
        <p:spPr/>
        <p:txBody>
          <a:bodyPr/>
          <a:lstStyle/>
          <a:p>
            <a:pPr algn="l"/>
            <a:r>
              <a:rPr lang="en-US" dirty="0" smtClean="0"/>
              <a:t>Class 1</a:t>
            </a:r>
            <a:br>
              <a:rPr lang="en-US" dirty="0" smtClean="0"/>
            </a:br>
            <a:r>
              <a:rPr lang="en-US" dirty="0" smtClean="0"/>
              <a:t>Introduction</a:t>
            </a:r>
            <a:endParaRPr lang="en-US" dirty="0"/>
          </a:p>
        </p:txBody>
      </p:sp>
      <p:sp>
        <p:nvSpPr>
          <p:cNvPr id="4" name="Footer Placeholder 3"/>
          <p:cNvSpPr>
            <a:spLocks noGrp="1"/>
          </p:cNvSpPr>
          <p:nvPr>
            <p:ph type="ftr" sz="quarter" idx="3"/>
          </p:nvPr>
        </p:nvSpPr>
        <p:spPr/>
        <p:txBody>
          <a:bodyPr/>
          <a:lstStyle/>
          <a:p>
            <a:r>
              <a:rPr lang="en-US" smtClean="0"/>
              <a:t>© 2016 Keith A. Pray</a:t>
            </a:r>
            <a:endParaRPr lang="en-US" dirty="0"/>
          </a:p>
        </p:txBody>
      </p:sp>
    </p:spTree>
    <p:extLst>
      <p:ext uri="{BB962C8B-B14F-4D97-AF65-F5344CB8AC3E}">
        <p14:creationId xmlns:p14="http://schemas.microsoft.com/office/powerpoint/2010/main" val="244934121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Utopias and Dystopias</a:t>
            </a:r>
          </a:p>
        </p:txBody>
      </p:sp>
      <p:sp>
        <p:nvSpPr>
          <p:cNvPr id="3" name="Content Placeholder 2"/>
          <p:cNvSpPr>
            <a:spLocks noGrp="1"/>
          </p:cNvSpPr>
          <p:nvPr>
            <p:ph idx="1"/>
          </p:nvPr>
        </p:nvSpPr>
        <p:spPr/>
        <p:txBody>
          <a:bodyPr/>
          <a:lstStyle/>
          <a:p>
            <a:r>
              <a:rPr lang="en-US" dirty="0"/>
              <a:t>Types:</a:t>
            </a:r>
          </a:p>
          <a:p>
            <a:pPr lvl="1"/>
            <a:r>
              <a:rPr lang="en-US" dirty="0"/>
              <a:t>Economic</a:t>
            </a:r>
          </a:p>
          <a:p>
            <a:pPr lvl="1"/>
            <a:r>
              <a:rPr lang="en-US" dirty="0"/>
              <a:t>Political</a:t>
            </a:r>
          </a:p>
          <a:p>
            <a:pPr lvl="1"/>
            <a:r>
              <a:rPr lang="en-US" dirty="0"/>
              <a:t>Technological</a:t>
            </a:r>
          </a:p>
          <a:p>
            <a:r>
              <a:rPr lang="en-US" dirty="0"/>
              <a:t>What makes it a utopia or dystopia?</a:t>
            </a:r>
          </a:p>
          <a:p>
            <a:r>
              <a:rPr lang="en-US" dirty="0"/>
              <a:t>Why do we create them?</a:t>
            </a:r>
          </a:p>
          <a:p>
            <a:r>
              <a:rPr lang="en-US" dirty="0"/>
              <a:t>Examples, real or fictional?</a:t>
            </a:r>
          </a:p>
          <a:p>
            <a:endParaRPr lang="en-US" dirty="0"/>
          </a:p>
        </p:txBody>
      </p:sp>
      <p:sp>
        <p:nvSpPr>
          <p:cNvPr id="4" name="Footer Placeholder 3"/>
          <p:cNvSpPr>
            <a:spLocks noGrp="1"/>
          </p:cNvSpPr>
          <p:nvPr>
            <p:ph type="ftr" sz="quarter" idx="11"/>
          </p:nvPr>
        </p:nvSpPr>
        <p:spPr/>
        <p:txBody>
          <a:bodyPr/>
          <a:lstStyle/>
          <a:p>
            <a:r>
              <a:rPr lang="en-US" smtClean="0"/>
              <a:t>© 2016 Keith A. Pray</a:t>
            </a:r>
            <a:endParaRPr lang="en-US"/>
          </a:p>
        </p:txBody>
      </p:sp>
    </p:spTree>
    <p:extLst>
      <p:ext uri="{BB962C8B-B14F-4D97-AF65-F5344CB8AC3E}">
        <p14:creationId xmlns:p14="http://schemas.microsoft.com/office/powerpoint/2010/main" val="45563686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2809133"/>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dirty="0"/>
          </a:p>
        </p:txBody>
      </p:sp>
      <p:sp>
        <p:nvSpPr>
          <p:cNvPr id="6" name="Title 5"/>
          <p:cNvSpPr>
            <a:spLocks noGrp="1"/>
          </p:cNvSpPr>
          <p:nvPr>
            <p:ph type="title"/>
          </p:nvPr>
        </p:nvSpPr>
        <p:spPr/>
        <p:txBody>
          <a:bodyPr/>
          <a:lstStyle/>
          <a:p>
            <a:r>
              <a:rPr lang="en-US" dirty="0" smtClean="0"/>
              <a:t>Overview</a:t>
            </a:r>
            <a:endParaRPr lang="en-US" dirty="0"/>
          </a:p>
        </p:txBody>
      </p:sp>
      <p:sp>
        <p:nvSpPr>
          <p:cNvPr id="7" name="Content Placeholder 6"/>
          <p:cNvSpPr>
            <a:spLocks noGrp="1"/>
          </p:cNvSpPr>
          <p:nvPr>
            <p:ph idx="1"/>
          </p:nvPr>
        </p:nvSpPr>
        <p:spPr/>
        <p:txBody>
          <a:bodyPr/>
          <a:lstStyle/>
          <a:p>
            <a:pPr marL="457200" indent="-457200">
              <a:buFont typeface="+mj-lt"/>
              <a:buAutoNum type="arabicPeriod"/>
            </a:pPr>
            <a:r>
              <a:rPr lang="en-US" dirty="0" smtClean="0"/>
              <a:t>Introduction</a:t>
            </a:r>
          </a:p>
          <a:p>
            <a:pPr marL="662968" lvl="1" indent="-457200">
              <a:buFont typeface="+mj-lt"/>
              <a:buAutoNum type="arabicPeriod"/>
            </a:pPr>
            <a:r>
              <a:rPr lang="en-US" dirty="0" smtClean="0"/>
              <a:t>Course Staff</a:t>
            </a:r>
          </a:p>
          <a:p>
            <a:pPr marL="662968" lvl="1" indent="-457200">
              <a:buFont typeface="+mj-lt"/>
              <a:buAutoNum type="arabicPeriod"/>
            </a:pPr>
            <a:r>
              <a:rPr lang="en-US" dirty="0" smtClean="0"/>
              <a:t>Logistics</a:t>
            </a:r>
          </a:p>
          <a:p>
            <a:pPr marL="662968" lvl="1" indent="-457200">
              <a:buFont typeface="+mj-lt"/>
              <a:buAutoNum type="arabicPeriod"/>
            </a:pPr>
            <a:r>
              <a:rPr lang="en-US" dirty="0" smtClean="0"/>
              <a:t>Outcomes</a:t>
            </a:r>
          </a:p>
          <a:p>
            <a:pPr marL="457200" indent="-457200">
              <a:buFont typeface="+mj-lt"/>
              <a:buAutoNum type="arabicPeriod"/>
            </a:pPr>
            <a:r>
              <a:rPr lang="en-US" dirty="0" smtClean="0"/>
              <a:t>Assignment</a:t>
            </a:r>
          </a:p>
        </p:txBody>
      </p:sp>
      <p:sp>
        <p:nvSpPr>
          <p:cNvPr id="4" name="Footer Placeholder 3"/>
          <p:cNvSpPr>
            <a:spLocks noGrp="1"/>
          </p:cNvSpPr>
          <p:nvPr>
            <p:ph type="ftr" sz="quarter" idx="11"/>
          </p:nvPr>
        </p:nvSpPr>
        <p:spPr/>
        <p:txBody>
          <a:bodyPr/>
          <a:lstStyle/>
          <a:p>
            <a:r>
              <a:rPr lang="en-US" smtClean="0"/>
              <a:t>© 2016 Keith A. Pray</a:t>
            </a:r>
            <a:endParaRPr lang="en-US" dirty="0"/>
          </a:p>
        </p:txBody>
      </p:sp>
    </p:spTree>
    <p:extLst>
      <p:ext uri="{BB962C8B-B14F-4D97-AF65-F5344CB8AC3E}">
        <p14:creationId xmlns:p14="http://schemas.microsoft.com/office/powerpoint/2010/main" val="1945455145"/>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 1/2</a:t>
            </a:r>
            <a:endParaRPr lang="en-US" dirty="0"/>
          </a:p>
        </p:txBody>
      </p:sp>
      <p:sp>
        <p:nvSpPr>
          <p:cNvPr id="3" name="Content Placeholder 2"/>
          <p:cNvSpPr>
            <a:spLocks noGrp="1"/>
          </p:cNvSpPr>
          <p:nvPr>
            <p:ph idx="1"/>
          </p:nvPr>
        </p:nvSpPr>
        <p:spPr/>
        <p:txBody>
          <a:bodyPr>
            <a:normAutofit/>
          </a:bodyPr>
          <a:lstStyle/>
          <a:p>
            <a:r>
              <a:rPr lang="en-US" dirty="0" smtClean="0"/>
              <a:t>Movie Discussion Board on myWPI</a:t>
            </a:r>
          </a:p>
          <a:p>
            <a:pPr lvl="1"/>
            <a:r>
              <a:rPr lang="en-US" dirty="0" smtClean="0"/>
              <a:t>List 2 movies you believe relevant to computing AND society</a:t>
            </a:r>
          </a:p>
          <a:p>
            <a:pPr lvl="1"/>
            <a:r>
              <a:rPr lang="en-US" dirty="0" smtClean="0"/>
              <a:t>State why in a paragraph, citing the text book and/or other sources</a:t>
            </a:r>
          </a:p>
          <a:p>
            <a:pPr lvl="1"/>
            <a:r>
              <a:rPr lang="en-US" dirty="0" smtClean="0"/>
              <a:t>I suggest reading the chapter summaries in the beginning of the text in addition to the first chapter</a:t>
            </a:r>
          </a:p>
          <a:p>
            <a:pPr lvl="1"/>
            <a:r>
              <a:rPr lang="en-US" dirty="0" smtClean="0"/>
              <a:t>Please create a new thread for each movie</a:t>
            </a:r>
          </a:p>
          <a:p>
            <a:pPr lvl="1"/>
            <a:r>
              <a:rPr lang="en-US" dirty="0" smtClean="0"/>
              <a:t>Do not repeat any existing entries, they will not be counted</a:t>
            </a:r>
          </a:p>
          <a:p>
            <a:pPr lvl="1"/>
            <a:r>
              <a:rPr lang="en-US" dirty="0" smtClean="0"/>
              <a:t>Comment on a minimum of 2 movies you did not add</a:t>
            </a:r>
          </a:p>
          <a:p>
            <a:pPr lvl="2"/>
            <a:r>
              <a:rPr lang="en-US" dirty="0" smtClean="0"/>
              <a:t>No “me too” comments</a:t>
            </a:r>
          </a:p>
          <a:p>
            <a:pPr lvl="1"/>
            <a:r>
              <a:rPr lang="en-US" dirty="0" smtClean="0"/>
              <a:t>Cite reference materials</a:t>
            </a:r>
          </a:p>
        </p:txBody>
      </p:sp>
      <p:sp>
        <p:nvSpPr>
          <p:cNvPr id="4" name="Footer Placeholder 3"/>
          <p:cNvSpPr>
            <a:spLocks noGrp="1"/>
          </p:cNvSpPr>
          <p:nvPr>
            <p:ph type="ftr" sz="quarter" idx="11"/>
          </p:nvPr>
        </p:nvSpPr>
        <p:spPr/>
        <p:txBody>
          <a:bodyPr/>
          <a:lstStyle/>
          <a:p>
            <a:r>
              <a:rPr lang="en-US" smtClean="0"/>
              <a:t>© 2016 Keith A. Pray</a:t>
            </a:r>
            <a:endParaRPr lang="en-US" dirty="0"/>
          </a:p>
        </p:txBody>
      </p:sp>
    </p:spTree>
    <p:extLst>
      <p:ext uri="{BB962C8B-B14F-4D97-AF65-F5344CB8AC3E}">
        <p14:creationId xmlns:p14="http://schemas.microsoft.com/office/powerpoint/2010/main" val="66329659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Assignment</a:t>
            </a:r>
            <a:r>
              <a:rPr lang="en-US" dirty="0"/>
              <a:t> </a:t>
            </a:r>
            <a:r>
              <a:rPr lang="en-US" dirty="0" smtClean="0"/>
              <a:t>2/2 </a:t>
            </a:r>
            <a:br>
              <a:rPr lang="en-US" dirty="0" smtClean="0"/>
            </a:br>
            <a:r>
              <a:rPr lang="en-US" dirty="0" smtClean="0"/>
              <a:t>Sign </a:t>
            </a:r>
            <a:r>
              <a:rPr lang="en-US" dirty="0"/>
              <a:t>up for individual </a:t>
            </a:r>
            <a:r>
              <a:rPr lang="en-US" dirty="0" smtClean="0"/>
              <a:t>presentation</a:t>
            </a:r>
            <a:endParaRPr lang="en-US" dirty="0"/>
          </a:p>
        </p:txBody>
      </p:sp>
      <p:sp>
        <p:nvSpPr>
          <p:cNvPr id="3" name="Content Placeholder 2"/>
          <p:cNvSpPr>
            <a:spLocks noGrp="1"/>
          </p:cNvSpPr>
          <p:nvPr>
            <p:ph sz="half" idx="1"/>
          </p:nvPr>
        </p:nvSpPr>
        <p:spPr/>
        <p:txBody>
          <a:bodyPr>
            <a:normAutofit/>
          </a:bodyPr>
          <a:lstStyle/>
          <a:p>
            <a:r>
              <a:rPr lang="en-US" dirty="0" smtClean="0"/>
              <a:t>Current schedule at:</a:t>
            </a:r>
          </a:p>
          <a:p>
            <a:pPr lvl="1"/>
            <a:r>
              <a:rPr lang="en-US" dirty="0">
                <a:hlinkClick r:id="rId3"/>
              </a:rPr>
              <a:t>http://</a:t>
            </a:r>
            <a:r>
              <a:rPr lang="en-US" dirty="0" smtClean="0">
                <a:hlinkClick r:id="rId3"/>
              </a:rPr>
              <a:t>socialimps.keithpray.net</a:t>
            </a:r>
            <a:endParaRPr lang="en-US" dirty="0" smtClean="0"/>
          </a:p>
          <a:p>
            <a:r>
              <a:rPr lang="en-US" dirty="0"/>
              <a:t>Do not wait until last minute</a:t>
            </a:r>
          </a:p>
          <a:p>
            <a:r>
              <a:rPr lang="en-US" dirty="0"/>
              <a:t>Slots start disappearing </a:t>
            </a:r>
            <a:r>
              <a:rPr lang="en-US" dirty="0" smtClean="0"/>
              <a:t>the third day of class.</a:t>
            </a:r>
            <a:endParaRPr lang="en-US" dirty="0"/>
          </a:p>
          <a:p>
            <a:pPr marL="0" indent="0">
              <a:buNone/>
            </a:pPr>
            <a:endParaRPr lang="en-US" dirty="0"/>
          </a:p>
        </p:txBody>
      </p:sp>
      <p:sp>
        <p:nvSpPr>
          <p:cNvPr id="6" name="Content Placeholder 5"/>
          <p:cNvSpPr>
            <a:spLocks noGrp="1"/>
          </p:cNvSpPr>
          <p:nvPr>
            <p:ph sz="half" idx="2"/>
          </p:nvPr>
        </p:nvSpPr>
        <p:spPr/>
        <p:txBody>
          <a:bodyPr/>
          <a:lstStyle/>
          <a:p>
            <a:r>
              <a:rPr lang="en-US" dirty="0"/>
              <a:t>Send </a:t>
            </a:r>
            <a:r>
              <a:rPr lang="en-US" dirty="0" smtClean="0"/>
              <a:t>course staff </a:t>
            </a:r>
            <a:r>
              <a:rPr lang="en-US" dirty="0"/>
              <a:t>email</a:t>
            </a:r>
          </a:p>
          <a:p>
            <a:r>
              <a:rPr lang="en-US" dirty="0"/>
              <a:t>Specify your </a:t>
            </a:r>
            <a:r>
              <a:rPr lang="en-US" dirty="0" smtClean="0"/>
              <a:t>topic</a:t>
            </a:r>
            <a:endParaRPr lang="en-US" dirty="0"/>
          </a:p>
          <a:p>
            <a:pPr lvl="1"/>
            <a:r>
              <a:rPr lang="en-US" dirty="0"/>
              <a:t>By that I mean be </a:t>
            </a:r>
            <a:r>
              <a:rPr lang="en-US" dirty="0" smtClean="0"/>
              <a:t>specific</a:t>
            </a:r>
            <a:endParaRPr lang="en-US" dirty="0"/>
          </a:p>
          <a:p>
            <a:pPr lvl="1"/>
            <a:r>
              <a:rPr lang="en-US" dirty="0"/>
              <a:t>It may take time to refine your </a:t>
            </a:r>
            <a:r>
              <a:rPr lang="en-US" dirty="0" smtClean="0"/>
              <a:t>topic</a:t>
            </a:r>
          </a:p>
          <a:p>
            <a:pPr lvl="1"/>
            <a:r>
              <a:rPr lang="en-US" dirty="0"/>
              <a:t>I’ll be happy to discuss your </a:t>
            </a:r>
            <a:r>
              <a:rPr lang="en-US" dirty="0" smtClean="0"/>
              <a:t>ideas</a:t>
            </a:r>
            <a:endParaRPr lang="en-US" dirty="0"/>
          </a:p>
        </p:txBody>
      </p:sp>
      <p:sp>
        <p:nvSpPr>
          <p:cNvPr id="4" name="Footer Placeholder 3"/>
          <p:cNvSpPr>
            <a:spLocks noGrp="1"/>
          </p:cNvSpPr>
          <p:nvPr>
            <p:ph type="ftr" sz="quarter" idx="11"/>
          </p:nvPr>
        </p:nvSpPr>
        <p:spPr/>
        <p:txBody>
          <a:bodyPr/>
          <a:lstStyle/>
          <a:p>
            <a:r>
              <a:rPr lang="en-US" smtClean="0"/>
              <a:t>© 2016 Keith A. Pray</a:t>
            </a:r>
            <a:endParaRPr lang="en-US"/>
          </a:p>
        </p:txBody>
      </p:sp>
    </p:spTree>
    <p:extLst>
      <p:ext uri="{BB962C8B-B14F-4D97-AF65-F5344CB8AC3E}">
        <p14:creationId xmlns:p14="http://schemas.microsoft.com/office/powerpoint/2010/main" val="199452395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a:t>s</a:t>
            </a:r>
            <a:r>
              <a:rPr lang="en-US" sz="2000" dirty="0" smtClean="0"/>
              <a:t>ocialimps.keithpray.net</a:t>
            </a:r>
            <a:endParaRPr lang="en-US" sz="2000" dirty="0"/>
          </a:p>
        </p:txBody>
      </p:sp>
      <p:sp>
        <p:nvSpPr>
          <p:cNvPr id="2" name="Title 1"/>
          <p:cNvSpPr>
            <a:spLocks noGrp="1"/>
          </p:cNvSpPr>
          <p:nvPr>
            <p:ph type="ctrTitle"/>
          </p:nvPr>
        </p:nvSpPr>
        <p:spPr/>
        <p:txBody>
          <a:bodyPr/>
          <a:lstStyle/>
          <a:p>
            <a:pPr algn="l"/>
            <a:r>
              <a:rPr lang="en-US" dirty="0" smtClean="0"/>
              <a:t>Class 1</a:t>
            </a:r>
            <a:br>
              <a:rPr lang="en-US" dirty="0" smtClean="0"/>
            </a:br>
            <a:r>
              <a:rPr lang="en-US" dirty="0" smtClean="0"/>
              <a:t>The End</a:t>
            </a:r>
            <a:endParaRPr lang="en-US" dirty="0"/>
          </a:p>
        </p:txBody>
      </p:sp>
      <p:sp>
        <p:nvSpPr>
          <p:cNvPr id="4" name="Footer Placeholder 3"/>
          <p:cNvSpPr>
            <a:spLocks noGrp="1"/>
          </p:cNvSpPr>
          <p:nvPr>
            <p:ph type="ftr" sz="quarter" idx="3"/>
          </p:nvPr>
        </p:nvSpPr>
        <p:spPr/>
        <p:txBody>
          <a:bodyPr/>
          <a:lstStyle/>
          <a:p>
            <a:r>
              <a:rPr lang="en-US" smtClean="0"/>
              <a:t>© 2016 Keith A. Pray</a:t>
            </a:r>
            <a:endParaRPr lang="en-US" dirty="0"/>
          </a:p>
        </p:txBody>
      </p:sp>
    </p:spTree>
    <p:extLst>
      <p:ext uri="{BB962C8B-B14F-4D97-AF65-F5344CB8AC3E}">
        <p14:creationId xmlns:p14="http://schemas.microsoft.com/office/powerpoint/2010/main" val="367579789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 2016 Keith A. Pray</a:t>
            </a:r>
            <a:endParaRPr lang="en-US" dirty="0"/>
          </a:p>
        </p:txBody>
      </p:sp>
      <p:pic>
        <p:nvPicPr>
          <p:cNvPr id="11" name="Picture 10"/>
          <p:cNvPicPr>
            <a:picLocks noChangeAspect="1"/>
          </p:cNvPicPr>
          <p:nvPr/>
        </p:nvPicPr>
        <p:blipFill>
          <a:blip r:embed="rId3"/>
          <a:stretch>
            <a:fillRect/>
          </a:stretch>
        </p:blipFill>
        <p:spPr>
          <a:xfrm>
            <a:off x="613729" y="402356"/>
            <a:ext cx="7916543" cy="4343400"/>
          </a:xfrm>
          <a:prstGeom prst="rect">
            <a:avLst/>
          </a:prstGeom>
        </p:spPr>
      </p:pic>
      <p:sp>
        <p:nvSpPr>
          <p:cNvPr id="12" name="TextBox 11"/>
          <p:cNvSpPr txBox="1"/>
          <p:nvPr/>
        </p:nvSpPr>
        <p:spPr>
          <a:xfrm>
            <a:off x="3362136" y="4750531"/>
            <a:ext cx="2419728" cy="346249"/>
          </a:xfrm>
          <a:prstGeom prst="rect">
            <a:avLst/>
          </a:prstGeom>
          <a:noFill/>
        </p:spPr>
        <p:txBody>
          <a:bodyPr wrap="none" rtlCol="0">
            <a:spAutoFit/>
          </a:bodyPr>
          <a:lstStyle/>
          <a:p>
            <a:pPr>
              <a:lnSpc>
                <a:spcPct val="90000"/>
              </a:lnSpc>
            </a:pPr>
            <a:r>
              <a:rPr lang="en-US" dirty="0" smtClean="0"/>
              <a:t>http://xkcd.com/378/</a:t>
            </a:r>
          </a:p>
        </p:txBody>
      </p:sp>
    </p:spTree>
    <p:extLst>
      <p:ext uri="{BB962C8B-B14F-4D97-AF65-F5344CB8AC3E}">
        <p14:creationId xmlns:p14="http://schemas.microsoft.com/office/powerpoint/2010/main" val="203392092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 2016 Keith A. Pray</a:t>
            </a:r>
            <a:endParaRPr lang="en-US" dirty="0"/>
          </a:p>
        </p:txBody>
      </p:sp>
      <p:sp>
        <p:nvSpPr>
          <p:cNvPr id="7" name="Content Placeholder 2"/>
          <p:cNvSpPr>
            <a:spLocks noGrp="1"/>
          </p:cNvSpPr>
          <p:nvPr>
            <p:ph idx="1"/>
          </p:nvPr>
        </p:nvSpPr>
        <p:spPr>
          <a:xfrm>
            <a:off x="457200" y="633269"/>
            <a:ext cx="8229600" cy="3886200"/>
          </a:xfrm>
        </p:spPr>
        <p:txBody>
          <a:bodyPr anchor="ctr"/>
          <a:lstStyle/>
          <a:p>
            <a:pPr marL="0" indent="0" algn="ctr">
              <a:buNone/>
            </a:pPr>
            <a:r>
              <a:rPr lang="en-US" sz="8800" dirty="0" smtClean="0"/>
              <a:t>/(BB|[^B]{2})/</a:t>
            </a:r>
            <a:endParaRPr lang="en-US" sz="8800" dirty="0"/>
          </a:p>
        </p:txBody>
      </p:sp>
    </p:spTree>
    <p:extLst>
      <p:ext uri="{BB962C8B-B14F-4D97-AF65-F5344CB8AC3E}">
        <p14:creationId xmlns:p14="http://schemas.microsoft.com/office/powerpoint/2010/main" val="158961006"/>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1392764"/>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dirty="0"/>
          </a:p>
        </p:txBody>
      </p:sp>
      <p:sp>
        <p:nvSpPr>
          <p:cNvPr id="6" name="Title 5"/>
          <p:cNvSpPr>
            <a:spLocks noGrp="1"/>
          </p:cNvSpPr>
          <p:nvPr>
            <p:ph type="title"/>
          </p:nvPr>
        </p:nvSpPr>
        <p:spPr/>
        <p:txBody>
          <a:bodyPr/>
          <a:lstStyle/>
          <a:p>
            <a:r>
              <a:rPr lang="en-US" dirty="0" smtClean="0"/>
              <a:t>Overview</a:t>
            </a:r>
            <a:endParaRPr lang="en-US" dirty="0"/>
          </a:p>
        </p:txBody>
      </p:sp>
      <p:sp>
        <p:nvSpPr>
          <p:cNvPr id="7" name="Content Placeholder 6"/>
          <p:cNvSpPr>
            <a:spLocks noGrp="1"/>
          </p:cNvSpPr>
          <p:nvPr>
            <p:ph idx="1"/>
          </p:nvPr>
        </p:nvSpPr>
        <p:spPr/>
        <p:txBody>
          <a:bodyPr/>
          <a:lstStyle/>
          <a:p>
            <a:pPr marL="457200" indent="-457200">
              <a:buFont typeface="+mj-lt"/>
              <a:buAutoNum type="arabicPeriod"/>
            </a:pPr>
            <a:r>
              <a:rPr lang="en-US" dirty="0" smtClean="0"/>
              <a:t>Introduction</a:t>
            </a:r>
          </a:p>
          <a:p>
            <a:pPr marL="662968" lvl="1" indent="-457200">
              <a:buFont typeface="+mj-lt"/>
              <a:buAutoNum type="arabicPeriod"/>
            </a:pPr>
            <a:r>
              <a:rPr lang="en-US" dirty="0" smtClean="0"/>
              <a:t>Course Staff</a:t>
            </a:r>
          </a:p>
          <a:p>
            <a:pPr marL="662968" lvl="1" indent="-457200">
              <a:buFont typeface="+mj-lt"/>
              <a:buAutoNum type="arabicPeriod"/>
            </a:pPr>
            <a:r>
              <a:rPr lang="en-US" dirty="0" smtClean="0"/>
              <a:t>Logistics</a:t>
            </a:r>
          </a:p>
          <a:p>
            <a:pPr marL="662968" lvl="1" indent="-457200">
              <a:buFont typeface="+mj-lt"/>
              <a:buAutoNum type="arabicPeriod"/>
            </a:pPr>
            <a:r>
              <a:rPr lang="en-US" dirty="0" smtClean="0"/>
              <a:t>Outcomes</a:t>
            </a:r>
          </a:p>
          <a:p>
            <a:pPr marL="457200" indent="-457200">
              <a:buFont typeface="+mj-lt"/>
              <a:buAutoNum type="arabicPeriod"/>
            </a:pPr>
            <a:r>
              <a:rPr lang="en-US" dirty="0" smtClean="0"/>
              <a:t>Assignment</a:t>
            </a:r>
          </a:p>
        </p:txBody>
      </p:sp>
      <p:sp>
        <p:nvSpPr>
          <p:cNvPr id="4" name="Footer Placeholder 3"/>
          <p:cNvSpPr>
            <a:spLocks noGrp="1"/>
          </p:cNvSpPr>
          <p:nvPr>
            <p:ph type="ftr" sz="quarter" idx="11"/>
          </p:nvPr>
        </p:nvSpPr>
        <p:spPr/>
        <p:txBody>
          <a:bodyPr/>
          <a:lstStyle/>
          <a:p>
            <a:r>
              <a:rPr lang="en-US" smtClean="0"/>
              <a:t>© 2016 Keith A. Pray</a:t>
            </a:r>
            <a:endParaRPr lang="en-US" dirty="0"/>
          </a:p>
        </p:txBody>
      </p:sp>
    </p:spTree>
    <p:extLst>
      <p:ext uri="{BB962C8B-B14F-4D97-AF65-F5344CB8AC3E}">
        <p14:creationId xmlns:p14="http://schemas.microsoft.com/office/powerpoint/2010/main" val="271150207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Staff</a:t>
            </a:r>
            <a:endParaRPr lang="en-US" dirty="0"/>
          </a:p>
        </p:txBody>
      </p:sp>
      <p:sp>
        <p:nvSpPr>
          <p:cNvPr id="8" name="Text Placeholder 7"/>
          <p:cNvSpPr>
            <a:spLocks noGrp="1"/>
          </p:cNvSpPr>
          <p:nvPr>
            <p:ph type="body" idx="1"/>
          </p:nvPr>
        </p:nvSpPr>
        <p:spPr/>
        <p:txBody>
          <a:bodyPr/>
          <a:lstStyle/>
          <a:p>
            <a:r>
              <a:rPr lang="en-US" dirty="0" smtClean="0"/>
              <a:t>Instructor</a:t>
            </a:r>
            <a:endParaRPr lang="en-US" dirty="0"/>
          </a:p>
        </p:txBody>
      </p:sp>
      <p:sp>
        <p:nvSpPr>
          <p:cNvPr id="6" name="Content Placeholder 5"/>
          <p:cNvSpPr>
            <a:spLocks noGrp="1"/>
          </p:cNvSpPr>
          <p:nvPr>
            <p:ph sz="half" idx="2"/>
          </p:nvPr>
        </p:nvSpPr>
        <p:spPr/>
        <p:txBody>
          <a:bodyPr/>
          <a:lstStyle/>
          <a:p>
            <a:r>
              <a:rPr lang="en-US" dirty="0" smtClean="0"/>
              <a:t>Keith A. Pray</a:t>
            </a:r>
          </a:p>
          <a:p>
            <a:r>
              <a:rPr lang="en-US" dirty="0" smtClean="0">
                <a:hlinkClick r:id="rId3"/>
              </a:rPr>
              <a:t>kap@wpi.edu</a:t>
            </a:r>
            <a:endParaRPr lang="en-US" dirty="0" smtClean="0"/>
          </a:p>
          <a:p>
            <a:r>
              <a:rPr lang="en-US" dirty="0"/>
              <a:t>FL </a:t>
            </a:r>
            <a:r>
              <a:rPr lang="en-US" dirty="0" smtClean="0"/>
              <a:t>140</a:t>
            </a:r>
          </a:p>
        </p:txBody>
      </p:sp>
      <p:sp>
        <p:nvSpPr>
          <p:cNvPr id="9" name="Text Placeholder 8"/>
          <p:cNvSpPr>
            <a:spLocks noGrp="1"/>
          </p:cNvSpPr>
          <p:nvPr>
            <p:ph type="body" sz="quarter" idx="3"/>
          </p:nvPr>
        </p:nvSpPr>
        <p:spPr/>
        <p:txBody>
          <a:bodyPr/>
          <a:lstStyle/>
          <a:p>
            <a:r>
              <a:rPr lang="en-US" dirty="0" smtClean="0"/>
              <a:t>Assistants</a:t>
            </a:r>
            <a:endParaRPr lang="en-US" dirty="0"/>
          </a:p>
        </p:txBody>
      </p:sp>
      <p:sp>
        <p:nvSpPr>
          <p:cNvPr id="10" name="Content Placeholder 9"/>
          <p:cNvSpPr>
            <a:spLocks noGrp="1"/>
          </p:cNvSpPr>
          <p:nvPr>
            <p:ph sz="quarter" idx="4"/>
          </p:nvPr>
        </p:nvSpPr>
        <p:spPr/>
        <p:txBody>
          <a:bodyPr>
            <a:normAutofit/>
          </a:bodyPr>
          <a:lstStyle/>
          <a:p>
            <a:r>
              <a:rPr lang="en-US" dirty="0" smtClean="0"/>
              <a:t>SA</a:t>
            </a:r>
          </a:p>
          <a:p>
            <a:pPr lvl="1"/>
            <a:r>
              <a:rPr lang="en-US" dirty="0" smtClean="0"/>
              <a:t>Fiona Heaney</a:t>
            </a:r>
          </a:p>
          <a:p>
            <a:pPr lvl="1"/>
            <a:r>
              <a:rPr lang="en-US" dirty="0">
                <a:hlinkClick r:id="rId4"/>
              </a:rPr>
              <a:t>fhheaney@</a:t>
            </a:r>
            <a:r>
              <a:rPr lang="en-US" dirty="0" smtClean="0">
                <a:hlinkClick r:id="rId4"/>
              </a:rPr>
              <a:t>wpi.edu</a:t>
            </a:r>
            <a:endParaRPr lang="en-US" dirty="0" smtClean="0"/>
          </a:p>
          <a:p>
            <a:r>
              <a:rPr lang="en-US" dirty="0" smtClean="0"/>
              <a:t>Office Hours</a:t>
            </a:r>
          </a:p>
          <a:p>
            <a:pPr lvl="1"/>
            <a:r>
              <a:rPr lang="en-US" dirty="0" smtClean="0"/>
              <a:t>By Appointment</a:t>
            </a:r>
          </a:p>
        </p:txBody>
      </p:sp>
      <p:sp>
        <p:nvSpPr>
          <p:cNvPr id="4" name="Footer Placeholder 3"/>
          <p:cNvSpPr>
            <a:spLocks noGrp="1"/>
          </p:cNvSpPr>
          <p:nvPr>
            <p:ph type="ftr" sz="quarter" idx="11"/>
          </p:nvPr>
        </p:nvSpPr>
        <p:spPr/>
        <p:txBody>
          <a:bodyPr/>
          <a:lstStyle/>
          <a:p>
            <a:r>
              <a:rPr lang="en-US" smtClean="0"/>
              <a:t>© 2016 Keith A. Pray</a:t>
            </a:r>
            <a:endParaRPr lang="en-US" dirty="0"/>
          </a:p>
        </p:txBody>
      </p:sp>
    </p:spTree>
    <p:extLst>
      <p:ext uri="{BB962C8B-B14F-4D97-AF65-F5344CB8AC3E}">
        <p14:creationId xmlns:p14="http://schemas.microsoft.com/office/powerpoint/2010/main" val="210816412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smtClean="0"/>
              <a:t>Outcomes – You will:</a:t>
            </a:r>
            <a:endParaRPr lang="en-US" dirty="0"/>
          </a:p>
        </p:txBody>
      </p:sp>
      <p:sp>
        <p:nvSpPr>
          <p:cNvPr id="10" name="Content Placeholder 9"/>
          <p:cNvSpPr>
            <a:spLocks noGrp="1"/>
          </p:cNvSpPr>
          <p:nvPr>
            <p:ph idx="1"/>
          </p:nvPr>
        </p:nvSpPr>
        <p:spPr/>
        <p:txBody>
          <a:bodyPr>
            <a:noAutofit/>
          </a:bodyPr>
          <a:lstStyle/>
          <a:p>
            <a:r>
              <a:rPr lang="en-US" sz="1600" dirty="0" smtClean="0"/>
              <a:t>Demonstrate understanding </a:t>
            </a:r>
            <a:r>
              <a:rPr lang="en-US" sz="1600" dirty="0"/>
              <a:t>of </a:t>
            </a:r>
            <a:r>
              <a:rPr lang="en-US" sz="1600" dirty="0" smtClean="0"/>
              <a:t>links </a:t>
            </a:r>
            <a:r>
              <a:rPr lang="en-US" sz="1600" dirty="0"/>
              <a:t>between </a:t>
            </a:r>
            <a:r>
              <a:rPr lang="en-US" sz="1600" dirty="0" smtClean="0"/>
              <a:t>technology, society, </a:t>
            </a:r>
            <a:r>
              <a:rPr lang="en-US" sz="1600" dirty="0"/>
              <a:t>and computer </a:t>
            </a:r>
            <a:r>
              <a:rPr lang="en-US" sz="1600" dirty="0" smtClean="0"/>
              <a:t>professional responsibilities. </a:t>
            </a:r>
          </a:p>
          <a:p>
            <a:r>
              <a:rPr lang="en-US" sz="1600" dirty="0"/>
              <a:t>Discover and use primary sources of material relevant to course topics </a:t>
            </a:r>
            <a:r>
              <a:rPr lang="en-US" sz="1600" dirty="0" smtClean="0"/>
              <a:t>in </a:t>
            </a:r>
            <a:r>
              <a:rPr lang="en-US" sz="1600" dirty="0"/>
              <a:t>support of arguments.</a:t>
            </a:r>
          </a:p>
          <a:p>
            <a:r>
              <a:rPr lang="en-US" sz="1600" dirty="0" smtClean="0"/>
              <a:t>Present personal opinions based </a:t>
            </a:r>
            <a:r>
              <a:rPr lang="en-US" sz="1600" dirty="0"/>
              <a:t>on well reasoned arguments </a:t>
            </a:r>
            <a:r>
              <a:rPr lang="en-US" sz="1600" dirty="0" smtClean="0"/>
              <a:t>verbally </a:t>
            </a:r>
            <a:r>
              <a:rPr lang="en-US" sz="1600" dirty="0"/>
              <a:t>and in writing. </a:t>
            </a:r>
            <a:endParaRPr lang="en-US" sz="1600" dirty="0" smtClean="0"/>
          </a:p>
          <a:p>
            <a:r>
              <a:rPr lang="en-US" sz="1600" dirty="0" smtClean="0"/>
              <a:t>Be familiar </a:t>
            </a:r>
            <a:r>
              <a:rPr lang="en-US" sz="1600" dirty="0"/>
              <a:t>with </a:t>
            </a:r>
            <a:r>
              <a:rPr lang="en-US" sz="1600" dirty="0" smtClean="0"/>
              <a:t>social</a:t>
            </a:r>
            <a:r>
              <a:rPr lang="en-US" sz="1600" dirty="0"/>
              <a:t>, moral, and ethical issues </a:t>
            </a:r>
            <a:r>
              <a:rPr lang="en-US" sz="1600" dirty="0" smtClean="0"/>
              <a:t>faced by computer professionals. </a:t>
            </a:r>
          </a:p>
          <a:p>
            <a:r>
              <a:rPr lang="en-US" sz="1600" dirty="0"/>
              <a:t>Be able to recognize ethical issues. </a:t>
            </a:r>
            <a:endParaRPr lang="en-US" sz="1600" dirty="0" smtClean="0"/>
          </a:p>
          <a:p>
            <a:r>
              <a:rPr lang="en-US" sz="1600" dirty="0"/>
              <a:t>Understand </a:t>
            </a:r>
            <a:r>
              <a:rPr lang="en-US" sz="1600" dirty="0" smtClean="0"/>
              <a:t>professional codes </a:t>
            </a:r>
            <a:r>
              <a:rPr lang="en-US" sz="1600" dirty="0"/>
              <a:t>and ideals </a:t>
            </a:r>
            <a:r>
              <a:rPr lang="en-US" sz="1600" dirty="0" smtClean="0"/>
              <a:t>and </a:t>
            </a:r>
            <a:r>
              <a:rPr lang="en-US" sz="1600" dirty="0"/>
              <a:t>apply them in </a:t>
            </a:r>
            <a:r>
              <a:rPr lang="en-US" sz="1600" dirty="0" smtClean="0"/>
              <a:t>decision </a:t>
            </a:r>
            <a:r>
              <a:rPr lang="en-US" sz="1600" dirty="0"/>
              <a:t>making. </a:t>
            </a:r>
            <a:endParaRPr lang="en-US" sz="1600" dirty="0" smtClean="0"/>
          </a:p>
          <a:p>
            <a:r>
              <a:rPr lang="en-US" sz="1600" dirty="0"/>
              <a:t>Analyze </a:t>
            </a:r>
            <a:r>
              <a:rPr lang="en-US" sz="1600" dirty="0" smtClean="0"/>
              <a:t>popular </a:t>
            </a:r>
            <a:r>
              <a:rPr lang="en-US" sz="1600" dirty="0"/>
              <a:t>portrayal of </a:t>
            </a:r>
            <a:r>
              <a:rPr lang="en-US" sz="1600" dirty="0" smtClean="0"/>
              <a:t>computing and </a:t>
            </a:r>
            <a:r>
              <a:rPr lang="en-US" sz="1600" dirty="0"/>
              <a:t>its effects on </a:t>
            </a:r>
            <a:r>
              <a:rPr lang="en-US" sz="1600" dirty="0" smtClean="0"/>
              <a:t>society. </a:t>
            </a:r>
            <a:endParaRPr lang="en-US" sz="1600" dirty="0"/>
          </a:p>
          <a:p>
            <a:r>
              <a:rPr lang="en-US" sz="1600" dirty="0" smtClean="0"/>
              <a:t>Practice critical thinking, written, and oral presentations skills.</a:t>
            </a:r>
            <a:endParaRPr lang="en-US" sz="1600" dirty="0"/>
          </a:p>
        </p:txBody>
      </p:sp>
      <p:sp>
        <p:nvSpPr>
          <p:cNvPr id="7" name="Footer Placeholder 6"/>
          <p:cNvSpPr>
            <a:spLocks noGrp="1"/>
          </p:cNvSpPr>
          <p:nvPr>
            <p:ph type="ftr" sz="quarter" idx="11"/>
          </p:nvPr>
        </p:nvSpPr>
        <p:spPr/>
        <p:txBody>
          <a:bodyPr/>
          <a:lstStyle/>
          <a:p>
            <a:r>
              <a:rPr lang="en-US" smtClean="0"/>
              <a:t>© 2016 Keith A. Pray</a:t>
            </a:r>
            <a:endParaRPr lang="en-US" dirty="0"/>
          </a:p>
        </p:txBody>
      </p:sp>
    </p:spTree>
    <p:extLst>
      <p:ext uri="{BB962C8B-B14F-4D97-AF65-F5344CB8AC3E}">
        <p14:creationId xmlns:p14="http://schemas.microsoft.com/office/powerpoint/2010/main" val="41700620"/>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Logistics</a:t>
            </a:r>
            <a:endParaRPr lang="en-US" dirty="0"/>
          </a:p>
        </p:txBody>
      </p:sp>
      <p:sp>
        <p:nvSpPr>
          <p:cNvPr id="3" name="Text Placeholder 2"/>
          <p:cNvSpPr>
            <a:spLocks noGrp="1"/>
          </p:cNvSpPr>
          <p:nvPr>
            <p:ph type="body" idx="1"/>
          </p:nvPr>
        </p:nvSpPr>
        <p:spPr/>
        <p:txBody>
          <a:bodyPr/>
          <a:lstStyle/>
          <a:p>
            <a:r>
              <a:rPr lang="en-US" dirty="0" smtClean="0"/>
              <a:t>Course Web Site</a:t>
            </a:r>
            <a:endParaRPr lang="en-US" dirty="0"/>
          </a:p>
        </p:txBody>
      </p:sp>
      <p:sp>
        <p:nvSpPr>
          <p:cNvPr id="4" name="Content Placeholder 3"/>
          <p:cNvSpPr>
            <a:spLocks noGrp="1"/>
          </p:cNvSpPr>
          <p:nvPr>
            <p:ph sz="half" idx="2"/>
          </p:nvPr>
        </p:nvSpPr>
        <p:spPr/>
        <p:txBody>
          <a:bodyPr/>
          <a:lstStyle/>
          <a:p>
            <a:r>
              <a:rPr lang="en-US" dirty="0" smtClean="0">
                <a:hlinkClick r:id="rId3"/>
              </a:rPr>
              <a:t>http://socialimps.keithpray.net</a:t>
            </a:r>
            <a:endParaRPr lang="en-US" dirty="0" smtClean="0"/>
          </a:p>
          <a:p>
            <a:r>
              <a:rPr lang="en-US" dirty="0" smtClean="0"/>
              <a:t>Syllabus</a:t>
            </a:r>
          </a:p>
          <a:p>
            <a:r>
              <a:rPr lang="en-US" dirty="0" smtClean="0"/>
              <a:t>Grading Policy</a:t>
            </a:r>
          </a:p>
          <a:p>
            <a:r>
              <a:rPr lang="en-US" dirty="0" smtClean="0"/>
              <a:t>Due Dates</a:t>
            </a:r>
          </a:p>
          <a:p>
            <a:r>
              <a:rPr lang="en-US" dirty="0" smtClean="0"/>
              <a:t>Etc.</a:t>
            </a:r>
            <a:endParaRPr lang="en-US" dirty="0"/>
          </a:p>
        </p:txBody>
      </p:sp>
      <p:sp>
        <p:nvSpPr>
          <p:cNvPr id="5" name="Text Placeholder 4"/>
          <p:cNvSpPr>
            <a:spLocks noGrp="1"/>
          </p:cNvSpPr>
          <p:nvPr>
            <p:ph type="body" sz="quarter" idx="3"/>
          </p:nvPr>
        </p:nvSpPr>
        <p:spPr/>
        <p:txBody>
          <a:bodyPr/>
          <a:lstStyle/>
          <a:p>
            <a:r>
              <a:rPr lang="en-US" dirty="0" smtClean="0"/>
              <a:t>myWPI</a:t>
            </a:r>
            <a:endParaRPr lang="en-US" dirty="0"/>
          </a:p>
        </p:txBody>
      </p:sp>
      <p:sp>
        <p:nvSpPr>
          <p:cNvPr id="6" name="Content Placeholder 5"/>
          <p:cNvSpPr>
            <a:spLocks noGrp="1"/>
          </p:cNvSpPr>
          <p:nvPr>
            <p:ph sz="quarter" idx="4"/>
          </p:nvPr>
        </p:nvSpPr>
        <p:spPr/>
        <p:txBody>
          <a:bodyPr/>
          <a:lstStyle/>
          <a:p>
            <a:r>
              <a:rPr lang="en-US" dirty="0" smtClean="0"/>
              <a:t>Interactive assignments</a:t>
            </a:r>
          </a:p>
        </p:txBody>
      </p:sp>
      <p:sp>
        <p:nvSpPr>
          <p:cNvPr id="7" name="Footer Placeholder 6"/>
          <p:cNvSpPr>
            <a:spLocks noGrp="1"/>
          </p:cNvSpPr>
          <p:nvPr>
            <p:ph type="ftr" sz="quarter" idx="11"/>
          </p:nvPr>
        </p:nvSpPr>
        <p:spPr/>
        <p:txBody>
          <a:bodyPr/>
          <a:lstStyle/>
          <a:p>
            <a:r>
              <a:rPr lang="en-US" smtClean="0"/>
              <a:t>© 2016 Keith A. Pray</a:t>
            </a:r>
            <a:endParaRPr lang="en-US" dirty="0"/>
          </a:p>
        </p:txBody>
      </p:sp>
    </p:spTree>
    <p:extLst>
      <p:ext uri="{BB962C8B-B14F-4D97-AF65-F5344CB8AC3E}">
        <p14:creationId xmlns:p14="http://schemas.microsoft.com/office/powerpoint/2010/main" val="261707839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Quiz!</a:t>
            </a:r>
            <a:endParaRPr lang="en-US" dirty="0"/>
          </a:p>
        </p:txBody>
      </p:sp>
      <p:sp>
        <p:nvSpPr>
          <p:cNvPr id="3" name="Content Placeholder 2"/>
          <p:cNvSpPr>
            <a:spLocks noGrp="1"/>
          </p:cNvSpPr>
          <p:nvPr>
            <p:ph idx="1"/>
          </p:nvPr>
        </p:nvSpPr>
        <p:spPr/>
        <p:txBody>
          <a:bodyPr/>
          <a:lstStyle/>
          <a:p>
            <a:pPr marL="457200" indent="-457200">
              <a:buFont typeface="+mj-lt"/>
              <a:buAutoNum type="arabicPeriod"/>
            </a:pPr>
            <a:r>
              <a:rPr lang="en-US" dirty="0" smtClean="0"/>
              <a:t>What is computing?</a:t>
            </a:r>
          </a:p>
          <a:p>
            <a:pPr marL="457200" indent="-457200">
              <a:buFont typeface="+mj-lt"/>
              <a:buAutoNum type="arabicPeriod"/>
            </a:pPr>
            <a:r>
              <a:rPr lang="en-US" dirty="0" smtClean="0"/>
              <a:t>What is the oldest computing device you can think of?</a:t>
            </a:r>
          </a:p>
          <a:p>
            <a:pPr marL="457200" indent="-457200">
              <a:buFont typeface="+mj-lt"/>
              <a:buAutoNum type="arabicPeriod"/>
            </a:pPr>
            <a:r>
              <a:rPr lang="en-US" dirty="0" smtClean="0"/>
              <a:t>What computing technology do you wish society had not adopted?</a:t>
            </a:r>
          </a:p>
          <a:p>
            <a:pPr marL="457200" indent="-457200">
              <a:buFont typeface="+mj-lt"/>
              <a:buAutoNum type="arabicPeriod"/>
            </a:pPr>
            <a:r>
              <a:rPr lang="en-US" dirty="0" smtClean="0"/>
              <a:t>What good will you do with your degree?</a:t>
            </a:r>
            <a:endParaRPr lang="en-US" dirty="0"/>
          </a:p>
        </p:txBody>
      </p:sp>
      <p:sp>
        <p:nvSpPr>
          <p:cNvPr id="4" name="Footer Placeholder 3"/>
          <p:cNvSpPr>
            <a:spLocks noGrp="1"/>
          </p:cNvSpPr>
          <p:nvPr>
            <p:ph type="ftr" sz="quarter" idx="11"/>
          </p:nvPr>
        </p:nvSpPr>
        <p:spPr/>
        <p:txBody>
          <a:bodyPr/>
          <a:lstStyle/>
          <a:p>
            <a:r>
              <a:rPr lang="en-US" smtClean="0"/>
              <a:t>© 2016 Keith A. Pray</a:t>
            </a:r>
            <a:endParaRPr lang="en-US" dirty="0"/>
          </a:p>
        </p:txBody>
      </p:sp>
    </p:spTree>
    <p:extLst>
      <p:ext uri="{BB962C8B-B14F-4D97-AF65-F5344CB8AC3E}">
        <p14:creationId xmlns:p14="http://schemas.microsoft.com/office/powerpoint/2010/main" val="3262248224"/>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3763871456"/>
              </p:ext>
            </p:extLst>
          </p:nvPr>
        </p:nvGraphicFramePr>
        <p:xfrm>
          <a:off x="685800" y="510060"/>
          <a:ext cx="7772400" cy="4348480"/>
        </p:xfrm>
        <a:graphic>
          <a:graphicData uri="http://schemas.openxmlformats.org/drawingml/2006/table">
            <a:tbl>
              <a:tblPr firstRow="1" bandRow="1">
                <a:tableStyleId>{C083E6E3-FA7D-4D7B-A595-EF9225AFEA82}</a:tableStyleId>
              </a:tblPr>
              <a:tblGrid>
                <a:gridCol w="2098617"/>
                <a:gridCol w="5673783"/>
              </a:tblGrid>
              <a:tr h="370840">
                <a:tc>
                  <a:txBody>
                    <a:bodyPr/>
                    <a:lstStyle/>
                    <a:p>
                      <a:r>
                        <a:rPr lang="en-US" b="0" dirty="0" smtClean="0"/>
                        <a:t>Manufacturer</a:t>
                      </a:r>
                      <a:endParaRPr lang="en-US" b="0"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b="0" dirty="0" smtClean="0">
                          <a:solidFill>
                            <a:schemeClr val="tx1"/>
                          </a:solidFill>
                        </a:rPr>
                        <a:t>Compaq Computer Corporation, United States</a:t>
                      </a:r>
                    </a:p>
                  </a:txBody>
                  <a:tcPr/>
                </a:tc>
              </a:tr>
              <a:tr h="370840">
                <a:tc>
                  <a:txBody>
                    <a:bodyPr/>
                    <a:lstStyle/>
                    <a:p>
                      <a:r>
                        <a:rPr lang="en-US" dirty="0" smtClean="0"/>
                        <a:t>Type</a:t>
                      </a:r>
                      <a:endParaRPr lang="en-US"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Portable computer</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effectLst/>
                        </a:rPr>
                        <a:t>Release date</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January 1983</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effectLst/>
                        </a:rPr>
                        <a:t>Introductory price</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US $3,590</a:t>
                      </a:r>
                    </a:p>
                  </a:txBody>
                  <a:tcPr/>
                </a:tc>
              </a:tr>
              <a:tr h="370840">
                <a:tc>
                  <a:txBody>
                    <a:bodyPr/>
                    <a:lstStyle/>
                    <a:p>
                      <a:r>
                        <a:rPr lang="en-US" dirty="0" smtClean="0"/>
                        <a:t>Operating system</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MS-DOS</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effectLst/>
                        </a:rPr>
                        <a:t>Storage capacity</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Two 5.25" floppy drives or, 1 floppy drive + 10 MB HD</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effectLst/>
                        </a:rPr>
                        <a:t>Memory</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128 kilobytes (expandable to 640)</a:t>
                      </a:r>
                    </a:p>
                  </a:txBody>
                  <a:tcPr/>
                </a:tc>
              </a:tr>
              <a:tr h="370840">
                <a:tc>
                  <a:txBody>
                    <a:bodyPr/>
                    <a:lstStyle/>
                    <a:p>
                      <a:r>
                        <a:rPr lang="en-US" sz="1800" dirty="0" smtClean="0">
                          <a:solidFill>
                            <a:schemeClr val="tx1"/>
                          </a:solidFill>
                          <a:effectLst/>
                        </a:rPr>
                        <a:t>Display</a:t>
                      </a:r>
                      <a:endParaRPr lang="en-US"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Built-in 9" green screen monitor + CGA-compatible video card</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effectLst/>
                        </a:rPr>
                        <a:t>Weight</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de-DE" sz="1800" dirty="0" smtClean="0">
                          <a:solidFill>
                            <a:schemeClr val="tx1"/>
                          </a:solidFill>
                        </a:rPr>
                        <a:t>28 lbs (12.5 kg)</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t>Processor</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it-IT" sz="1800" dirty="0" smtClean="0"/>
                        <a:t>Intel 8088</a:t>
                      </a:r>
                    </a:p>
                  </a:txBody>
                  <a:tcPr/>
                </a:tc>
              </a:tr>
              <a:tr h="370840">
                <a:tc>
                  <a:txBody>
                    <a:bodyPr/>
                    <a:lstStyle/>
                    <a:p>
                      <a:r>
                        <a:rPr lang="en-US" sz="1800" dirty="0" smtClean="0"/>
                        <a:t>Speed</a:t>
                      </a:r>
                      <a:endParaRPr lang="en-US"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t>4.77 MHz</a:t>
                      </a:r>
                    </a:p>
                  </a:txBody>
                  <a:tcPr/>
                </a:tc>
              </a:tr>
            </a:tbl>
          </a:graphicData>
        </a:graphic>
      </p:graphicFrame>
      <p:sp>
        <p:nvSpPr>
          <p:cNvPr id="4" name="Footer Placeholder 3"/>
          <p:cNvSpPr>
            <a:spLocks noGrp="1"/>
          </p:cNvSpPr>
          <p:nvPr>
            <p:ph type="ftr" sz="quarter" idx="11"/>
          </p:nvPr>
        </p:nvSpPr>
        <p:spPr/>
        <p:txBody>
          <a:bodyPr/>
          <a:lstStyle/>
          <a:p>
            <a:r>
              <a:rPr lang="en-US" smtClean="0"/>
              <a:t>© 2016 Keith A. Pray</a:t>
            </a:r>
            <a:endParaRPr lang="en-US" dirty="0"/>
          </a:p>
        </p:txBody>
      </p:sp>
    </p:spTree>
    <p:extLst>
      <p:ext uri="{BB962C8B-B14F-4D97-AF65-F5344CB8AC3E}">
        <p14:creationId xmlns:p14="http://schemas.microsoft.com/office/powerpoint/2010/main" val="904378875"/>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Red Radial 16x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TS102804895.potx</Template>
  <TotalTime>8454</TotalTime>
  <Words>1141</Words>
  <Application>Microsoft Macintosh PowerPoint</Application>
  <PresentationFormat>On-screen Show (16:9)</PresentationFormat>
  <Paragraphs>189</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Red Radial 16x9</vt:lpstr>
      <vt:lpstr>Class 1 Introduction</vt:lpstr>
      <vt:lpstr>PowerPoint Presentation</vt:lpstr>
      <vt:lpstr>PowerPoint Presentation</vt:lpstr>
      <vt:lpstr>Overview</vt:lpstr>
      <vt:lpstr>Course Staff</vt:lpstr>
      <vt:lpstr>Outcomes – You will:</vt:lpstr>
      <vt:lpstr>Logistics</vt:lpstr>
      <vt:lpstr>Group Quiz!</vt:lpstr>
      <vt:lpstr>PowerPoint Presentation</vt:lpstr>
      <vt:lpstr>Utopias and Dystopias</vt:lpstr>
      <vt:lpstr>Overview</vt:lpstr>
      <vt:lpstr>Assignment 1/2</vt:lpstr>
      <vt:lpstr>Assignment 2/2  Sign up for individual presentation</vt:lpstr>
      <vt:lpstr>Class 1 The End</vt:lpstr>
    </vt:vector>
  </TitlesOfParts>
  <Company>WPI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A. Pray</dc:creator>
  <cp:lastModifiedBy>Keith A. Pray</cp:lastModifiedBy>
  <cp:revision>69</cp:revision>
  <dcterms:created xsi:type="dcterms:W3CDTF">2014-08-25T02:19:16Z</dcterms:created>
  <dcterms:modified xsi:type="dcterms:W3CDTF">2016-03-15T21:28:13Z</dcterms:modified>
</cp:coreProperties>
</file>