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
  </p:notesMasterIdLst>
  <p:handoutMasterIdLst>
    <p:handoutMasterId r:id="rId16"/>
  </p:handoutMasterIdLst>
  <p:sldIdLst>
    <p:sldId id="256" r:id="rId2"/>
    <p:sldId id="258" r:id="rId3"/>
    <p:sldId id="260" r:id="rId4"/>
    <p:sldId id="259" r:id="rId5"/>
    <p:sldId id="261" r:id="rId6"/>
    <p:sldId id="262" r:id="rId7"/>
    <p:sldId id="263" r:id="rId8"/>
    <p:sldId id="264" r:id="rId9"/>
    <p:sldId id="265" r:id="rId10"/>
    <p:sldId id="266" r:id="rId11"/>
    <p:sldId id="267" r:id="rId12"/>
    <p:sldId id="270" r:id="rId13"/>
    <p:sldId id="269" r:id="rId14"/>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92" autoAdjust="0"/>
    <p:restoredTop sz="81445" autoAdjust="0"/>
  </p:normalViewPr>
  <p:slideViewPr>
    <p:cSldViewPr snapToGrid="0" snapToObjects="1">
      <p:cViewPr varScale="1">
        <p:scale>
          <a:sx n="126" d="100"/>
          <a:sy n="126" d="100"/>
        </p:scale>
        <p:origin x="-744" y="-104"/>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8/25/15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dirty="0"/>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8/25/15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dirty="0"/>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Here’s the title slide to the first class. Excited already, aren’t you?</a:t>
            </a:r>
          </a:p>
          <a:p>
            <a:pPr eaLnBrk="1" hangingPunct="1"/>
            <a:r>
              <a:rPr lang="en-US" dirty="0" smtClean="0">
                <a:latin typeface="Arial" charset="0"/>
                <a:ea typeface="ＭＳ Ｐゴシック" charset="-128"/>
                <a:cs typeface="ＭＳ Ｐゴシック" charset="-128"/>
              </a:rPr>
              <a:t>Who knows what Emacs or vi</a:t>
            </a:r>
            <a:r>
              <a:rPr lang="en-US" baseline="0" dirty="0" smtClean="0">
                <a:latin typeface="Arial" charset="0"/>
                <a:ea typeface="ＭＳ Ｐゴシック" charset="-128"/>
                <a:cs typeface="ＭＳ Ｐゴシック" charset="-128"/>
              </a:rPr>
              <a:t> is?</a:t>
            </a:r>
            <a:endParaRPr lang="en-US" dirty="0" smtClean="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Here’s our contact info.</a:t>
            </a:r>
          </a:p>
          <a:p>
            <a:pPr eaLnBrk="1" hangingPunct="1"/>
            <a:r>
              <a:rPr lang="en-US" dirty="0" smtClean="0">
                <a:latin typeface="Arial" charset="0"/>
                <a:ea typeface="ＭＳ Ｐゴシック" charset="-128"/>
                <a:cs typeface="ＭＳ Ｐゴシック" charset="-128"/>
              </a:rPr>
              <a:t>Introduce yourself.</a:t>
            </a:r>
          </a:p>
          <a:p>
            <a:pPr eaLnBrk="1" hangingPunct="1"/>
            <a:endParaRPr lang="en-US" dirty="0" smtClean="0">
              <a:latin typeface="Arial" charset="0"/>
              <a:ea typeface="ＭＳ Ｐゴシック" charset="-128"/>
              <a:cs typeface="ＭＳ Ｐゴシック" charset="-128"/>
            </a:endParaRPr>
          </a:p>
          <a:p>
            <a:r>
              <a:rPr lang="en-US" dirty="0" smtClean="0">
                <a:latin typeface="Arial" charset="0"/>
                <a:ea typeface="ＭＳ Ｐゴシック" charset="-128"/>
                <a:cs typeface="ＭＳ Ｐゴシック" charset="-128"/>
              </a:rPr>
              <a:t>Get to know class:</a:t>
            </a:r>
          </a:p>
          <a:p>
            <a:pPr marL="171450" indent="-171450">
              <a:buFont typeface="Arial"/>
              <a:buChar char="•"/>
            </a:pPr>
            <a:r>
              <a:rPr lang="en-US" dirty="0" smtClean="0">
                <a:latin typeface="Arial" charset="0"/>
                <a:ea typeface="ＭＳ Ｐゴシック" charset="-128"/>
                <a:cs typeface="ＭＳ Ｐゴシック" charset="-128"/>
              </a:rPr>
              <a:t>Youngest? Oldest? Country of origin?</a:t>
            </a:r>
          </a:p>
          <a:p>
            <a:pPr marL="171450" indent="-171450">
              <a:buFont typeface="Arial"/>
              <a:buChar char="•"/>
            </a:pPr>
            <a:r>
              <a:rPr lang="en-US" dirty="0" smtClean="0">
                <a:latin typeface="Arial" charset="0"/>
                <a:ea typeface="ＭＳ Ｐゴシック" charset="-128"/>
                <a:cs typeface="ＭＳ Ｐゴシック" charset="-128"/>
              </a:rPr>
              <a:t>Majors? Years?</a:t>
            </a:r>
          </a:p>
          <a:p>
            <a:pPr marL="171450" indent="-171450">
              <a:buFont typeface="Arial"/>
              <a:buChar char="•"/>
            </a:pPr>
            <a:r>
              <a:rPr lang="en-US" dirty="0" smtClean="0">
                <a:latin typeface="Arial" charset="0"/>
                <a:ea typeface="ＭＳ Ｐゴシック" charset="-128"/>
                <a:cs typeface="ＭＳ Ｐゴシック" charset="-128"/>
              </a:rPr>
              <a:t>Reasons</a:t>
            </a:r>
            <a:r>
              <a:rPr lang="en-US" baseline="0" dirty="0" smtClean="0">
                <a:latin typeface="Arial" charset="0"/>
                <a:ea typeface="ＭＳ Ｐゴシック" charset="-128"/>
                <a:cs typeface="ＭＳ Ｐゴシック" charset="-128"/>
              </a:rPr>
              <a:t> for taking class</a:t>
            </a:r>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10</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12</a:t>
            </a:fld>
            <a:endParaRPr lang="en-US"/>
          </a:p>
        </p:txBody>
      </p:sp>
    </p:spTree>
    <p:extLst>
      <p:ext uri="{BB962C8B-B14F-4D97-AF65-F5344CB8AC3E}">
        <p14:creationId xmlns:p14="http://schemas.microsoft.com/office/powerpoint/2010/main" val="12718613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13</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many people in the world get this joke?</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According to wolframalpha.com (2012-08-23):</a:t>
            </a:r>
          </a:p>
          <a:p>
            <a:pPr marL="171450" indent="-171450">
              <a:buFont typeface="Arial"/>
              <a:buChar char="•"/>
            </a:pPr>
            <a:r>
              <a:rPr lang="en-US" dirty="0" smtClean="0"/>
              <a:t>2.34% (of 6.79 billion people) attend secondary</a:t>
            </a:r>
            <a:r>
              <a:rPr lang="en-US" baseline="0" dirty="0" smtClean="0"/>
              <a:t> school </a:t>
            </a:r>
          </a:p>
          <a:p>
            <a:pPr marL="171450" indent="-171450">
              <a:buFont typeface="Arial"/>
              <a:buChar char="•"/>
            </a:pPr>
            <a:r>
              <a:rPr lang="en-US" baseline="0" dirty="0" smtClean="0"/>
              <a:t>50 million secondary school grads in United States (of 309 million people) 16.18%</a:t>
            </a:r>
          </a:p>
          <a:p>
            <a:pPr marL="171450" indent="-171450">
              <a:buFont typeface="Arial"/>
              <a:buChar char="•"/>
            </a:pPr>
            <a:r>
              <a:rPr lang="en-US" baseline="0" dirty="0" smtClean="0"/>
              <a:t>3.3 million computer specialists in United States (of 309 million people) 1.06% (or 6.6% of college grads)</a:t>
            </a:r>
          </a:p>
        </p:txBody>
      </p:sp>
      <p:sp>
        <p:nvSpPr>
          <p:cNvPr id="4" name="Slide Number Placeholder 3"/>
          <p:cNvSpPr>
            <a:spLocks noGrp="1"/>
          </p:cNvSpPr>
          <p:nvPr>
            <p:ph type="sldNum" sz="quarter" idx="10"/>
          </p:nvPr>
        </p:nvSpPr>
        <p:spPr/>
        <p:txBody>
          <a:bodyPr/>
          <a:lstStyle/>
          <a:p>
            <a:fld id="{270700B2-88B9-1642-B8EB-F86842378D04}" type="slidenum">
              <a:rPr lang="en-US" smtClean="0"/>
              <a:t>2</a:t>
            </a:fld>
            <a:endParaRPr lang="en-US" dirty="0"/>
          </a:p>
        </p:txBody>
      </p:sp>
    </p:spTree>
    <p:extLst>
      <p:ext uri="{BB962C8B-B14F-4D97-AF65-F5344CB8AC3E}">
        <p14:creationId xmlns:p14="http://schemas.microsoft.com/office/powerpoint/2010/main" val="593655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p>
          <a:p>
            <a:r>
              <a:rPr lang="en-US" dirty="0" smtClean="0"/>
              <a:t>bb # two b's </a:t>
            </a:r>
          </a:p>
          <a:p>
            <a:r>
              <a:rPr lang="en-US" dirty="0" smtClean="0"/>
              <a:t>| # or </a:t>
            </a:r>
          </a:p>
          <a:p>
            <a:r>
              <a:rPr lang="en-US" dirty="0" smtClean="0"/>
              <a:t>[^ # not </a:t>
            </a:r>
          </a:p>
          <a:p>
            <a:r>
              <a:rPr lang="en-US" dirty="0" smtClean="0"/>
              <a:t>b]{2} # two b's </a:t>
            </a:r>
          </a:p>
          <a:p>
            <a:r>
              <a:rPr lang="en-US" dirty="0" smtClean="0"/>
              <a:t>/</a:t>
            </a:r>
          </a:p>
          <a:p>
            <a:endParaRPr lang="en-US" dirty="0" smtClean="0"/>
          </a:p>
          <a:p>
            <a:r>
              <a:rPr lang="en-US" dirty="0" smtClean="0"/>
              <a:t>How many people in the world get this joke?</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According to wolframalpha.com (2012-08-23):</a:t>
            </a:r>
          </a:p>
          <a:p>
            <a:pPr marL="171450" indent="-171450">
              <a:buFont typeface="Arial"/>
              <a:buChar char="•"/>
            </a:pPr>
            <a:r>
              <a:rPr lang="en-US" dirty="0" smtClean="0"/>
              <a:t>2.34% (of 6.79 billion people) attend secondary</a:t>
            </a:r>
            <a:r>
              <a:rPr lang="en-US" baseline="0" dirty="0" smtClean="0"/>
              <a:t> school </a:t>
            </a:r>
          </a:p>
          <a:p>
            <a:pPr marL="171450" indent="-171450">
              <a:buFont typeface="Arial"/>
              <a:buChar char="•"/>
            </a:pPr>
            <a:r>
              <a:rPr lang="en-US" baseline="0" dirty="0" smtClean="0"/>
              <a:t>50 million secondary school grads in United States (of 309 million people) 16.18%</a:t>
            </a:r>
          </a:p>
          <a:p>
            <a:pPr marL="171450" indent="-171450">
              <a:buFont typeface="Arial"/>
              <a:buChar char="•"/>
            </a:pPr>
            <a:r>
              <a:rPr lang="en-US" baseline="0" dirty="0" smtClean="0"/>
              <a:t>3.3 million computer specialists in United States (of 309 million people) 1.06% (or 6.6% of college grads)</a:t>
            </a:r>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dirty="0"/>
          </a:p>
        </p:txBody>
      </p:sp>
    </p:spTree>
    <p:extLst>
      <p:ext uri="{BB962C8B-B14F-4D97-AF65-F5344CB8AC3E}">
        <p14:creationId xmlns:p14="http://schemas.microsoft.com/office/powerpoint/2010/main" val="34160924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4</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Here’s our contact info.</a:t>
            </a:r>
          </a:p>
          <a:p>
            <a:pPr eaLnBrk="1" hangingPunct="1"/>
            <a:r>
              <a:rPr lang="en-US" dirty="0" smtClean="0">
                <a:latin typeface="Arial" charset="0"/>
                <a:ea typeface="ＭＳ Ｐゴシック" charset="-128"/>
                <a:cs typeface="ＭＳ Ｐゴシック" charset="-128"/>
              </a:rPr>
              <a:t>Introduce yourself.</a:t>
            </a:r>
          </a:p>
          <a:p>
            <a:pPr eaLnBrk="1" hangingPunct="1"/>
            <a:endParaRPr lang="en-US" dirty="0" smtClean="0">
              <a:latin typeface="Arial" charset="0"/>
              <a:ea typeface="ＭＳ Ｐゴシック" charset="-128"/>
              <a:cs typeface="ＭＳ Ｐゴシック" charset="-128"/>
            </a:endParaRPr>
          </a:p>
          <a:p>
            <a:r>
              <a:rPr lang="en-US" dirty="0" smtClean="0">
                <a:latin typeface="Arial" charset="0"/>
                <a:ea typeface="ＭＳ Ｐゴシック" charset="-128"/>
                <a:cs typeface="ＭＳ Ｐゴシック" charset="-128"/>
              </a:rPr>
              <a:t>Get to know class:</a:t>
            </a:r>
          </a:p>
          <a:p>
            <a:pPr marL="171450" indent="-171450">
              <a:buFont typeface="Arial"/>
              <a:buChar char="•"/>
            </a:pPr>
            <a:r>
              <a:rPr lang="en-US" dirty="0" smtClean="0">
                <a:latin typeface="Arial" charset="0"/>
                <a:ea typeface="ＭＳ Ｐゴシック" charset="-128"/>
                <a:cs typeface="ＭＳ Ｐゴシック" charset="-128"/>
              </a:rPr>
              <a:t>Youngest? Oldest? Country of origin?</a:t>
            </a:r>
          </a:p>
          <a:p>
            <a:pPr marL="171450" indent="-171450">
              <a:buFont typeface="Arial"/>
              <a:buChar char="•"/>
            </a:pPr>
            <a:r>
              <a:rPr lang="en-US" dirty="0" smtClean="0">
                <a:latin typeface="Arial" charset="0"/>
                <a:ea typeface="ＭＳ Ｐゴシック" charset="-128"/>
                <a:cs typeface="ＭＳ Ｐゴシック" charset="-128"/>
              </a:rPr>
              <a:t>Majors? Years?</a:t>
            </a:r>
          </a:p>
          <a:p>
            <a:pPr marL="171450" indent="-171450">
              <a:buFont typeface="Arial"/>
              <a:buChar char="•"/>
            </a:pPr>
            <a:r>
              <a:rPr lang="en-US" dirty="0" smtClean="0">
                <a:latin typeface="Arial" charset="0"/>
                <a:ea typeface="ＭＳ Ｐゴシック" charset="-128"/>
                <a:cs typeface="ＭＳ Ｐゴシック" charset="-128"/>
              </a:rPr>
              <a:t>Reasons</a:t>
            </a:r>
            <a:r>
              <a:rPr lang="en-US" baseline="0" dirty="0" smtClean="0">
                <a:latin typeface="Arial" charset="0"/>
                <a:ea typeface="ＭＳ Ｐゴシック" charset="-128"/>
                <a:cs typeface="ＭＳ Ｐゴシック" charset="-128"/>
              </a:rPr>
              <a:t> for taking class</a:t>
            </a:r>
            <a:endParaRPr lang="en-US" dirty="0" smtClean="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5</a:t>
            </a:fld>
            <a:endParaRPr lang="en-US" dirty="0"/>
          </a:p>
        </p:txBody>
      </p:sp>
    </p:spTree>
    <p:extLst>
      <p:ext uri="{BB962C8B-B14F-4D97-AF65-F5344CB8AC3E}">
        <p14:creationId xmlns:p14="http://schemas.microsoft.com/office/powerpoint/2010/main" val="2766266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Let’s go to the course</a:t>
            </a:r>
            <a:r>
              <a:rPr lang="en-US" baseline="0" dirty="0" smtClean="0">
                <a:latin typeface="Arial" charset="0"/>
                <a:ea typeface="ＭＳ Ｐゴシック" charset="-128"/>
                <a:cs typeface="ＭＳ Ｐゴシック" charset="-128"/>
              </a:rPr>
              <a:t> website for this stuff.</a:t>
            </a:r>
            <a:endParaRPr lang="en-US"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Always check course web site for grading.</a:t>
            </a:r>
          </a:p>
          <a:p>
            <a:pPr eaLnBrk="1" hangingPunct="1"/>
            <a:r>
              <a:rPr lang="en-US" dirty="0" smtClean="0">
                <a:latin typeface="Arial" charset="0"/>
                <a:ea typeface="ＭＳ Ｐゴシック" charset="-128"/>
                <a:cs typeface="ＭＳ Ｐゴシック" charset="-128"/>
              </a:rPr>
              <a:t>Individual presentations are due 24 hours before class so that they can be incorporated into those class slides.</a:t>
            </a:r>
          </a:p>
          <a:p>
            <a:pPr eaLnBrk="1" hangingPunct="1"/>
            <a:r>
              <a:rPr lang="en-US" dirty="0" smtClean="0">
                <a:latin typeface="Arial" charset="0"/>
                <a:ea typeface="ＭＳ Ｐゴシック" charset="-128"/>
                <a:cs typeface="ＭＳ Ｐゴシック" charset="-128"/>
              </a:rPr>
              <a:t>Since most things due class to class are small in the number of points we will not be giving credit late work. You can still turn it in and we’ll tell you how well you would have done.</a:t>
            </a:r>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dirty="0"/>
          </a:p>
        </p:txBody>
      </p:sp>
    </p:spTree>
    <p:extLst>
      <p:ext uri="{BB962C8B-B14F-4D97-AF65-F5344CB8AC3E}">
        <p14:creationId xmlns:p14="http://schemas.microsoft.com/office/powerpoint/2010/main" val="35074932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Paraphrased from Outcomes on web site</a:t>
            </a:r>
            <a:r>
              <a:rPr lang="en-US" dirty="0" smtClean="0"/>
              <a:t>.</a:t>
            </a:r>
          </a:p>
          <a:p>
            <a:endParaRPr lang="en-US" dirty="0" smtClean="0"/>
          </a:p>
          <a:p>
            <a:r>
              <a:rPr lang="en-US" dirty="0" smtClean="0"/>
              <a:t>Stress students are responsible for their own learning</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7</a:t>
            </a:fld>
            <a:endParaRPr lang="en-US" dirty="0"/>
          </a:p>
        </p:txBody>
      </p:sp>
    </p:spTree>
    <p:extLst>
      <p:ext uri="{BB962C8B-B14F-4D97-AF65-F5344CB8AC3E}">
        <p14:creationId xmlns:p14="http://schemas.microsoft.com/office/powerpoint/2010/main" val="451109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counters in an abacus is where the term “counter” meaning place in a shop where transactions take place.</a:t>
            </a:r>
          </a:p>
          <a:p>
            <a:endParaRPr lang="en-US" dirty="0" smtClean="0"/>
          </a:p>
          <a:p>
            <a:pPr marL="457200" indent="-457200">
              <a:buFont typeface="+mj-lt"/>
              <a:buAutoNum type="arabicPeriod"/>
            </a:pPr>
            <a:r>
              <a:rPr lang="en-US" dirty="0" smtClean="0"/>
              <a:t>What is computing?</a:t>
            </a:r>
          </a:p>
          <a:p>
            <a:pPr marL="457200" indent="-457200">
              <a:buFont typeface="+mj-lt"/>
              <a:buAutoNum type="arabicPeriod"/>
            </a:pPr>
            <a:r>
              <a:rPr lang="en-US" dirty="0" smtClean="0"/>
              <a:t>What is the oldest computing device you can think of?</a:t>
            </a:r>
          </a:p>
          <a:p>
            <a:pPr marL="914400" marR="0" lvl="1"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smtClean="0"/>
              <a:t>manual calculating aids – clay or wax tablet (5500 BC or older), slate tablet (</a:t>
            </a:r>
            <a:r>
              <a:rPr lang="en-US" dirty="0" smtClean="0"/>
              <a:t>1300s BC)</a:t>
            </a:r>
            <a:r>
              <a:rPr lang="en-US" dirty="0" smtClean="0"/>
              <a:t>, paper tablet, abacus (2700 BC), mathematical tables (190 BC) (logarithms is an important one 1500s) Antikythera Mechanism</a:t>
            </a:r>
            <a:r>
              <a:rPr lang="en-US" baseline="0" dirty="0" smtClean="0"/>
              <a:t> </a:t>
            </a:r>
            <a:r>
              <a:rPr lang="en-US" dirty="0" smtClean="0"/>
              <a:t>analog computer (0 BC)</a:t>
            </a:r>
          </a:p>
          <a:p>
            <a:pPr marL="457200" indent="-457200">
              <a:buFont typeface="+mj-lt"/>
              <a:buAutoNum type="arabicPeriod"/>
            </a:pPr>
            <a:r>
              <a:rPr lang="en-US" dirty="0" smtClean="0"/>
              <a:t>What computing technology do you wish society had not adopted?</a:t>
            </a:r>
          </a:p>
          <a:p>
            <a:pPr marL="457200" indent="-457200">
              <a:buFont typeface="+mj-lt"/>
              <a:buAutoNum type="arabicPeriod"/>
            </a:pPr>
            <a:r>
              <a:rPr lang="en-US" dirty="0" smtClean="0"/>
              <a:t>What good will you do with your degree?</a:t>
            </a:r>
          </a:p>
          <a:p>
            <a:pPr marL="457200" indent="-457200">
              <a:buFont typeface="+mj-lt"/>
              <a:buAutoNum type="arabicPeriod"/>
            </a:pPr>
            <a:r>
              <a:rPr lang="en-US" dirty="0" smtClean="0"/>
              <a:t>What is the biggest impact computing has had on your life?</a:t>
            </a:r>
          </a:p>
          <a:p>
            <a:pPr marL="457200" indent="-457200">
              <a:buFont typeface="+mj-lt"/>
              <a:buAutoNum type="arabicPeriod"/>
            </a:pPr>
            <a:r>
              <a:rPr lang="en-US" dirty="0" smtClean="0"/>
              <a:t>What is the difference between liberties (negative rights) and claim rights (positive rights)?</a:t>
            </a:r>
          </a:p>
          <a:p>
            <a:endParaRPr lang="en-US" dirty="0" smtClean="0"/>
          </a:p>
        </p:txBody>
      </p:sp>
      <p:sp>
        <p:nvSpPr>
          <p:cNvPr id="4" name="Slide Number Placeholder 3"/>
          <p:cNvSpPr>
            <a:spLocks noGrp="1"/>
          </p:cNvSpPr>
          <p:nvPr>
            <p:ph type="sldNum" sz="quarter" idx="10"/>
          </p:nvPr>
        </p:nvSpPr>
        <p:spPr/>
        <p:txBody>
          <a:bodyPr/>
          <a:lstStyle/>
          <a:p>
            <a:fld id="{270700B2-88B9-1642-B8EB-F86842378D04}" type="slidenum">
              <a:rPr lang="en-US" smtClean="0"/>
              <a:t>8</a:t>
            </a:fld>
            <a:endParaRPr lang="en-US" dirty="0"/>
          </a:p>
        </p:txBody>
      </p:sp>
    </p:spTree>
    <p:extLst>
      <p:ext uri="{BB962C8B-B14F-4D97-AF65-F5344CB8AC3E}">
        <p14:creationId xmlns:p14="http://schemas.microsoft.com/office/powerpoint/2010/main" val="42153129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charset="0"/>
                <a:ea typeface="ＭＳ Ｐゴシック" charset="-128"/>
                <a:cs typeface="ＭＳ Ｐゴシック" charset="-128"/>
              </a:rPr>
              <a:t>Show old portable computer. </a:t>
            </a:r>
          </a:p>
          <a:p>
            <a:r>
              <a:rPr lang="en-US" dirty="0" smtClean="0">
                <a:latin typeface="Arial" charset="0"/>
                <a:ea typeface="ＭＳ Ｐゴシック" charset="-128"/>
                <a:cs typeface="ＭＳ Ｐゴシック" charset="-128"/>
              </a:rPr>
              <a:t>Info in slide from http://en.wikipedia.org/wiki/Compaq_portable</a:t>
            </a:r>
          </a:p>
          <a:p>
            <a:endParaRPr lang="en-US" dirty="0" smtClean="0">
              <a:latin typeface="Arial" charset="0"/>
              <a:ea typeface="ＭＳ Ｐゴシック" charset="-128"/>
              <a:cs typeface="ＭＳ Ｐゴシック" charset="-128"/>
            </a:endParaRPr>
          </a:p>
          <a:p>
            <a:r>
              <a:rPr lang="en-US" dirty="0" smtClean="0">
                <a:latin typeface="Arial" charset="0"/>
                <a:ea typeface="ＭＳ Ｐゴシック" charset="-128"/>
                <a:cs typeface="ＭＳ Ｐゴシック" charset="-128"/>
              </a:rPr>
              <a:t>Links on web site.</a:t>
            </a:r>
          </a:p>
          <a:p>
            <a:r>
              <a:rPr lang="en-US" dirty="0" smtClean="0">
                <a:latin typeface="Arial" charset="0"/>
                <a:ea typeface="ＭＳ Ｐゴシック" charset="-128"/>
                <a:cs typeface="ＭＳ Ｐゴシック" charset="-128"/>
              </a:rPr>
              <a:t>http://socialimps.keithpray.net/documents/index.jsp?content=Show_and_Tell.html</a:t>
            </a:r>
          </a:p>
        </p:txBody>
      </p:sp>
      <p:sp>
        <p:nvSpPr>
          <p:cNvPr id="4" name="Slide Number Placeholder 3"/>
          <p:cNvSpPr>
            <a:spLocks noGrp="1"/>
          </p:cNvSpPr>
          <p:nvPr>
            <p:ph type="sldNum" sz="quarter" idx="10"/>
          </p:nvPr>
        </p:nvSpPr>
        <p:spPr/>
        <p:txBody>
          <a:bodyPr/>
          <a:lstStyle/>
          <a:p>
            <a:fld id="{270700B2-88B9-1642-B8EB-F86842378D04}" type="slidenum">
              <a:rPr lang="en-US" smtClean="0"/>
              <a:t>9</a:t>
            </a:fld>
            <a:endParaRPr lang="en-US" dirty="0"/>
          </a:p>
        </p:txBody>
      </p:sp>
    </p:spTree>
    <p:extLst>
      <p:ext uri="{BB962C8B-B14F-4D97-AF65-F5344CB8AC3E}">
        <p14:creationId xmlns:p14="http://schemas.microsoft.com/office/powerpoint/2010/main" val="1770393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smtClean="0"/>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smtClean="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dirty="0" smtClean="0"/>
              <a:t>© 2015 Keith A. Pray</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2015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2015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2015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smtClean="0"/>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2015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2015 Keith A. Pray</a:t>
            </a:r>
            <a:endParaRPr lang="en-US" dirty="0"/>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2015 Keith A. Pray</a:t>
            </a:r>
            <a:endParaRPr lang="en-US" dirty="0"/>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smtClean="0"/>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smtClean="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dirty="0" smtClean="0"/>
              <a:t>© 2015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dirty="0"/>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smtClean="0">
                  <a:solidFill>
                    <a:schemeClr val="tx1"/>
                  </a:solidFill>
                </a:rPr>
                <a:t>CS 3043 Social Implications Of Computing</a:t>
              </a:r>
              <a:endParaRPr lang="en-US" dirty="0">
                <a:solidFill>
                  <a:schemeClr val="tx1"/>
                </a:solidFill>
              </a:endParaRP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 Id="rId3" Type="http://schemas.openxmlformats.org/officeDocument/2006/relationships/hyperlink" Target="http://socialimps.keithpray.net"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hyperlink" Target="mailto:kap@wpi.edu" TargetMode="External"/><Relationship Id="rId4" Type="http://schemas.openxmlformats.org/officeDocument/2006/relationships/hyperlink" Target="mailto:ajruffa@wpi.edu" TargetMode="External"/><Relationship Id="rId5" Type="http://schemas.openxmlformats.org/officeDocument/2006/relationships/hyperlink" Target="mailto:awiovanna@wpi.edu" TargetMode="External"/><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 Id="rId3" Type="http://schemas.openxmlformats.org/officeDocument/2006/relationships/hyperlink" Target="http://socialimps.keithpray.net"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a:t>s</a:t>
            </a:r>
            <a:r>
              <a:rPr lang="en-US" sz="2000" dirty="0"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1</a:t>
            </a:r>
            <a:br>
              <a:rPr lang="en-US" dirty="0" smtClean="0"/>
            </a:br>
            <a:r>
              <a:rPr lang="en-US" dirty="0" smtClean="0"/>
              <a:t>Introduction</a:t>
            </a:r>
            <a:endParaRPr lang="en-US" dirty="0"/>
          </a:p>
        </p:txBody>
      </p:sp>
      <p:sp>
        <p:nvSpPr>
          <p:cNvPr id="4" name="Footer Placeholder 3"/>
          <p:cNvSpPr>
            <a:spLocks noGrp="1"/>
          </p:cNvSpPr>
          <p:nvPr>
            <p:ph type="ftr" sz="quarter" idx="3"/>
          </p:nvPr>
        </p:nvSpPr>
        <p:spPr/>
        <p:txBody>
          <a:bodyPr/>
          <a:lstStyle/>
          <a:p>
            <a:r>
              <a:rPr lang="en-US" dirty="0" smtClean="0"/>
              <a:t>© 2015 Keith A. Pray</a:t>
            </a:r>
            <a:endParaRPr lang="en-US" dirty="0"/>
          </a:p>
        </p:txBody>
      </p:sp>
    </p:spTree>
    <p:extLst>
      <p:ext uri="{BB962C8B-B14F-4D97-AF65-F5344CB8AC3E}">
        <p14:creationId xmlns:p14="http://schemas.microsoft.com/office/powerpoint/2010/main" val="244934121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2809133"/>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Introduction</a:t>
            </a:r>
          </a:p>
          <a:p>
            <a:pPr marL="662968" lvl="1" indent="-457200">
              <a:buFont typeface="+mj-lt"/>
              <a:buAutoNum type="arabicPeriod"/>
            </a:pPr>
            <a:r>
              <a:rPr lang="en-US" dirty="0" smtClean="0"/>
              <a:t>Course Staff</a:t>
            </a:r>
          </a:p>
          <a:p>
            <a:pPr marL="662968" lvl="1" indent="-457200">
              <a:buFont typeface="+mj-lt"/>
              <a:buAutoNum type="arabicPeriod"/>
            </a:pPr>
            <a:r>
              <a:rPr lang="en-US" dirty="0" smtClean="0"/>
              <a:t>Logistics</a:t>
            </a:r>
          </a:p>
          <a:p>
            <a:pPr marL="662968" lvl="1" indent="-457200">
              <a:buFont typeface="+mj-lt"/>
              <a:buAutoNum type="arabicPeriod"/>
            </a:pPr>
            <a:r>
              <a:rPr lang="en-US" dirty="0" smtClean="0"/>
              <a:t>Outcomes</a:t>
            </a:r>
          </a:p>
          <a:p>
            <a:pPr marL="457200" indent="-457200">
              <a:buFont typeface="+mj-lt"/>
              <a:buAutoNum type="arabicPeriod"/>
            </a:pPr>
            <a:r>
              <a:rPr lang="en-US" dirty="0" smtClean="0"/>
              <a:t>Assignment</a:t>
            </a:r>
          </a:p>
        </p:txBody>
      </p:sp>
      <p:sp>
        <p:nvSpPr>
          <p:cNvPr id="4" name="Footer Placeholder 3"/>
          <p:cNvSpPr>
            <a:spLocks noGrp="1"/>
          </p:cNvSpPr>
          <p:nvPr>
            <p:ph type="ftr" sz="quarter" idx="11"/>
          </p:nvPr>
        </p:nvSpPr>
        <p:spPr/>
        <p:txBody>
          <a:bodyPr/>
          <a:lstStyle/>
          <a:p>
            <a:r>
              <a:rPr lang="en-US" dirty="0"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10</a:t>
            </a:fld>
            <a:endParaRPr lang="en-US" dirty="0"/>
          </a:p>
        </p:txBody>
      </p:sp>
    </p:spTree>
    <p:extLst>
      <p:ext uri="{BB962C8B-B14F-4D97-AF65-F5344CB8AC3E}">
        <p14:creationId xmlns:p14="http://schemas.microsoft.com/office/powerpoint/2010/main" val="194545514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1/2</a:t>
            </a:r>
            <a:endParaRPr lang="en-US" dirty="0"/>
          </a:p>
        </p:txBody>
      </p:sp>
      <p:sp>
        <p:nvSpPr>
          <p:cNvPr id="3" name="Content Placeholder 2"/>
          <p:cNvSpPr>
            <a:spLocks noGrp="1"/>
          </p:cNvSpPr>
          <p:nvPr>
            <p:ph idx="1"/>
          </p:nvPr>
        </p:nvSpPr>
        <p:spPr/>
        <p:txBody>
          <a:bodyPr>
            <a:normAutofit/>
          </a:bodyPr>
          <a:lstStyle/>
          <a:p>
            <a:r>
              <a:rPr lang="en-US" dirty="0" smtClean="0"/>
              <a:t>Movie Discussion Board on myWPI</a:t>
            </a:r>
          </a:p>
          <a:p>
            <a:pPr lvl="1"/>
            <a:r>
              <a:rPr lang="en-US" dirty="0" smtClean="0"/>
              <a:t>List 2 movies you believe relevant to computing AND society</a:t>
            </a:r>
          </a:p>
          <a:p>
            <a:pPr lvl="1"/>
            <a:r>
              <a:rPr lang="en-US" dirty="0" smtClean="0"/>
              <a:t>State why in a paragraph, citing the text book and/or other sources</a:t>
            </a:r>
          </a:p>
          <a:p>
            <a:pPr lvl="1"/>
            <a:r>
              <a:rPr lang="en-US" dirty="0" smtClean="0"/>
              <a:t>I suggest reading the chapter summaries in the beginning of the text in addition to the first chapter</a:t>
            </a:r>
          </a:p>
          <a:p>
            <a:pPr lvl="1"/>
            <a:r>
              <a:rPr lang="en-US" dirty="0" smtClean="0"/>
              <a:t>Please create a new thread for each movie</a:t>
            </a:r>
          </a:p>
          <a:p>
            <a:pPr lvl="1"/>
            <a:r>
              <a:rPr lang="en-US" dirty="0" smtClean="0"/>
              <a:t>Do not repeat any existing entries, they will not be counted</a:t>
            </a:r>
          </a:p>
          <a:p>
            <a:pPr lvl="1"/>
            <a:r>
              <a:rPr lang="en-US" dirty="0" smtClean="0"/>
              <a:t>Comment on </a:t>
            </a:r>
            <a:r>
              <a:rPr lang="en-US" dirty="0" smtClean="0"/>
              <a:t>a minimum of 2 </a:t>
            </a:r>
            <a:r>
              <a:rPr lang="en-US" dirty="0" smtClean="0"/>
              <a:t>movies you did not add</a:t>
            </a:r>
          </a:p>
          <a:p>
            <a:pPr lvl="2"/>
            <a:r>
              <a:rPr lang="en-US" dirty="0" smtClean="0"/>
              <a:t>No “me too” comments</a:t>
            </a:r>
          </a:p>
          <a:p>
            <a:pPr lvl="1"/>
            <a:r>
              <a:rPr lang="en-US" dirty="0" smtClean="0"/>
              <a:t>Cite reference </a:t>
            </a:r>
            <a:r>
              <a:rPr lang="en-US" dirty="0" smtClean="0"/>
              <a:t>materials</a:t>
            </a:r>
          </a:p>
        </p:txBody>
      </p:sp>
      <p:sp>
        <p:nvSpPr>
          <p:cNvPr id="4" name="Footer Placeholder 3"/>
          <p:cNvSpPr>
            <a:spLocks noGrp="1"/>
          </p:cNvSpPr>
          <p:nvPr>
            <p:ph type="ftr" sz="quarter" idx="11"/>
          </p:nvPr>
        </p:nvSpPr>
        <p:spPr/>
        <p:txBody>
          <a:bodyPr/>
          <a:lstStyle/>
          <a:p>
            <a:r>
              <a:rPr lang="en-US" dirty="0"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11</a:t>
            </a:fld>
            <a:endParaRPr lang="en-US" dirty="0"/>
          </a:p>
        </p:txBody>
      </p:sp>
    </p:spTree>
    <p:extLst>
      <p:ext uri="{BB962C8B-B14F-4D97-AF65-F5344CB8AC3E}">
        <p14:creationId xmlns:p14="http://schemas.microsoft.com/office/powerpoint/2010/main" val="66329659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Assignment</a:t>
            </a:r>
            <a:r>
              <a:rPr lang="en-US" dirty="0"/>
              <a:t> </a:t>
            </a:r>
            <a:r>
              <a:rPr lang="en-US" dirty="0" smtClean="0"/>
              <a:t>2/2 </a:t>
            </a:r>
            <a:br>
              <a:rPr lang="en-US" dirty="0" smtClean="0"/>
            </a:br>
            <a:r>
              <a:rPr lang="en-US" dirty="0" smtClean="0"/>
              <a:t>Sign </a:t>
            </a:r>
            <a:r>
              <a:rPr lang="en-US" dirty="0"/>
              <a:t>up for individual </a:t>
            </a:r>
            <a:r>
              <a:rPr lang="en-US" dirty="0" smtClean="0"/>
              <a:t>presentation</a:t>
            </a:r>
            <a:endParaRPr lang="en-US" dirty="0"/>
          </a:p>
        </p:txBody>
      </p:sp>
      <p:sp>
        <p:nvSpPr>
          <p:cNvPr id="3" name="Content Placeholder 2"/>
          <p:cNvSpPr>
            <a:spLocks noGrp="1"/>
          </p:cNvSpPr>
          <p:nvPr>
            <p:ph sz="half" idx="1"/>
          </p:nvPr>
        </p:nvSpPr>
        <p:spPr/>
        <p:txBody>
          <a:bodyPr>
            <a:normAutofit/>
          </a:bodyPr>
          <a:lstStyle/>
          <a:p>
            <a:r>
              <a:rPr lang="en-US" dirty="0" smtClean="0"/>
              <a:t>Current schedule at:</a:t>
            </a:r>
          </a:p>
          <a:p>
            <a:pPr lvl="1"/>
            <a:r>
              <a:rPr lang="en-US" dirty="0">
                <a:hlinkClick r:id="rId3"/>
              </a:rPr>
              <a:t>http://</a:t>
            </a:r>
            <a:r>
              <a:rPr lang="en-US" dirty="0" smtClean="0">
                <a:hlinkClick r:id="rId3"/>
              </a:rPr>
              <a:t>socialimps.keithpray.net</a:t>
            </a:r>
            <a:endParaRPr lang="en-US" dirty="0" smtClean="0"/>
          </a:p>
          <a:p>
            <a:r>
              <a:rPr lang="en-US" dirty="0"/>
              <a:t>Do not wait until last minute</a:t>
            </a:r>
          </a:p>
          <a:p>
            <a:r>
              <a:rPr lang="en-US" dirty="0"/>
              <a:t>Slots start disappearing </a:t>
            </a:r>
            <a:r>
              <a:rPr lang="en-US" dirty="0"/>
              <a:t>Tuesday</a:t>
            </a:r>
            <a:br>
              <a:rPr lang="en-US" dirty="0"/>
            </a:br>
            <a:r>
              <a:rPr lang="en-US" dirty="0"/>
              <a:t>2015-09-</a:t>
            </a:r>
            <a:r>
              <a:rPr lang="en-US" dirty="0" smtClean="0"/>
              <a:t>08</a:t>
            </a:r>
            <a:endParaRPr lang="en-US" dirty="0"/>
          </a:p>
          <a:p>
            <a:pPr marL="0" indent="0">
              <a:buNone/>
            </a:pPr>
            <a:endParaRPr lang="en-US" dirty="0"/>
          </a:p>
        </p:txBody>
      </p:sp>
      <p:sp>
        <p:nvSpPr>
          <p:cNvPr id="6" name="Content Placeholder 5"/>
          <p:cNvSpPr>
            <a:spLocks noGrp="1"/>
          </p:cNvSpPr>
          <p:nvPr>
            <p:ph sz="half" idx="2"/>
          </p:nvPr>
        </p:nvSpPr>
        <p:spPr/>
        <p:txBody>
          <a:bodyPr/>
          <a:lstStyle/>
          <a:p>
            <a:r>
              <a:rPr lang="en-US" dirty="0"/>
              <a:t>Send </a:t>
            </a:r>
            <a:r>
              <a:rPr lang="en-US" dirty="0" smtClean="0"/>
              <a:t>course staff </a:t>
            </a:r>
            <a:r>
              <a:rPr lang="en-US" dirty="0"/>
              <a:t>email</a:t>
            </a:r>
          </a:p>
          <a:p>
            <a:r>
              <a:rPr lang="en-US" dirty="0"/>
              <a:t>Specify your </a:t>
            </a:r>
            <a:r>
              <a:rPr lang="en-US" dirty="0" smtClean="0"/>
              <a:t>topic</a:t>
            </a:r>
            <a:endParaRPr lang="en-US" dirty="0"/>
          </a:p>
          <a:p>
            <a:pPr lvl="1"/>
            <a:r>
              <a:rPr lang="en-US" dirty="0"/>
              <a:t>By that I mean be </a:t>
            </a:r>
            <a:r>
              <a:rPr lang="en-US" dirty="0" smtClean="0"/>
              <a:t>specific</a:t>
            </a:r>
            <a:endParaRPr lang="en-US" dirty="0"/>
          </a:p>
          <a:p>
            <a:pPr lvl="1"/>
            <a:r>
              <a:rPr lang="en-US" dirty="0"/>
              <a:t>It may take time to refine your </a:t>
            </a:r>
            <a:r>
              <a:rPr lang="en-US" dirty="0" smtClean="0"/>
              <a:t>topic</a:t>
            </a:r>
          </a:p>
          <a:p>
            <a:pPr lvl="1"/>
            <a:r>
              <a:rPr lang="en-US" dirty="0"/>
              <a:t>I’ll be happy to discuss your </a:t>
            </a:r>
            <a:r>
              <a:rPr lang="en-US" dirty="0" smtClean="0"/>
              <a:t>ideas</a:t>
            </a:r>
            <a:endParaRPr lang="en-US" dirty="0"/>
          </a:p>
        </p:txBody>
      </p:sp>
      <p:sp>
        <p:nvSpPr>
          <p:cNvPr id="4" name="Footer Placeholder 3"/>
          <p:cNvSpPr>
            <a:spLocks noGrp="1"/>
          </p:cNvSpPr>
          <p:nvPr>
            <p:ph type="ftr" sz="quarter" idx="11"/>
          </p:nvPr>
        </p:nvSpPr>
        <p:spPr/>
        <p:txBody>
          <a:bodyPr/>
          <a:lstStyle/>
          <a:p>
            <a:r>
              <a:rPr lang="en-US" smtClean="0"/>
              <a:t>© 2015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12</a:t>
            </a:fld>
            <a:endParaRPr lang="en-US"/>
          </a:p>
        </p:txBody>
      </p:sp>
    </p:spTree>
    <p:extLst>
      <p:ext uri="{BB962C8B-B14F-4D97-AF65-F5344CB8AC3E}">
        <p14:creationId xmlns:p14="http://schemas.microsoft.com/office/powerpoint/2010/main" val="199452395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a:t>s</a:t>
            </a:r>
            <a:r>
              <a:rPr lang="en-US" sz="2000" dirty="0"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1</a:t>
            </a:r>
            <a:br>
              <a:rPr lang="en-US" dirty="0" smtClean="0"/>
            </a:br>
            <a:r>
              <a:rPr lang="en-US" dirty="0" smtClean="0"/>
              <a:t>The End</a:t>
            </a:r>
            <a:endParaRPr lang="en-US" dirty="0"/>
          </a:p>
        </p:txBody>
      </p:sp>
      <p:sp>
        <p:nvSpPr>
          <p:cNvPr id="4" name="Footer Placeholder 3"/>
          <p:cNvSpPr>
            <a:spLocks noGrp="1"/>
          </p:cNvSpPr>
          <p:nvPr>
            <p:ph type="ftr" sz="quarter" idx="3"/>
          </p:nvPr>
        </p:nvSpPr>
        <p:spPr/>
        <p:txBody>
          <a:bodyPr/>
          <a:lstStyle/>
          <a:p>
            <a:r>
              <a:rPr lang="en-US" dirty="0" smtClean="0"/>
              <a:t>© 2015 Keith A. Pray</a:t>
            </a:r>
            <a:endParaRPr lang="en-US" dirty="0"/>
          </a:p>
        </p:txBody>
      </p:sp>
    </p:spTree>
    <p:extLst>
      <p:ext uri="{BB962C8B-B14F-4D97-AF65-F5344CB8AC3E}">
        <p14:creationId xmlns:p14="http://schemas.microsoft.com/office/powerpoint/2010/main" val="367579789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2</a:t>
            </a:fld>
            <a:endParaRPr lang="en-US" dirty="0"/>
          </a:p>
        </p:txBody>
      </p:sp>
      <p:pic>
        <p:nvPicPr>
          <p:cNvPr id="11" name="Picture 10"/>
          <p:cNvPicPr>
            <a:picLocks noChangeAspect="1"/>
          </p:cNvPicPr>
          <p:nvPr/>
        </p:nvPicPr>
        <p:blipFill>
          <a:blip r:embed="rId3"/>
          <a:stretch>
            <a:fillRect/>
          </a:stretch>
        </p:blipFill>
        <p:spPr>
          <a:xfrm>
            <a:off x="613729" y="402356"/>
            <a:ext cx="7916543" cy="4343400"/>
          </a:xfrm>
          <a:prstGeom prst="rect">
            <a:avLst/>
          </a:prstGeom>
        </p:spPr>
      </p:pic>
      <p:sp>
        <p:nvSpPr>
          <p:cNvPr id="12" name="TextBox 11"/>
          <p:cNvSpPr txBox="1"/>
          <p:nvPr/>
        </p:nvSpPr>
        <p:spPr>
          <a:xfrm>
            <a:off x="3362136" y="4750531"/>
            <a:ext cx="2419728" cy="346249"/>
          </a:xfrm>
          <a:prstGeom prst="rect">
            <a:avLst/>
          </a:prstGeom>
          <a:noFill/>
        </p:spPr>
        <p:txBody>
          <a:bodyPr wrap="none" rtlCol="0">
            <a:spAutoFit/>
          </a:bodyPr>
          <a:lstStyle/>
          <a:p>
            <a:pPr>
              <a:lnSpc>
                <a:spcPct val="90000"/>
              </a:lnSpc>
            </a:pPr>
            <a:r>
              <a:rPr lang="en-US" dirty="0" smtClean="0"/>
              <a:t>http://xkcd.com/378/</a:t>
            </a:r>
          </a:p>
        </p:txBody>
      </p:sp>
    </p:spTree>
    <p:extLst>
      <p:ext uri="{BB962C8B-B14F-4D97-AF65-F5344CB8AC3E}">
        <p14:creationId xmlns:p14="http://schemas.microsoft.com/office/powerpoint/2010/main" val="203392092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3</a:t>
            </a:fld>
            <a:endParaRPr lang="en-US" dirty="0"/>
          </a:p>
        </p:txBody>
      </p:sp>
      <p:sp>
        <p:nvSpPr>
          <p:cNvPr id="7" name="Content Placeholder 2"/>
          <p:cNvSpPr>
            <a:spLocks noGrp="1"/>
          </p:cNvSpPr>
          <p:nvPr>
            <p:ph idx="1"/>
          </p:nvPr>
        </p:nvSpPr>
        <p:spPr>
          <a:xfrm>
            <a:off x="457200" y="633269"/>
            <a:ext cx="8229600" cy="3886200"/>
          </a:xfrm>
        </p:spPr>
        <p:txBody>
          <a:bodyPr anchor="ctr"/>
          <a:lstStyle/>
          <a:p>
            <a:pPr marL="0" indent="0" algn="ctr">
              <a:buNone/>
            </a:pPr>
            <a:r>
              <a:rPr lang="en-US" sz="8800" dirty="0" smtClean="0"/>
              <a:t>/(BB|[^B]{2})/</a:t>
            </a:r>
            <a:endParaRPr lang="en-US" sz="8800" dirty="0"/>
          </a:p>
        </p:txBody>
      </p:sp>
    </p:spTree>
    <p:extLst>
      <p:ext uri="{BB962C8B-B14F-4D97-AF65-F5344CB8AC3E}">
        <p14:creationId xmlns:p14="http://schemas.microsoft.com/office/powerpoint/2010/main" val="15896100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392764"/>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Introduction</a:t>
            </a:r>
          </a:p>
          <a:p>
            <a:pPr marL="662968" lvl="1" indent="-457200">
              <a:buFont typeface="+mj-lt"/>
              <a:buAutoNum type="arabicPeriod"/>
            </a:pPr>
            <a:r>
              <a:rPr lang="en-US" dirty="0" smtClean="0"/>
              <a:t>Course Staff</a:t>
            </a:r>
          </a:p>
          <a:p>
            <a:pPr marL="662968" lvl="1" indent="-457200">
              <a:buFont typeface="+mj-lt"/>
              <a:buAutoNum type="arabicPeriod"/>
            </a:pPr>
            <a:r>
              <a:rPr lang="en-US" dirty="0" smtClean="0"/>
              <a:t>Logistics</a:t>
            </a:r>
          </a:p>
          <a:p>
            <a:pPr marL="662968" lvl="1" indent="-457200">
              <a:buFont typeface="+mj-lt"/>
              <a:buAutoNum type="arabicPeriod"/>
            </a:pPr>
            <a:r>
              <a:rPr lang="en-US" dirty="0" smtClean="0"/>
              <a:t>Outcomes</a:t>
            </a:r>
          </a:p>
          <a:p>
            <a:pPr marL="457200" indent="-457200">
              <a:buFont typeface="+mj-lt"/>
              <a:buAutoNum type="arabicPeriod"/>
            </a:pPr>
            <a:r>
              <a:rPr lang="en-US" dirty="0" smtClean="0"/>
              <a:t>Assignment</a:t>
            </a:r>
          </a:p>
        </p:txBody>
      </p:sp>
      <p:sp>
        <p:nvSpPr>
          <p:cNvPr id="4" name="Footer Placeholder 3"/>
          <p:cNvSpPr>
            <a:spLocks noGrp="1"/>
          </p:cNvSpPr>
          <p:nvPr>
            <p:ph type="ftr" sz="quarter" idx="11"/>
          </p:nvPr>
        </p:nvSpPr>
        <p:spPr/>
        <p:txBody>
          <a:bodyPr/>
          <a:lstStyle/>
          <a:p>
            <a:r>
              <a:rPr lang="en-US" dirty="0"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4</a:t>
            </a:fld>
            <a:endParaRPr lang="en-US" dirty="0"/>
          </a:p>
        </p:txBody>
      </p:sp>
    </p:spTree>
    <p:extLst>
      <p:ext uri="{BB962C8B-B14F-4D97-AF65-F5344CB8AC3E}">
        <p14:creationId xmlns:p14="http://schemas.microsoft.com/office/powerpoint/2010/main" val="271150207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Staff</a:t>
            </a:r>
            <a:endParaRPr lang="en-US" dirty="0"/>
          </a:p>
        </p:txBody>
      </p:sp>
      <p:sp>
        <p:nvSpPr>
          <p:cNvPr id="8" name="Text Placeholder 7"/>
          <p:cNvSpPr>
            <a:spLocks noGrp="1"/>
          </p:cNvSpPr>
          <p:nvPr>
            <p:ph type="body" idx="1"/>
          </p:nvPr>
        </p:nvSpPr>
        <p:spPr/>
        <p:txBody>
          <a:bodyPr/>
          <a:lstStyle/>
          <a:p>
            <a:r>
              <a:rPr lang="en-US" dirty="0" smtClean="0"/>
              <a:t>Instructor</a:t>
            </a:r>
            <a:endParaRPr lang="en-US" dirty="0"/>
          </a:p>
        </p:txBody>
      </p:sp>
      <p:sp>
        <p:nvSpPr>
          <p:cNvPr id="6" name="Content Placeholder 5"/>
          <p:cNvSpPr>
            <a:spLocks noGrp="1"/>
          </p:cNvSpPr>
          <p:nvPr>
            <p:ph sz="half" idx="2"/>
          </p:nvPr>
        </p:nvSpPr>
        <p:spPr/>
        <p:txBody>
          <a:bodyPr/>
          <a:lstStyle/>
          <a:p>
            <a:r>
              <a:rPr lang="en-US" dirty="0" smtClean="0"/>
              <a:t>Keith A. Pray</a:t>
            </a:r>
          </a:p>
          <a:p>
            <a:r>
              <a:rPr lang="en-US" dirty="0" smtClean="0">
                <a:hlinkClick r:id="rId3"/>
              </a:rPr>
              <a:t>kap@wpi.edu</a:t>
            </a:r>
            <a:endParaRPr lang="en-US" dirty="0" smtClean="0"/>
          </a:p>
          <a:p>
            <a:r>
              <a:rPr lang="en-US" dirty="0"/>
              <a:t>FL </a:t>
            </a:r>
            <a:r>
              <a:rPr lang="en-US" dirty="0" smtClean="0"/>
              <a:t>140</a:t>
            </a:r>
            <a:endParaRPr lang="en-US" dirty="0" smtClean="0"/>
          </a:p>
        </p:txBody>
      </p:sp>
      <p:sp>
        <p:nvSpPr>
          <p:cNvPr id="9" name="Text Placeholder 8"/>
          <p:cNvSpPr>
            <a:spLocks noGrp="1"/>
          </p:cNvSpPr>
          <p:nvPr>
            <p:ph type="body" sz="quarter" idx="3"/>
          </p:nvPr>
        </p:nvSpPr>
        <p:spPr/>
        <p:txBody>
          <a:bodyPr/>
          <a:lstStyle/>
          <a:p>
            <a:r>
              <a:rPr lang="en-US" dirty="0" smtClean="0"/>
              <a:t>Assistants</a:t>
            </a:r>
            <a:endParaRPr lang="en-US" dirty="0"/>
          </a:p>
        </p:txBody>
      </p:sp>
      <p:sp>
        <p:nvSpPr>
          <p:cNvPr id="10" name="Content Placeholder 9"/>
          <p:cNvSpPr>
            <a:spLocks noGrp="1"/>
          </p:cNvSpPr>
          <p:nvPr>
            <p:ph sz="quarter" idx="4"/>
          </p:nvPr>
        </p:nvSpPr>
        <p:spPr/>
        <p:txBody>
          <a:bodyPr>
            <a:normAutofit/>
          </a:bodyPr>
          <a:lstStyle/>
          <a:p>
            <a:r>
              <a:rPr lang="en-US" dirty="0" smtClean="0"/>
              <a:t>SA</a:t>
            </a:r>
            <a:endParaRPr lang="en-US" dirty="0" smtClean="0"/>
          </a:p>
          <a:p>
            <a:pPr lvl="1"/>
            <a:r>
              <a:rPr lang="en-US" dirty="0" smtClean="0"/>
              <a:t>Anthony (Joey) </a:t>
            </a:r>
            <a:r>
              <a:rPr lang="en-US" dirty="0" err="1" smtClean="0"/>
              <a:t>Ruffa</a:t>
            </a:r>
            <a:endParaRPr lang="en-US" dirty="0" smtClean="0"/>
          </a:p>
          <a:p>
            <a:pPr lvl="1"/>
            <a:r>
              <a:rPr lang="en-US" dirty="0" err="1" smtClean="0">
                <a:hlinkClick r:id="rId4"/>
              </a:rPr>
              <a:t>ajruffa</a:t>
            </a:r>
            <a:r>
              <a:rPr lang="en-US" dirty="0" err="1" smtClean="0">
                <a:hlinkClick r:id="rId5"/>
              </a:rPr>
              <a:t>@</a:t>
            </a:r>
            <a:r>
              <a:rPr lang="en-US" dirty="0" err="1" smtClean="0">
                <a:hlinkClick r:id="rId5"/>
              </a:rPr>
              <a:t>wpi.edu</a:t>
            </a:r>
            <a:endParaRPr lang="en-US" dirty="0" smtClean="0"/>
          </a:p>
          <a:p>
            <a:r>
              <a:rPr lang="en-US" dirty="0" smtClean="0"/>
              <a:t>Office Hours</a:t>
            </a:r>
          </a:p>
          <a:p>
            <a:pPr lvl="1"/>
            <a:r>
              <a:rPr lang="en-US" dirty="0"/>
              <a:t>Wednesday from 1-</a:t>
            </a:r>
            <a:r>
              <a:rPr lang="en-US" dirty="0" smtClean="0"/>
              <a:t>3 PM</a:t>
            </a:r>
          </a:p>
          <a:p>
            <a:pPr lvl="1"/>
            <a:r>
              <a:rPr lang="en-US" dirty="0" smtClean="0"/>
              <a:t>By Appointment</a:t>
            </a:r>
          </a:p>
          <a:p>
            <a:r>
              <a:rPr lang="en-US" dirty="0"/>
              <a:t>Fuller A22</a:t>
            </a:r>
            <a:endParaRPr lang="en-US" dirty="0"/>
          </a:p>
        </p:txBody>
      </p:sp>
      <p:sp>
        <p:nvSpPr>
          <p:cNvPr id="4" name="Footer Placeholder 3"/>
          <p:cNvSpPr>
            <a:spLocks noGrp="1"/>
          </p:cNvSpPr>
          <p:nvPr>
            <p:ph type="ftr" sz="quarter" idx="11"/>
          </p:nvPr>
        </p:nvSpPr>
        <p:spPr/>
        <p:txBody>
          <a:bodyPr/>
          <a:lstStyle/>
          <a:p>
            <a:r>
              <a:rPr lang="en-US" dirty="0"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5</a:t>
            </a:fld>
            <a:endParaRPr lang="en-US" dirty="0"/>
          </a:p>
        </p:txBody>
      </p:sp>
    </p:spTree>
    <p:extLst>
      <p:ext uri="{BB962C8B-B14F-4D97-AF65-F5344CB8AC3E}">
        <p14:creationId xmlns:p14="http://schemas.microsoft.com/office/powerpoint/2010/main" val="210816412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Logistics</a:t>
            </a:r>
            <a:endParaRPr lang="en-US" dirty="0"/>
          </a:p>
        </p:txBody>
      </p:sp>
      <p:sp>
        <p:nvSpPr>
          <p:cNvPr id="3" name="Text Placeholder 2"/>
          <p:cNvSpPr>
            <a:spLocks noGrp="1"/>
          </p:cNvSpPr>
          <p:nvPr>
            <p:ph type="body" idx="1"/>
          </p:nvPr>
        </p:nvSpPr>
        <p:spPr/>
        <p:txBody>
          <a:bodyPr/>
          <a:lstStyle/>
          <a:p>
            <a:r>
              <a:rPr lang="en-US" dirty="0" smtClean="0"/>
              <a:t>Course Web Site</a:t>
            </a:r>
            <a:endParaRPr lang="en-US" dirty="0"/>
          </a:p>
        </p:txBody>
      </p:sp>
      <p:sp>
        <p:nvSpPr>
          <p:cNvPr id="4" name="Content Placeholder 3"/>
          <p:cNvSpPr>
            <a:spLocks noGrp="1"/>
          </p:cNvSpPr>
          <p:nvPr>
            <p:ph sz="half" idx="2"/>
          </p:nvPr>
        </p:nvSpPr>
        <p:spPr/>
        <p:txBody>
          <a:bodyPr/>
          <a:lstStyle/>
          <a:p>
            <a:r>
              <a:rPr lang="en-US" dirty="0" smtClean="0">
                <a:hlinkClick r:id="rId3"/>
              </a:rPr>
              <a:t>http://socialimps.keithpray.net</a:t>
            </a:r>
            <a:endParaRPr lang="en-US" dirty="0" smtClean="0"/>
          </a:p>
          <a:p>
            <a:r>
              <a:rPr lang="en-US" dirty="0" smtClean="0"/>
              <a:t>Syllabus</a:t>
            </a:r>
          </a:p>
          <a:p>
            <a:r>
              <a:rPr lang="en-US" dirty="0" smtClean="0"/>
              <a:t>Grading Policy</a:t>
            </a:r>
          </a:p>
          <a:p>
            <a:r>
              <a:rPr lang="en-US" dirty="0" smtClean="0"/>
              <a:t>Due Dates</a:t>
            </a:r>
          </a:p>
          <a:p>
            <a:r>
              <a:rPr lang="en-US" dirty="0" smtClean="0"/>
              <a:t>Etc.</a:t>
            </a:r>
            <a:endParaRPr lang="en-US" dirty="0"/>
          </a:p>
        </p:txBody>
      </p:sp>
      <p:sp>
        <p:nvSpPr>
          <p:cNvPr id="5" name="Text Placeholder 4"/>
          <p:cNvSpPr>
            <a:spLocks noGrp="1"/>
          </p:cNvSpPr>
          <p:nvPr>
            <p:ph type="body" sz="quarter" idx="3"/>
          </p:nvPr>
        </p:nvSpPr>
        <p:spPr/>
        <p:txBody>
          <a:bodyPr/>
          <a:lstStyle/>
          <a:p>
            <a:r>
              <a:rPr lang="en-US" dirty="0" smtClean="0"/>
              <a:t>myWPI</a:t>
            </a:r>
            <a:endParaRPr lang="en-US" dirty="0"/>
          </a:p>
        </p:txBody>
      </p:sp>
      <p:sp>
        <p:nvSpPr>
          <p:cNvPr id="6" name="Content Placeholder 5"/>
          <p:cNvSpPr>
            <a:spLocks noGrp="1"/>
          </p:cNvSpPr>
          <p:nvPr>
            <p:ph sz="quarter" idx="4"/>
          </p:nvPr>
        </p:nvSpPr>
        <p:spPr/>
        <p:txBody>
          <a:bodyPr/>
          <a:lstStyle/>
          <a:p>
            <a:r>
              <a:rPr lang="en-US" dirty="0" smtClean="0"/>
              <a:t>Interactive </a:t>
            </a:r>
            <a:r>
              <a:rPr lang="en-US" dirty="0" smtClean="0"/>
              <a:t>assignments</a:t>
            </a:r>
            <a:endParaRPr lang="en-US" dirty="0" smtClean="0"/>
          </a:p>
        </p:txBody>
      </p:sp>
      <p:sp>
        <p:nvSpPr>
          <p:cNvPr id="7" name="Footer Placeholder 6"/>
          <p:cNvSpPr>
            <a:spLocks noGrp="1"/>
          </p:cNvSpPr>
          <p:nvPr>
            <p:ph type="ftr" sz="quarter" idx="11"/>
          </p:nvPr>
        </p:nvSpPr>
        <p:spPr/>
        <p:txBody>
          <a:bodyPr/>
          <a:lstStyle/>
          <a:p>
            <a:r>
              <a:rPr lang="en-US" dirty="0" smtClean="0"/>
              <a:t>© 2015 Keith A. Pray</a:t>
            </a:r>
            <a:endParaRPr lang="en-US" dirty="0"/>
          </a:p>
        </p:txBody>
      </p:sp>
      <p:sp>
        <p:nvSpPr>
          <p:cNvPr id="8" name="Slide Number Placeholder 7"/>
          <p:cNvSpPr>
            <a:spLocks noGrp="1"/>
          </p:cNvSpPr>
          <p:nvPr>
            <p:ph type="sldNum" sz="quarter" idx="12"/>
          </p:nvPr>
        </p:nvSpPr>
        <p:spPr/>
        <p:txBody>
          <a:bodyPr/>
          <a:lstStyle/>
          <a:p>
            <a:fld id="{A2A17EAB-8B51-5C40-8776-6683E51FA7A0}" type="slidenum">
              <a:rPr lang="en-US" smtClean="0"/>
              <a:t>6</a:t>
            </a:fld>
            <a:endParaRPr lang="en-US" dirty="0"/>
          </a:p>
        </p:txBody>
      </p:sp>
    </p:spTree>
    <p:extLst>
      <p:ext uri="{BB962C8B-B14F-4D97-AF65-F5344CB8AC3E}">
        <p14:creationId xmlns:p14="http://schemas.microsoft.com/office/powerpoint/2010/main" val="261707839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Outcomes – You will:</a:t>
            </a:r>
            <a:endParaRPr lang="en-US" dirty="0"/>
          </a:p>
        </p:txBody>
      </p:sp>
      <p:sp>
        <p:nvSpPr>
          <p:cNvPr id="10" name="Content Placeholder 9"/>
          <p:cNvSpPr>
            <a:spLocks noGrp="1"/>
          </p:cNvSpPr>
          <p:nvPr>
            <p:ph idx="1"/>
          </p:nvPr>
        </p:nvSpPr>
        <p:spPr/>
        <p:txBody>
          <a:bodyPr>
            <a:noAutofit/>
          </a:bodyPr>
          <a:lstStyle/>
          <a:p>
            <a:r>
              <a:rPr lang="en-US" sz="1600" dirty="0" smtClean="0"/>
              <a:t>Demonstrate understanding </a:t>
            </a:r>
            <a:r>
              <a:rPr lang="en-US" sz="1600" dirty="0"/>
              <a:t>of </a:t>
            </a:r>
            <a:r>
              <a:rPr lang="en-US" sz="1600" dirty="0" smtClean="0"/>
              <a:t>links </a:t>
            </a:r>
            <a:r>
              <a:rPr lang="en-US" sz="1600" dirty="0"/>
              <a:t>between </a:t>
            </a:r>
            <a:r>
              <a:rPr lang="en-US" sz="1600" dirty="0" smtClean="0"/>
              <a:t>technology, society, </a:t>
            </a:r>
            <a:r>
              <a:rPr lang="en-US" sz="1600" dirty="0"/>
              <a:t>and computer </a:t>
            </a:r>
            <a:r>
              <a:rPr lang="en-US" sz="1600" dirty="0" smtClean="0"/>
              <a:t>professional responsibilities. </a:t>
            </a:r>
          </a:p>
          <a:p>
            <a:r>
              <a:rPr lang="en-US" sz="1600" dirty="0"/>
              <a:t>Discover and use primary sources of material relevant to course topics </a:t>
            </a:r>
            <a:r>
              <a:rPr lang="en-US" sz="1600" dirty="0" smtClean="0"/>
              <a:t>in </a:t>
            </a:r>
            <a:r>
              <a:rPr lang="en-US" sz="1600" dirty="0"/>
              <a:t>support of arguments.</a:t>
            </a:r>
          </a:p>
          <a:p>
            <a:r>
              <a:rPr lang="en-US" sz="1600" dirty="0" smtClean="0"/>
              <a:t>Present personal opinions based </a:t>
            </a:r>
            <a:r>
              <a:rPr lang="en-US" sz="1600" dirty="0"/>
              <a:t>on well reasoned arguments </a:t>
            </a:r>
            <a:r>
              <a:rPr lang="en-US" sz="1600" dirty="0" smtClean="0"/>
              <a:t>verbally </a:t>
            </a:r>
            <a:r>
              <a:rPr lang="en-US" sz="1600" dirty="0"/>
              <a:t>and in writing. </a:t>
            </a:r>
            <a:endParaRPr lang="en-US" sz="1600" dirty="0" smtClean="0"/>
          </a:p>
          <a:p>
            <a:r>
              <a:rPr lang="en-US" sz="1600" dirty="0" smtClean="0"/>
              <a:t>Be familiar </a:t>
            </a:r>
            <a:r>
              <a:rPr lang="en-US" sz="1600" dirty="0"/>
              <a:t>with </a:t>
            </a:r>
            <a:r>
              <a:rPr lang="en-US" sz="1600" dirty="0" smtClean="0"/>
              <a:t>social</a:t>
            </a:r>
            <a:r>
              <a:rPr lang="en-US" sz="1600" dirty="0"/>
              <a:t>, moral, and ethical issues </a:t>
            </a:r>
            <a:r>
              <a:rPr lang="en-US" sz="1600" dirty="0" smtClean="0"/>
              <a:t>faced by computer professionals. </a:t>
            </a:r>
          </a:p>
          <a:p>
            <a:r>
              <a:rPr lang="en-US" sz="1600" dirty="0"/>
              <a:t>Be able to recognize ethical issues. </a:t>
            </a:r>
            <a:endParaRPr lang="en-US" sz="1600" dirty="0" smtClean="0"/>
          </a:p>
          <a:p>
            <a:r>
              <a:rPr lang="en-US" sz="1600" dirty="0"/>
              <a:t>Understand </a:t>
            </a:r>
            <a:r>
              <a:rPr lang="en-US" sz="1600" dirty="0" smtClean="0"/>
              <a:t>professional codes </a:t>
            </a:r>
            <a:r>
              <a:rPr lang="en-US" sz="1600" dirty="0"/>
              <a:t>and ideals </a:t>
            </a:r>
            <a:r>
              <a:rPr lang="en-US" sz="1600" dirty="0" smtClean="0"/>
              <a:t>and </a:t>
            </a:r>
            <a:r>
              <a:rPr lang="en-US" sz="1600" dirty="0"/>
              <a:t>apply them in </a:t>
            </a:r>
            <a:r>
              <a:rPr lang="en-US" sz="1600" dirty="0" smtClean="0"/>
              <a:t>decision </a:t>
            </a:r>
            <a:r>
              <a:rPr lang="en-US" sz="1600" dirty="0"/>
              <a:t>making. </a:t>
            </a:r>
            <a:endParaRPr lang="en-US" sz="1600" dirty="0" smtClean="0"/>
          </a:p>
          <a:p>
            <a:r>
              <a:rPr lang="en-US" sz="1600" dirty="0"/>
              <a:t>Analyze </a:t>
            </a:r>
            <a:r>
              <a:rPr lang="en-US" sz="1600" dirty="0" smtClean="0"/>
              <a:t>popular </a:t>
            </a:r>
            <a:r>
              <a:rPr lang="en-US" sz="1600" dirty="0"/>
              <a:t>portrayal of </a:t>
            </a:r>
            <a:r>
              <a:rPr lang="en-US" sz="1600" dirty="0" smtClean="0"/>
              <a:t>computing and </a:t>
            </a:r>
            <a:r>
              <a:rPr lang="en-US" sz="1600" dirty="0"/>
              <a:t>its effects on </a:t>
            </a:r>
            <a:r>
              <a:rPr lang="en-US" sz="1600" dirty="0" smtClean="0"/>
              <a:t>society. </a:t>
            </a:r>
            <a:endParaRPr lang="en-US" sz="1600" dirty="0"/>
          </a:p>
          <a:p>
            <a:r>
              <a:rPr lang="en-US" sz="1600" dirty="0" smtClean="0"/>
              <a:t>Practice critical thinking, written, and oral presentations skills.</a:t>
            </a:r>
            <a:endParaRPr lang="en-US" sz="1600" dirty="0"/>
          </a:p>
        </p:txBody>
      </p:sp>
      <p:sp>
        <p:nvSpPr>
          <p:cNvPr id="7" name="Footer Placeholder 6"/>
          <p:cNvSpPr>
            <a:spLocks noGrp="1"/>
          </p:cNvSpPr>
          <p:nvPr>
            <p:ph type="ftr" sz="quarter" idx="11"/>
          </p:nvPr>
        </p:nvSpPr>
        <p:spPr/>
        <p:txBody>
          <a:bodyPr/>
          <a:lstStyle/>
          <a:p>
            <a:r>
              <a:rPr lang="en-US" dirty="0" smtClean="0"/>
              <a:t>© 2015 Keith A. Pray</a:t>
            </a:r>
            <a:endParaRPr lang="en-US" dirty="0"/>
          </a:p>
        </p:txBody>
      </p:sp>
      <p:sp>
        <p:nvSpPr>
          <p:cNvPr id="8" name="Slide Number Placeholder 7"/>
          <p:cNvSpPr>
            <a:spLocks noGrp="1"/>
          </p:cNvSpPr>
          <p:nvPr>
            <p:ph type="sldNum" sz="quarter" idx="12"/>
          </p:nvPr>
        </p:nvSpPr>
        <p:spPr/>
        <p:txBody>
          <a:bodyPr/>
          <a:lstStyle/>
          <a:p>
            <a:fld id="{A2A17EAB-8B51-5C40-8776-6683E51FA7A0}" type="slidenum">
              <a:rPr lang="en-US" smtClean="0"/>
              <a:t>7</a:t>
            </a:fld>
            <a:endParaRPr lang="en-US" dirty="0"/>
          </a:p>
        </p:txBody>
      </p:sp>
    </p:spTree>
    <p:extLst>
      <p:ext uri="{BB962C8B-B14F-4D97-AF65-F5344CB8AC3E}">
        <p14:creationId xmlns:p14="http://schemas.microsoft.com/office/powerpoint/2010/main" val="4170062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Quiz!</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What is computing?</a:t>
            </a:r>
          </a:p>
          <a:p>
            <a:pPr marL="457200" indent="-457200">
              <a:buFont typeface="+mj-lt"/>
              <a:buAutoNum type="arabicPeriod"/>
            </a:pPr>
            <a:r>
              <a:rPr lang="en-US" dirty="0" smtClean="0"/>
              <a:t>What is the oldest computing device you can think of?</a:t>
            </a:r>
          </a:p>
          <a:p>
            <a:pPr marL="457200" indent="-457200">
              <a:buFont typeface="+mj-lt"/>
              <a:buAutoNum type="arabicPeriod"/>
            </a:pPr>
            <a:r>
              <a:rPr lang="en-US" dirty="0" smtClean="0"/>
              <a:t>What computing technology do you wish society had not adopted?</a:t>
            </a:r>
          </a:p>
          <a:p>
            <a:pPr marL="457200" indent="-457200">
              <a:buFont typeface="+mj-lt"/>
              <a:buAutoNum type="arabicPeriod"/>
            </a:pPr>
            <a:r>
              <a:rPr lang="en-US" dirty="0" smtClean="0"/>
              <a:t>What good will you do with your degree?</a:t>
            </a:r>
            <a:endParaRPr lang="en-US" dirty="0"/>
          </a:p>
        </p:txBody>
      </p:sp>
      <p:sp>
        <p:nvSpPr>
          <p:cNvPr id="4" name="Footer Placeholder 3"/>
          <p:cNvSpPr>
            <a:spLocks noGrp="1"/>
          </p:cNvSpPr>
          <p:nvPr>
            <p:ph type="ftr" sz="quarter" idx="11"/>
          </p:nvPr>
        </p:nvSpPr>
        <p:spPr/>
        <p:txBody>
          <a:bodyPr/>
          <a:lstStyle/>
          <a:p>
            <a:r>
              <a:rPr lang="en-US" dirty="0"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8</a:t>
            </a:fld>
            <a:endParaRPr lang="en-US" dirty="0"/>
          </a:p>
        </p:txBody>
      </p:sp>
    </p:spTree>
    <p:extLst>
      <p:ext uri="{BB962C8B-B14F-4D97-AF65-F5344CB8AC3E}">
        <p14:creationId xmlns:p14="http://schemas.microsoft.com/office/powerpoint/2010/main" val="326224822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763871456"/>
              </p:ext>
            </p:extLst>
          </p:nvPr>
        </p:nvGraphicFramePr>
        <p:xfrm>
          <a:off x="685800" y="510060"/>
          <a:ext cx="7772400" cy="4348480"/>
        </p:xfrm>
        <a:graphic>
          <a:graphicData uri="http://schemas.openxmlformats.org/drawingml/2006/table">
            <a:tbl>
              <a:tblPr firstRow="1" bandRow="1">
                <a:tableStyleId>{C083E6E3-FA7D-4D7B-A595-EF9225AFEA82}</a:tableStyleId>
              </a:tblPr>
              <a:tblGrid>
                <a:gridCol w="2098617"/>
                <a:gridCol w="5673783"/>
              </a:tblGrid>
              <a:tr h="370840">
                <a:tc>
                  <a:txBody>
                    <a:bodyPr/>
                    <a:lstStyle/>
                    <a:p>
                      <a:r>
                        <a:rPr lang="en-US" b="0" dirty="0" smtClean="0"/>
                        <a:t>Manufacturer</a:t>
                      </a:r>
                      <a:endParaRPr lang="en-US" b="0"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b="0" dirty="0" smtClean="0">
                          <a:solidFill>
                            <a:schemeClr val="tx1"/>
                          </a:solidFill>
                        </a:rPr>
                        <a:t>Compaq Computer Corporation, United States</a:t>
                      </a:r>
                    </a:p>
                  </a:txBody>
                  <a:tcPr/>
                </a:tc>
              </a:tr>
              <a:tr h="370840">
                <a:tc>
                  <a:txBody>
                    <a:bodyPr/>
                    <a:lstStyle/>
                    <a:p>
                      <a:r>
                        <a:rPr lang="en-US" dirty="0" smtClean="0"/>
                        <a:t>Type</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Portable computer</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Release date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January 1983</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Introductory price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US $3,590</a:t>
                      </a:r>
                    </a:p>
                  </a:txBody>
                  <a:tcPr/>
                </a:tc>
              </a:tr>
              <a:tr h="370840">
                <a:tc>
                  <a:txBody>
                    <a:bodyPr/>
                    <a:lstStyle/>
                    <a:p>
                      <a:r>
                        <a:rPr lang="en-US" dirty="0" smtClean="0"/>
                        <a:t>Operating system</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MS-DOS</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Storage capacity</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Two 5.25" floppy drives or, 1 floppy drive + 10 MB HD</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Memory</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128 kilobytes (expandable to 640)</a:t>
                      </a:r>
                    </a:p>
                  </a:txBody>
                  <a:tcPr/>
                </a:tc>
              </a:tr>
              <a:tr h="370840">
                <a:tc>
                  <a:txBody>
                    <a:bodyPr/>
                    <a:lstStyle/>
                    <a:p>
                      <a:r>
                        <a:rPr lang="en-US" sz="1800" dirty="0" smtClean="0">
                          <a:solidFill>
                            <a:schemeClr val="tx1"/>
                          </a:solidFill>
                          <a:effectLst/>
                        </a:rPr>
                        <a:t>Display</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Built-in 9" green screen monitor + CGA-compatible video card</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Weight</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de-DE" sz="1800" dirty="0" smtClean="0">
                          <a:solidFill>
                            <a:schemeClr val="tx1"/>
                          </a:solidFill>
                        </a:rPr>
                        <a:t>28 lbs (12.5 kg)</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t>Processor</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it-IT" sz="1800" dirty="0" smtClean="0"/>
                        <a:t>Intel 8088</a:t>
                      </a:r>
                    </a:p>
                  </a:txBody>
                  <a:tcPr/>
                </a:tc>
              </a:tr>
              <a:tr h="370840">
                <a:tc>
                  <a:txBody>
                    <a:bodyPr/>
                    <a:lstStyle/>
                    <a:p>
                      <a:r>
                        <a:rPr lang="en-US" sz="1800" dirty="0" smtClean="0"/>
                        <a:t>Speed</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t>4.77 MHz</a:t>
                      </a:r>
                    </a:p>
                  </a:txBody>
                  <a:tcPr/>
                </a:tc>
              </a:tr>
            </a:tbl>
          </a:graphicData>
        </a:graphic>
      </p:graphicFrame>
      <p:sp>
        <p:nvSpPr>
          <p:cNvPr id="4" name="Footer Placeholder 3"/>
          <p:cNvSpPr>
            <a:spLocks noGrp="1"/>
          </p:cNvSpPr>
          <p:nvPr>
            <p:ph type="ftr" sz="quarter" idx="11"/>
          </p:nvPr>
        </p:nvSpPr>
        <p:spPr/>
        <p:txBody>
          <a:bodyPr/>
          <a:lstStyle/>
          <a:p>
            <a:r>
              <a:rPr lang="en-US" dirty="0"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9</a:t>
            </a:fld>
            <a:endParaRPr lang="en-US" dirty="0"/>
          </a:p>
        </p:txBody>
      </p:sp>
    </p:spTree>
    <p:extLst>
      <p:ext uri="{BB962C8B-B14F-4D97-AF65-F5344CB8AC3E}">
        <p14:creationId xmlns:p14="http://schemas.microsoft.com/office/powerpoint/2010/main" val="90437887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7294</TotalTime>
  <Words>1112</Words>
  <Application>Microsoft Macintosh PowerPoint</Application>
  <PresentationFormat>On-screen Show (16:9)</PresentationFormat>
  <Paragraphs>195</Paragraphs>
  <Slides>13</Slides>
  <Notes>12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Red Radial 16x9</vt:lpstr>
      <vt:lpstr>Class 1 Introduction</vt:lpstr>
      <vt:lpstr>PowerPoint Presentation</vt:lpstr>
      <vt:lpstr>PowerPoint Presentation</vt:lpstr>
      <vt:lpstr>Overview</vt:lpstr>
      <vt:lpstr>Course Staff</vt:lpstr>
      <vt:lpstr>Logistics</vt:lpstr>
      <vt:lpstr>Outcomes – You will:</vt:lpstr>
      <vt:lpstr>Group Quiz!</vt:lpstr>
      <vt:lpstr>PowerPoint Presentation</vt:lpstr>
      <vt:lpstr>Overview</vt:lpstr>
      <vt:lpstr>Assignment 1/2</vt:lpstr>
      <vt:lpstr>Assignment 2/2  Sign up for individual presentation</vt:lpstr>
      <vt:lpstr>Class 1 The End</vt:lpstr>
    </vt:vector>
  </TitlesOfParts>
  <Company>WPI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A. Pray</cp:lastModifiedBy>
  <cp:revision>60</cp:revision>
  <dcterms:created xsi:type="dcterms:W3CDTF">2014-08-25T02:19:16Z</dcterms:created>
  <dcterms:modified xsi:type="dcterms:W3CDTF">2015-08-28T22:42:36Z</dcterms:modified>
</cp:coreProperties>
</file>