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handoutMasterIdLst>
    <p:handoutMasterId r:id="rId61"/>
  </p:handoutMasterIdLst>
  <p:sldIdLst>
    <p:sldId id="256" r:id="rId2"/>
    <p:sldId id="259" r:id="rId3"/>
    <p:sldId id="277" r:id="rId4"/>
    <p:sldId id="287" r:id="rId5"/>
    <p:sldId id="288" r:id="rId6"/>
    <p:sldId id="286"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69" r:id="rId30"/>
    <p:sldId id="370" r:id="rId31"/>
    <p:sldId id="371" r:id="rId32"/>
    <p:sldId id="372" r:id="rId33"/>
    <p:sldId id="373" r:id="rId34"/>
    <p:sldId id="374" r:id="rId35"/>
    <p:sldId id="392" r:id="rId36"/>
    <p:sldId id="393" r:id="rId37"/>
    <p:sldId id="394" r:id="rId38"/>
    <p:sldId id="395" r:id="rId39"/>
    <p:sldId id="396" r:id="rId40"/>
    <p:sldId id="397" r:id="rId41"/>
    <p:sldId id="398" r:id="rId42"/>
    <p:sldId id="399" r:id="rId43"/>
    <p:sldId id="400" r:id="rId44"/>
    <p:sldId id="355" r:id="rId45"/>
    <p:sldId id="356" r:id="rId46"/>
    <p:sldId id="357" r:id="rId47"/>
    <p:sldId id="358" r:id="rId48"/>
    <p:sldId id="359" r:id="rId49"/>
    <p:sldId id="360" r:id="rId50"/>
    <p:sldId id="384" r:id="rId51"/>
    <p:sldId id="385" r:id="rId52"/>
    <p:sldId id="386" r:id="rId53"/>
    <p:sldId id="387" r:id="rId54"/>
    <p:sldId id="388" r:id="rId55"/>
    <p:sldId id="389" r:id="rId56"/>
    <p:sldId id="390" r:id="rId57"/>
    <p:sldId id="391" r:id="rId58"/>
    <p:sldId id="269"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E5B815C9-4D06-5C4A-92CD-7189A3430B49}">
          <p14:sldIdLst>
            <p14:sldId id="256"/>
            <p14:sldId id="259"/>
            <p14:sldId id="277"/>
            <p14:sldId id="287"/>
            <p14:sldId id="288"/>
            <p14:sldId id="286"/>
          </p14:sldIdLst>
        </p14:section>
        <p14:section name="11 AM Section" id="{2E7A9EEB-D29B-F04F-86AB-EBED81EF9CFF}">
          <p14:sldIdLst>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Lst>
        </p14:section>
        <p14:section name="3 PM Section" id="{7AEC99C5-6AD7-4C48-9541-C71471BFF483}">
          <p14:sldIdLst>
            <p14:sldId id="369"/>
            <p14:sldId id="370"/>
            <p14:sldId id="371"/>
            <p14:sldId id="372"/>
            <p14:sldId id="373"/>
            <p14:sldId id="374"/>
            <p14:sldId id="392"/>
            <p14:sldId id="393"/>
            <p14:sldId id="394"/>
            <p14:sldId id="395"/>
            <p14:sldId id="396"/>
            <p14:sldId id="397"/>
            <p14:sldId id="398"/>
            <p14:sldId id="399"/>
            <p14:sldId id="400"/>
            <p14:sldId id="355"/>
            <p14:sldId id="356"/>
            <p14:sldId id="357"/>
            <p14:sldId id="358"/>
            <p14:sldId id="359"/>
            <p14:sldId id="360"/>
            <p14:sldId id="384"/>
            <p14:sldId id="385"/>
            <p14:sldId id="386"/>
            <p14:sldId id="387"/>
            <p14:sldId id="388"/>
            <p14:sldId id="389"/>
            <p14:sldId id="390"/>
            <p14:sldId id="391"/>
          </p14:sldIdLst>
        </p14:section>
        <p14:section name="Common" id="{5F5BD8AD-FCBB-DD40-9D0D-1E96422641E9}">
          <p14:sldIdLst>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74783" autoAdjust="0"/>
  </p:normalViewPr>
  <p:slideViewPr>
    <p:cSldViewPr snapToGrid="0" snapToObjects="1">
      <p:cViewPr varScale="1">
        <p:scale>
          <a:sx n="115" d="100"/>
          <a:sy n="115" d="100"/>
        </p:scale>
        <p:origin x="-272" y="-96"/>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14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4/24/15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Here’s the title slide. Excited already, aren’t you?</a:t>
            </a:r>
          </a:p>
          <a:p>
            <a:pPr eaLnBrk="1" hangingPunct="1"/>
            <a:r>
              <a:rPr lang="en-US" dirty="0" smtClean="0">
                <a:latin typeface="Arial" pitchFamily="-109" charset="0"/>
                <a:ea typeface="ＭＳ Ｐゴシック" pitchFamily="-109" charset="-128"/>
                <a:cs typeface="ＭＳ Ｐゴシック" pitchFamily="-109" charset="-128"/>
              </a:rPr>
              <a:t>Last paper average: </a:t>
            </a:r>
            <a:r>
              <a:rPr lang="en-US" baseline="0" dirty="0" smtClean="0">
                <a:latin typeface="Arial" pitchFamily="-109" charset="0"/>
                <a:ea typeface="ＭＳ Ｐゴシック" pitchFamily="-109" charset="-128"/>
                <a:cs typeface="ＭＳ Ｐゴシック" pitchFamily="-109" charset="-128"/>
              </a:rPr>
              <a:t>Game: ?</a:t>
            </a:r>
          </a:p>
          <a:p>
            <a:pPr eaLnBrk="1" hangingPunct="1"/>
            <a:r>
              <a:rPr lang="en-US" baseline="0" dirty="0" smtClean="0">
                <a:latin typeface="Arial" pitchFamily="-109" charset="0"/>
                <a:ea typeface="ＭＳ Ｐゴシック" pitchFamily="-109" charset="-128"/>
                <a:cs typeface="ＭＳ Ｐゴシック" pitchFamily="-109" charset="-128"/>
              </a:rPr>
              <a:t>Total points not counting extra credit so far: 16 - 33 - 52</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Movies like </a:t>
            </a:r>
            <a:r>
              <a:rPr lang="en-US" sz="1200" b="0" i="1" kern="1200" dirty="0" smtClean="0">
                <a:solidFill>
                  <a:schemeClr val="tx1"/>
                </a:solidFill>
                <a:effectLst/>
                <a:latin typeface="+mn-lt"/>
                <a:ea typeface="+mn-ea"/>
                <a:cs typeface="+mn-cs"/>
              </a:rPr>
              <a:t>Weird Science, Revenge of the Nerds</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War Games</a:t>
            </a:r>
            <a:r>
              <a:rPr lang="en-US" sz="1200" b="0" i="0" kern="1200" dirty="0" smtClean="0">
                <a:solidFill>
                  <a:schemeClr val="tx1"/>
                </a:solidFill>
                <a:effectLst/>
                <a:latin typeface="+mn-lt"/>
                <a:ea typeface="+mn-ea"/>
                <a:cs typeface="+mn-cs"/>
              </a:rPr>
              <a:t> all came out in the 80s [6]</a:t>
            </a:r>
          </a:p>
          <a:p>
            <a:r>
              <a:rPr lang="en-US" sz="1200" b="0" i="0" kern="1200" dirty="0" smtClean="0">
                <a:solidFill>
                  <a:schemeClr val="tx1"/>
                </a:solidFill>
                <a:effectLst/>
                <a:latin typeface="+mn-lt"/>
                <a:ea typeface="+mn-ea"/>
                <a:cs typeface="+mn-cs"/>
              </a:rPr>
              <a:t>Picture from Revenge of the Nerds </a:t>
            </a:r>
            <a:r>
              <a:rPr lang="en-US" sz="1200" b="0" i="0" kern="1200" baseline="0" dirty="0" smtClean="0">
                <a:solidFill>
                  <a:schemeClr val="tx1"/>
                </a:solidFill>
                <a:effectLst/>
                <a:latin typeface="+mn-lt"/>
                <a:ea typeface="+mn-ea"/>
                <a:cs typeface="+mn-cs"/>
              </a:rPr>
              <a:t>– Nerdy Boy coding to win the girl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I’ve talked to many women here who came to WPI interested in CS and after the first day of systems where they had no experience with either putty or </a:t>
            </a:r>
            <a:r>
              <a:rPr lang="en-US" sz="1200" b="0" i="0" kern="1200" baseline="0" dirty="0" err="1" smtClean="0">
                <a:solidFill>
                  <a:schemeClr val="tx1"/>
                </a:solidFill>
                <a:effectLst/>
                <a:latin typeface="+mn-lt"/>
                <a:ea typeface="+mn-ea"/>
                <a:cs typeface="+mn-cs"/>
              </a:rPr>
              <a:t>emacs</a:t>
            </a:r>
            <a:r>
              <a:rPr lang="en-US" sz="1200" b="0" i="0" kern="1200" baseline="0" dirty="0" smtClean="0">
                <a:solidFill>
                  <a:schemeClr val="tx1"/>
                </a:solidFill>
                <a:effectLst/>
                <a:latin typeface="+mn-lt"/>
                <a:ea typeface="+mn-ea"/>
                <a:cs typeface="+mn-cs"/>
              </a:rPr>
              <a:t> and they were not explained changed majors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1985 study – “55% of adult women reported not using the computer at all in a typical week, compared to 27% of men.” [7]</a:t>
            </a: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Percent</a:t>
            </a:r>
            <a:r>
              <a:rPr lang="en-US" baseline="0" dirty="0" smtClean="0"/>
              <a:t> </a:t>
            </a:r>
            <a:r>
              <a:rPr lang="en-US" dirty="0" smtClean="0"/>
              <a:t>of Women’s Majors, by field</a:t>
            </a:r>
          </a:p>
          <a:p>
            <a:pPr marL="171450" indent="-171450">
              <a:buFontTx/>
              <a:buChar char="-"/>
            </a:pPr>
            <a:r>
              <a:rPr lang="en-US" sz="1200" b="0" i="0" kern="1200" dirty="0" smtClean="0">
                <a:solidFill>
                  <a:schemeClr val="tx1"/>
                </a:solidFill>
                <a:effectLst/>
                <a:latin typeface="+mn-lt"/>
                <a:ea typeface="+mn-ea"/>
                <a:cs typeface="+mn-cs"/>
              </a:rPr>
              <a:t>For decades before 1984 the number of women studying computer science was growing faster than the number of men in</a:t>
            </a:r>
            <a:r>
              <a:rPr lang="en-US" sz="1200" b="0" i="0" kern="1200" baseline="0" dirty="0" smtClean="0">
                <a:solidFill>
                  <a:schemeClr val="tx1"/>
                </a:solidFill>
                <a:effectLst/>
                <a:latin typeface="+mn-lt"/>
                <a:ea typeface="+mn-ea"/>
                <a:cs typeface="+mn-cs"/>
              </a:rPr>
              <a:t> computer science [6]</a:t>
            </a:r>
          </a:p>
          <a:p>
            <a:pPr marL="171450" indent="-171450">
              <a:buFontTx/>
              <a:buChar char="-"/>
            </a:pPr>
            <a:r>
              <a:rPr lang="en-US" sz="1200" b="0" i="0" kern="1200" baseline="0" dirty="0" smtClean="0">
                <a:solidFill>
                  <a:schemeClr val="tx1"/>
                </a:solidFill>
                <a:effectLst/>
                <a:latin typeface="+mn-lt"/>
                <a:ea typeface="+mn-ea"/>
                <a:cs typeface="+mn-cs"/>
              </a:rPr>
              <a:t>Dip due to rise in PCs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t>
            </a:r>
            <a:r>
              <a:rPr lang="en-US" sz="1200" b="0" i="0" kern="1200" dirty="0" smtClean="0">
                <a:solidFill>
                  <a:schemeClr val="tx1"/>
                </a:solidFill>
                <a:effectLst/>
                <a:latin typeface="+mn-lt"/>
                <a:ea typeface="+mn-ea"/>
                <a:cs typeface="+mn-cs"/>
              </a:rPr>
              <a:t>Computer science is the </a:t>
            </a:r>
            <a:r>
              <a:rPr lang="en-US" sz="1200" b="0" i="0" u="none" strike="noStrike" kern="1200" dirty="0" smtClean="0">
                <a:solidFill>
                  <a:schemeClr val="tx1"/>
                </a:solidFill>
                <a:effectLst/>
                <a:latin typeface="+mn-lt"/>
                <a:ea typeface="+mn-ea"/>
                <a:cs typeface="+mn-cs"/>
              </a:rPr>
              <a:t>only</a:t>
            </a:r>
            <a:r>
              <a:rPr lang="en-US" sz="1200" b="0" i="0" u="none" strike="noStrike" kern="1200" baseline="0" dirty="0" smtClean="0">
                <a:solidFill>
                  <a:schemeClr val="tx1"/>
                </a:solidFill>
                <a:effectLst/>
                <a:latin typeface="+mn-lt"/>
                <a:ea typeface="+mn-ea"/>
                <a:cs typeface="+mn-cs"/>
              </a:rPr>
              <a:t> field</a:t>
            </a:r>
            <a:r>
              <a:rPr lang="en-US" sz="1200" b="0" i="0" kern="1200" dirty="0" smtClean="0">
                <a:solidFill>
                  <a:schemeClr val="tx1"/>
                </a:solidFill>
                <a:effectLst/>
                <a:latin typeface="+mn-lt"/>
                <a:ea typeface="+mn-ea"/>
                <a:cs typeface="+mn-cs"/>
              </a:rPr>
              <a:t> in science, engineering and mathematics in which the number of women receiving bachelors degrees has decreased since 2002” [6]</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Less than 12% of Computer Science bachelor's degrees were awarded to women in</a:t>
            </a:r>
            <a:r>
              <a:rPr lang="en-US" sz="1200" b="0" i="0" kern="1200" baseline="0" dirty="0" smtClean="0">
                <a:solidFill>
                  <a:schemeClr val="tx1"/>
                </a:solidFill>
                <a:effectLst/>
                <a:latin typeface="+mn-lt"/>
                <a:ea typeface="+mn-ea"/>
                <a:cs typeface="+mn-cs"/>
              </a:rPr>
              <a:t> the US </a:t>
            </a:r>
            <a:r>
              <a:rPr lang="en-US" sz="1200" b="0" i="0" kern="1200" dirty="0" smtClean="0">
                <a:solidFill>
                  <a:schemeClr val="tx1"/>
                </a:solidFill>
                <a:effectLst/>
                <a:latin typeface="+mn-lt"/>
                <a:ea typeface="+mn-ea"/>
                <a:cs typeface="+mn-cs"/>
              </a:rPr>
              <a:t>in 2010-11. [7]</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Restate</a:t>
            </a:r>
            <a:r>
              <a:rPr lang="en-US" baseline="0" dirty="0" smtClean="0"/>
              <a:t> thesis</a:t>
            </a:r>
          </a:p>
          <a:p>
            <a:r>
              <a:rPr lang="en-US" baseline="0" dirty="0" smtClean="0"/>
              <a:t>Mention current measures being taken to reverse this trend</a:t>
            </a:r>
          </a:p>
          <a:p>
            <a:r>
              <a:rPr lang="en-US" baseline="0" dirty="0" smtClean="0"/>
              <a:t>Discuss how having a diverse team benefits a company</a:t>
            </a:r>
          </a:p>
          <a:p>
            <a:endParaRPr lang="en-US" baseline="0" dirty="0" smtClean="0"/>
          </a:p>
          <a:p>
            <a:r>
              <a:rPr lang="en-US" baseline="0" dirty="0" smtClean="0"/>
              <a:t>Today women receive less than 18.2% of all Bachelor Degrees [7]</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246243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any questions?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929141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sz="1200" strike="noStrike" dirty="0" smtClean="0">
                <a:latin typeface="+mn-lt"/>
              </a:rPr>
              <a:t>- Current laws are vague and provide very few guidelines for monitoring employees.</a:t>
            </a:r>
            <a:endParaRPr lang="en-US" dirty="0" smtClean="0"/>
          </a:p>
          <a:p>
            <a:r>
              <a:rPr lang="en-US" sz="1200" strike="noStrike" dirty="0" smtClean="0">
                <a:latin typeface="+mn-lt"/>
              </a:rPr>
              <a:t>- Monitoring techniques:</a:t>
            </a:r>
            <a:endParaRPr lang="en-US" dirty="0" smtClean="0"/>
          </a:p>
          <a:p>
            <a:r>
              <a:rPr lang="en-US" sz="1200" strike="noStrike" dirty="0" smtClean="0">
                <a:latin typeface="+mn-lt"/>
              </a:rPr>
              <a:t>	- </a:t>
            </a:r>
            <a:r>
              <a:rPr lang="en-US" sz="1200" strike="noStrike" dirty="0" err="1" smtClean="0">
                <a:latin typeface="+mn-lt"/>
              </a:rPr>
              <a:t>Keyloggers</a:t>
            </a:r>
            <a:endParaRPr lang="en-US" dirty="0" smtClean="0"/>
          </a:p>
          <a:p>
            <a:r>
              <a:rPr lang="en-US" sz="1200" strike="noStrike" dirty="0" smtClean="0">
                <a:latin typeface="+mn-lt"/>
              </a:rPr>
              <a:t>	- Website and file usage</a:t>
            </a:r>
            <a:endParaRPr lang="en-US" dirty="0" smtClean="0"/>
          </a:p>
          <a:p>
            <a:r>
              <a:rPr lang="en-US" sz="1200" strike="noStrike" dirty="0" smtClean="0">
                <a:latin typeface="+mn-lt"/>
              </a:rPr>
              <a:t>	- Desktop screenshots</a:t>
            </a:r>
            <a:endParaRPr lang="en-US" dirty="0" smtClean="0"/>
          </a:p>
          <a:p>
            <a:r>
              <a:rPr lang="en-US" sz="1200" strike="noStrike" dirty="0" smtClean="0">
                <a:latin typeface="+mn-lt"/>
              </a:rPr>
              <a:t>	- Internet packet data</a:t>
            </a:r>
            <a:endParaRPr lang="en-US" dirty="0" smtClean="0"/>
          </a:p>
          <a:p>
            <a:r>
              <a:rPr lang="en-US" sz="1200" strike="noStrike" dirty="0" smtClean="0">
                <a:latin typeface="+mn-lt"/>
              </a:rPr>
              <a:t>	- Can aggregate the data and present all activities as easy to read graphical reports.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56616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sz="1200" strike="noStrike" dirty="0" smtClean="0">
                <a:latin typeface="+mn-lt"/>
              </a:rPr>
              <a:t>- Schools and public libraries must ensure filtering and comply with CIPA if they want federal funding.</a:t>
            </a:r>
            <a:endParaRPr lang="en-US" dirty="0" smtClean="0"/>
          </a:p>
          <a:p>
            <a:r>
              <a:rPr lang="en-US" sz="1200" strike="noStrike" dirty="0" smtClean="0">
                <a:latin typeface="+mn-lt"/>
              </a:rPr>
              <a:t>- Universities receive RIAA complaints regularly and are responsible for the illegal actions of their users.</a:t>
            </a:r>
            <a:endParaRPr lang="en-US" dirty="0" smtClean="0"/>
          </a:p>
          <a:p>
            <a:r>
              <a:rPr lang="en-US" sz="1200" strike="noStrike" dirty="0" smtClean="0">
                <a:latin typeface="+mn-lt"/>
              </a:rPr>
              <a:t>- Institutions must implement an Acceptable Use Policy. </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84525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sz="1200" strike="noStrike" dirty="0" smtClean="0">
                <a:latin typeface="+mn-lt"/>
              </a:rPr>
              <a:t>- </a:t>
            </a:r>
            <a:r>
              <a:rPr lang="en-US" sz="1200" strike="noStrike" dirty="0" err="1" smtClean="0">
                <a:latin typeface="+mn-lt"/>
              </a:rPr>
              <a:t>Cyberloafing</a:t>
            </a:r>
            <a:r>
              <a:rPr lang="en-US" sz="1200" strike="noStrike" dirty="0" smtClean="0">
                <a:latin typeface="+mn-lt"/>
              </a:rPr>
              <a:t> is the act of using an organization's Internet resources for personal purposes during work hours.</a:t>
            </a:r>
            <a:endParaRPr lang="en-US" dirty="0" smtClean="0"/>
          </a:p>
          <a:p>
            <a:r>
              <a:rPr lang="en-US" sz="1200" strike="noStrike" dirty="0" smtClean="0">
                <a:latin typeface="+mn-lt"/>
              </a:rPr>
              <a:t>- Companies monitor their network and have been known to fire employees for:</a:t>
            </a:r>
            <a:endParaRPr lang="en-US" dirty="0" smtClean="0"/>
          </a:p>
          <a:p>
            <a:r>
              <a:rPr lang="en-US" sz="1200" strike="noStrike" dirty="0" smtClean="0">
                <a:latin typeface="+mn-lt"/>
              </a:rPr>
              <a:t>	- Excessive personal use</a:t>
            </a:r>
            <a:endParaRPr lang="en-US" dirty="0" smtClean="0"/>
          </a:p>
          <a:p>
            <a:r>
              <a:rPr lang="en-US" sz="1200" strike="noStrike" dirty="0" smtClean="0">
                <a:latin typeface="+mn-lt"/>
              </a:rPr>
              <a:t>	- Violation of company policy</a:t>
            </a:r>
            <a:endParaRPr lang="en-US" dirty="0" smtClean="0"/>
          </a:p>
          <a:p>
            <a:r>
              <a:rPr lang="en-US" sz="1200" strike="noStrike" dirty="0" smtClean="0">
                <a:latin typeface="+mn-lt"/>
              </a:rPr>
              <a:t>	- Inappropriate language</a:t>
            </a:r>
            <a:endParaRPr lang="en-US" dirty="0" smtClean="0"/>
          </a:p>
          <a:p>
            <a:r>
              <a:rPr lang="en-US" sz="1200" strike="noStrike" dirty="0" smtClean="0">
                <a:latin typeface="+mn-lt"/>
              </a:rPr>
              <a:t>	- Breach of confidentiality agreement</a:t>
            </a:r>
            <a:endParaRPr lang="en-US" dirty="0" smtClean="0"/>
          </a:p>
          <a:p>
            <a:r>
              <a:rPr lang="en-US" sz="1200" strike="noStrike" dirty="0" smtClean="0">
                <a:latin typeface="+mn-lt"/>
              </a:rPr>
              <a:t>- Employees are warned of the monitoring but many let their guards down.</a:t>
            </a:r>
            <a:endParaRPr lang="en-US" dirty="0" smtClean="0"/>
          </a:p>
          <a:p>
            <a:r>
              <a:rPr lang="en-US" sz="1200" strike="noStrike" dirty="0" smtClean="0">
                <a:latin typeface="+mn-lt"/>
              </a:rPr>
              <a:t>- Some companies also engage in telephone and video monitoring.</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52549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sz="1200" strike="noStrike" dirty="0" smtClean="0">
                <a:latin typeface="+mn-lt"/>
              </a:rPr>
              <a:t>- Intrusion Detection Mechanism intercept traffic to detect security intrusion.</a:t>
            </a:r>
            <a:endParaRPr lang="en-US" dirty="0" smtClean="0"/>
          </a:p>
          <a:p>
            <a:r>
              <a:rPr lang="en-US" sz="1200" strike="noStrike" dirty="0" smtClean="0">
                <a:latin typeface="+mn-lt"/>
              </a:rPr>
              <a:t>- An IDS detects breaches by defining a pattern of packets associated with a potential exploit. When a packet signature is matched, the IDS will trigger an alarm.</a:t>
            </a:r>
            <a:endParaRPr lang="en-US" dirty="0" smtClean="0"/>
          </a:p>
          <a:p>
            <a:r>
              <a:rPr lang="en-US" sz="1200" strike="noStrike" dirty="0" smtClean="0">
                <a:latin typeface="+mn-lt"/>
              </a:rPr>
              <a:t>- Some IDS have been extended to detect packet patterns associated with Skype, Steam or the Blizzard Launcher to detect company policy violations.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21927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sz="1200" strike="noStrike" dirty="0" smtClean="0">
                <a:latin typeface="+mn-lt"/>
              </a:rPr>
              <a:t>- Institutions own an </a:t>
            </a:r>
            <a:r>
              <a:rPr lang="en-US" sz="1200" strike="noStrike" dirty="0" err="1" smtClean="0">
                <a:latin typeface="+mn-lt"/>
              </a:rPr>
              <a:t>ip</a:t>
            </a:r>
            <a:r>
              <a:rPr lang="en-US" sz="1200" strike="noStrike" dirty="0" smtClean="0">
                <a:latin typeface="+mn-lt"/>
              </a:rPr>
              <a:t> prefix but usually does not allocate all </a:t>
            </a:r>
            <a:r>
              <a:rPr lang="en-US" sz="1200" strike="noStrike" dirty="0" err="1" smtClean="0">
                <a:latin typeface="+mn-lt"/>
              </a:rPr>
              <a:t>ip</a:t>
            </a:r>
            <a:r>
              <a:rPr lang="en-US" sz="1200" strike="noStrike" dirty="0" smtClean="0">
                <a:latin typeface="+mn-lt"/>
              </a:rPr>
              <a:t> addresses to users in the network.</a:t>
            </a:r>
            <a:endParaRPr lang="en-US" dirty="0" smtClean="0"/>
          </a:p>
          <a:p>
            <a:r>
              <a:rPr lang="en-US" sz="1200" strike="noStrike" dirty="0" smtClean="0">
                <a:latin typeface="+mn-lt"/>
              </a:rPr>
              <a:t>- </a:t>
            </a:r>
            <a:r>
              <a:rPr lang="en-US" sz="1200" strike="noStrike" dirty="0" err="1" smtClean="0">
                <a:latin typeface="+mn-lt"/>
              </a:rPr>
              <a:t>Portscanners</a:t>
            </a:r>
            <a:r>
              <a:rPr lang="en-US" sz="1200" strike="noStrike" dirty="0" smtClean="0">
                <a:latin typeface="+mn-lt"/>
              </a:rPr>
              <a:t>, </a:t>
            </a:r>
            <a:r>
              <a:rPr lang="en-US" sz="1200" strike="noStrike" dirty="0" err="1" smtClean="0">
                <a:latin typeface="+mn-lt"/>
              </a:rPr>
              <a:t>DDoS</a:t>
            </a:r>
            <a:r>
              <a:rPr lang="en-US" sz="1200" strike="noStrike" dirty="0" smtClean="0">
                <a:latin typeface="+mn-lt"/>
              </a:rPr>
              <a:t> or backscatter attacks tend to attack an entire address space rather than a single host.</a:t>
            </a:r>
            <a:endParaRPr lang="en-US" dirty="0" smtClean="0"/>
          </a:p>
          <a:p>
            <a:r>
              <a:rPr lang="en-US" sz="1200" strike="noStrike" dirty="0" smtClean="0">
                <a:latin typeface="+mn-lt"/>
              </a:rPr>
              <a:t>- It can be assumed that traffic sent to </a:t>
            </a:r>
            <a:r>
              <a:rPr lang="en-US" sz="1200" strike="noStrike" dirty="0" err="1" smtClean="0">
                <a:latin typeface="+mn-lt"/>
              </a:rPr>
              <a:t>ip</a:t>
            </a:r>
            <a:r>
              <a:rPr lang="en-US" sz="1200" strike="noStrike" dirty="0" smtClean="0">
                <a:latin typeface="+mn-lt"/>
              </a:rPr>
              <a:t> addresses that were not allocated is either malicious or due to misconfiguration.</a:t>
            </a:r>
            <a:endParaRPr lang="en-US" dirty="0" smtClean="0"/>
          </a:p>
          <a:p>
            <a:pPr marL="171450" indent="-171450">
              <a:buFontTx/>
              <a:buChar char="-"/>
            </a:pPr>
            <a:r>
              <a:rPr lang="en-US" sz="1200" strike="noStrike" dirty="0" smtClean="0">
                <a:latin typeface="+mn-lt"/>
              </a:rPr>
              <a:t>All the information captured that way is relevant and this monitoring technique respects the privacy of users.</a:t>
            </a:r>
          </a:p>
          <a:p>
            <a:pPr marL="171450" indent="-171450">
              <a:buFontTx/>
              <a:buChar char="-"/>
            </a:pPr>
            <a:endParaRPr lang="en-US" sz="1200" strike="noStrike" dirty="0" smtClean="0">
              <a:latin typeface="+mn-lt"/>
            </a:endParaRPr>
          </a:p>
          <a:p>
            <a:pPr marL="0" indent="0">
              <a:buFontTx/>
              <a:buNone/>
            </a:pPr>
            <a:r>
              <a:rPr lang="en-US" sz="1200" strike="noStrike" dirty="0" smtClean="0">
                <a:latin typeface="+mn-lt"/>
              </a:rPr>
              <a:t>Need to cite image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879498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457200" marR="0" lvl="0" indent="-304800" algn="l" rtl="0">
              <a:spcBef>
                <a:spcPts val="0"/>
              </a:spcBef>
              <a:buClr>
                <a:schemeClr val="dk1"/>
              </a:buClr>
              <a:buSzPct val="100000"/>
              <a:buFont typeface="Calibri"/>
              <a:buChar char="-"/>
            </a:pPr>
            <a:r>
              <a:rPr lang="en" sz="1200">
                <a:solidFill>
                  <a:schemeClr val="dk1"/>
                </a:solidFill>
                <a:latin typeface="Calibri"/>
                <a:ea typeface="Calibri"/>
                <a:cs typeface="Calibri"/>
                <a:sym typeface="Calibri"/>
              </a:rPr>
              <a:t>Introduce self</a:t>
            </a:r>
          </a:p>
          <a:p>
            <a:pPr marL="457200" marR="0" lvl="0" indent="-304800" algn="l" rtl="0">
              <a:spcBef>
                <a:spcPts val="0"/>
              </a:spcBef>
              <a:buClr>
                <a:schemeClr val="dk1"/>
              </a:buClr>
              <a:buSzPct val="100000"/>
              <a:buFont typeface="Calibri"/>
              <a:buChar char="-"/>
            </a:pPr>
            <a:r>
              <a:rPr lang="en" sz="1200">
                <a:solidFill>
                  <a:schemeClr val="dk1"/>
                </a:solidFill>
                <a:latin typeface="Calibri"/>
                <a:ea typeface="Calibri"/>
                <a:cs typeface="Calibri"/>
                <a:sym typeface="Calibri"/>
              </a:rPr>
              <a:t>Introduce topics to cover</a:t>
            </a:r>
          </a:p>
        </p:txBody>
      </p:sp>
      <p:sp>
        <p:nvSpPr>
          <p:cNvPr id="123" name="Shape 1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20</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Char char="-"/>
            </a:pPr>
            <a:r>
              <a:rPr lang="en"/>
              <a:t>Industrial Revolution displaced many workers’ jobs</a:t>
            </a:r>
          </a:p>
          <a:p>
            <a:pPr marL="457200" lvl="0" indent="-317500" rtl="0">
              <a:spcBef>
                <a:spcPts val="0"/>
              </a:spcBef>
              <a:buClr>
                <a:srgbClr val="000000"/>
              </a:buClr>
              <a:buSzPct val="127272"/>
              <a:buFont typeface="Arial"/>
              <a:buChar char="-"/>
            </a:pPr>
            <a:r>
              <a:rPr lang="en"/>
              <a:t>Luddites: Ned Ludd allegedly smashed two stocking frames and began revolts </a:t>
            </a:r>
          </a:p>
          <a:p>
            <a:pPr marL="914400" lvl="1" indent="-317500" rtl="0">
              <a:spcBef>
                <a:spcPts val="0"/>
              </a:spcBef>
              <a:buClr>
                <a:srgbClr val="000000"/>
              </a:buClr>
              <a:buSzPct val="127272"/>
              <a:buFont typeface="Arial"/>
              <a:buChar char="-"/>
            </a:pPr>
            <a:r>
              <a:rPr lang="en">
                <a:solidFill>
                  <a:schemeClr val="dk1"/>
                </a:solidFill>
              </a:rPr>
              <a:t>early 1800s</a:t>
            </a:r>
          </a:p>
          <a:p>
            <a:pPr marL="914400" lvl="1" indent="-317500" rtl="0">
              <a:spcBef>
                <a:spcPts val="0"/>
              </a:spcBef>
              <a:buClr>
                <a:srgbClr val="000000"/>
              </a:buClr>
              <a:buSzPct val="127272"/>
              <a:buFont typeface="Arial"/>
              <a:buChar char="-"/>
            </a:pPr>
            <a:r>
              <a:rPr lang="en"/>
              <a:t>don’t like technology/automation</a:t>
            </a:r>
          </a:p>
          <a:p>
            <a:pPr marL="457200" lvl="0" indent="-317500" rtl="0">
              <a:spcBef>
                <a:spcPts val="0"/>
              </a:spcBef>
              <a:buClr>
                <a:srgbClr val="000000"/>
              </a:buClr>
              <a:buSzPct val="127272"/>
              <a:buFont typeface="Arial"/>
              <a:buChar char="-"/>
            </a:pPr>
            <a:r>
              <a:rPr lang="en"/>
              <a:t>Obsolete Jobs: Bowling pinsetters, human alarm clocks, and lamplighters</a:t>
            </a:r>
          </a:p>
          <a:p>
            <a:pPr marL="914400" lvl="1" indent="-317500" rtl="0">
              <a:spcBef>
                <a:spcPts val="0"/>
              </a:spcBef>
              <a:buClr>
                <a:srgbClr val="000000"/>
              </a:buClr>
              <a:buSzPct val="127272"/>
              <a:buFont typeface="Arial"/>
              <a:buChar char="-"/>
            </a:pPr>
            <a:r>
              <a:rPr lang="en"/>
              <a:t>technological advances make lives easier, but make some jobs obsolete</a:t>
            </a:r>
          </a:p>
          <a:p>
            <a:pPr marL="914400" lvl="1" indent="-317500">
              <a:spcBef>
                <a:spcPts val="0"/>
              </a:spcBef>
              <a:buClr>
                <a:srgbClr val="000000"/>
              </a:buClr>
              <a:buSzPct val="127272"/>
              <a:buFont typeface="Arial"/>
              <a:buChar char="-"/>
            </a:pPr>
            <a:r>
              <a:rPr lang="en"/>
              <a:t>is this a good thing?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Char char="-"/>
            </a:pPr>
            <a:r>
              <a:rPr lang="en"/>
              <a:t>Unexpected automated jobs:</a:t>
            </a:r>
          </a:p>
          <a:p>
            <a:pPr marL="914400" lvl="1" indent="-317500" rtl="0">
              <a:spcBef>
                <a:spcPts val="0"/>
              </a:spcBef>
              <a:buClr>
                <a:srgbClr val="000000"/>
              </a:buClr>
              <a:buSzPct val="127272"/>
              <a:buFont typeface="Arial"/>
              <a:buChar char="-"/>
            </a:pPr>
            <a:r>
              <a:rPr lang="en"/>
              <a:t>Technical writers (Sportswriters)</a:t>
            </a:r>
          </a:p>
          <a:p>
            <a:pPr marL="914400" lvl="1" indent="-317500" rtl="0">
              <a:spcBef>
                <a:spcPts val="0"/>
              </a:spcBef>
              <a:buClr>
                <a:srgbClr val="000000"/>
              </a:buClr>
              <a:buSzPct val="127272"/>
              <a:buFont typeface="Arial"/>
              <a:buChar char="-"/>
            </a:pPr>
            <a:r>
              <a:rPr lang="en"/>
              <a:t>Health Technologists (Watson from Jeopardy is “clinical decision support system”)</a:t>
            </a:r>
          </a:p>
          <a:p>
            <a:pPr marL="914400" lvl="1" indent="-317500" rtl="0">
              <a:spcBef>
                <a:spcPts val="0"/>
              </a:spcBef>
              <a:buClr>
                <a:srgbClr val="000000"/>
              </a:buClr>
              <a:buSzPct val="127272"/>
              <a:buFont typeface="Arial"/>
              <a:buChar char="-"/>
            </a:pPr>
            <a:r>
              <a:rPr lang="en"/>
              <a:t>Paralegals (computers can analyze data faster)</a:t>
            </a:r>
          </a:p>
          <a:p>
            <a:pPr marL="457200" lvl="0" indent="-317500" rtl="0">
              <a:spcBef>
                <a:spcPts val="0"/>
              </a:spcBef>
              <a:buClr>
                <a:srgbClr val="000000"/>
              </a:buClr>
              <a:buSzPct val="127272"/>
              <a:buFont typeface="Arial"/>
              <a:buChar char="-"/>
            </a:pPr>
            <a:r>
              <a:rPr lang="en"/>
              <a:t>Lead into things to consider with:</a:t>
            </a:r>
          </a:p>
          <a:p>
            <a:pPr marL="914400" lvl="1" indent="-317500" rtl="0">
              <a:spcBef>
                <a:spcPts val="0"/>
              </a:spcBef>
              <a:buClr>
                <a:srgbClr val="000000"/>
              </a:buClr>
              <a:buSzPct val="127272"/>
              <a:buFont typeface="Arial"/>
              <a:buChar char="-"/>
            </a:pPr>
            <a:r>
              <a:rPr lang="en"/>
              <a:t>Andrew McAfee (author of Race Against the Machine: How the Digital Revolution is Accelerating Innovation, Driving Productivity, and Irreversibly Transforming Employment and the Economy): "Would I rather protect the jobs of today's doctors or would I rather improve the health of all people tomorrow?” [2]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chemeClr val="dk1"/>
              </a:buClr>
              <a:buSzPct val="127272"/>
              <a:buFont typeface="Arial"/>
              <a:buChar char="-"/>
            </a:pPr>
            <a:r>
              <a:rPr lang="en">
                <a:solidFill>
                  <a:schemeClr val="dk1"/>
                </a:solidFill>
              </a:rPr>
              <a:t>According to many charts/graphs, service jobs are in peril</a:t>
            </a:r>
          </a:p>
          <a:p>
            <a:pPr marL="457200" lvl="0" indent="-317500" rtl="0">
              <a:spcBef>
                <a:spcPts val="0"/>
              </a:spcBef>
              <a:buClr>
                <a:schemeClr val="dk1"/>
              </a:buClr>
              <a:buSzPct val="127272"/>
              <a:buFont typeface="Arial"/>
              <a:buChar char="-"/>
            </a:pPr>
            <a:r>
              <a:rPr lang="en">
                <a:solidFill>
                  <a:schemeClr val="dk1"/>
                </a:solidFill>
              </a:rPr>
              <a:t>Want the right proportion of students going into each field to fit the future job market</a:t>
            </a:r>
          </a:p>
          <a:p>
            <a:pPr marL="457200" lvl="0" indent="-317500" rtl="0">
              <a:spcBef>
                <a:spcPts val="0"/>
              </a:spcBef>
              <a:buClr>
                <a:schemeClr val="dk1"/>
              </a:buClr>
              <a:buSzPct val="127272"/>
              <a:buFont typeface="Arial"/>
              <a:buChar char="-"/>
            </a:pPr>
            <a:r>
              <a:rPr lang="en">
                <a:solidFill>
                  <a:schemeClr val="dk1"/>
                </a:solidFill>
              </a:rPr>
              <a:t>France limited to 35 hrs/week</a:t>
            </a:r>
          </a:p>
          <a:p>
            <a:pPr marL="914400" lvl="1" indent="-317500" rtl="0">
              <a:spcBef>
                <a:spcPts val="0"/>
              </a:spcBef>
              <a:buClr>
                <a:schemeClr val="dk1"/>
              </a:buClr>
              <a:buSzPct val="127272"/>
              <a:buFont typeface="Arial"/>
              <a:buChar char="-"/>
            </a:pPr>
            <a:r>
              <a:rPr lang="en">
                <a:solidFill>
                  <a:schemeClr val="dk1"/>
                </a:solidFill>
              </a:rPr>
              <a:t>spread workload more evenly → decreased unemployment</a:t>
            </a:r>
          </a:p>
          <a:p>
            <a:pPr marL="914400" lvl="1" indent="-317500">
              <a:spcBef>
                <a:spcPts val="0"/>
              </a:spcBef>
              <a:buClr>
                <a:schemeClr val="dk1"/>
              </a:buClr>
              <a:buSzPct val="127272"/>
              <a:buFont typeface="Arial"/>
              <a:buChar char="-"/>
            </a:pPr>
            <a:r>
              <a:rPr lang="en">
                <a:solidFill>
                  <a:schemeClr val="dk1"/>
                </a:solidFill>
              </a:rPr>
              <a:t>government incentives to work less [3]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Char char="-"/>
            </a:pPr>
            <a:r>
              <a:rPr lang="en"/>
              <a:t>Increasing productivity but stagnant employment → limit work-week hours and spread the jobs around</a:t>
            </a:r>
          </a:p>
          <a:p>
            <a:pPr marL="457200" lvl="0" indent="-317500" rtl="0">
              <a:spcBef>
                <a:spcPts val="0"/>
              </a:spcBef>
              <a:buClr>
                <a:srgbClr val="000000"/>
              </a:buClr>
              <a:buSzPct val="127272"/>
              <a:buFont typeface="Arial"/>
              <a:buChar char="-"/>
            </a:pPr>
            <a:r>
              <a:rPr lang="en"/>
              <a:t>“[Brynjolfsson and McAfee] believe that rapid technological change has been destroying jobs faster than it is creating them” [4]</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Both charts convey similar ideas:</a:t>
            </a:r>
          </a:p>
          <a:p>
            <a:pPr marL="457200" lvl="0" indent="-317500" rtl="0">
              <a:spcBef>
                <a:spcPts val="0"/>
              </a:spcBef>
              <a:buClr>
                <a:srgbClr val="000000"/>
              </a:buClr>
              <a:buSzPct val="127272"/>
              <a:buFont typeface="Arial"/>
              <a:buChar char="-"/>
            </a:pPr>
            <a:r>
              <a:rPr lang="en"/>
              <a:t>we need more people getting college educations in order to do the jobs that will be available</a:t>
            </a:r>
          </a:p>
          <a:p>
            <a:pPr marL="457200" lvl="0" indent="-317500">
              <a:spcBef>
                <a:spcPts val="0"/>
              </a:spcBef>
              <a:buClr>
                <a:srgbClr val="000000"/>
              </a:buClr>
              <a:buSzPct val="127272"/>
              <a:buFont typeface="Arial"/>
              <a:buChar char="-"/>
            </a:pPr>
            <a:r>
              <a:rPr lang="en"/>
              <a:t>jobs that require little to no college education are being computerized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Both charts convey similar ideas:</a:t>
            </a:r>
          </a:p>
          <a:p>
            <a:pPr marL="457200" lvl="0" indent="-317500" rtl="0">
              <a:spcBef>
                <a:spcPts val="0"/>
              </a:spcBef>
              <a:buClr>
                <a:schemeClr val="dk1"/>
              </a:buClr>
              <a:buSzPct val="127272"/>
              <a:buFont typeface="Arial"/>
              <a:buChar char="-"/>
            </a:pPr>
            <a:r>
              <a:rPr lang="en">
                <a:solidFill>
                  <a:schemeClr val="dk1"/>
                </a:solidFill>
              </a:rPr>
              <a:t>we need more people getting college educations in order to do the jobs that will be available</a:t>
            </a:r>
          </a:p>
          <a:p>
            <a:pPr marL="457200" lvl="0" indent="-317500">
              <a:spcBef>
                <a:spcPts val="0"/>
              </a:spcBef>
              <a:buClr>
                <a:schemeClr val="dk1"/>
              </a:buClr>
              <a:buSzPct val="127272"/>
              <a:buFont typeface="Arial"/>
              <a:buChar char="-"/>
            </a:pPr>
            <a:r>
              <a:rPr lang="en">
                <a:solidFill>
                  <a:schemeClr val="dk1"/>
                </a:solidFill>
              </a:rPr>
              <a:t>jobs that require little to no college education are being computerized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spcBef>
                <a:spcPts val="0"/>
              </a:spcBef>
              <a:buClr>
                <a:srgbClr val="000000"/>
              </a:buClr>
              <a:buSzPct val="127272"/>
              <a:buFont typeface="Arial"/>
              <a:buChar char="-"/>
            </a:pPr>
            <a:r>
              <a:rPr lang="en"/>
              <a:t>Since jobs in the service sector have a high risk of being displaced…</a:t>
            </a:r>
          </a:p>
          <a:p>
            <a:pPr marL="914400" lvl="1" indent="-317500" rtl="0">
              <a:spcBef>
                <a:spcPts val="0"/>
              </a:spcBef>
              <a:buClr>
                <a:srgbClr val="000000"/>
              </a:buClr>
              <a:buSzPct val="127272"/>
              <a:buFont typeface="Arial"/>
              <a:buChar char="-"/>
            </a:pPr>
            <a:r>
              <a:rPr lang="en"/>
              <a:t>we need alternative options for displaced workers</a:t>
            </a:r>
          </a:p>
          <a:p>
            <a:pPr marL="914400" lvl="1" indent="-317500" rtl="0">
              <a:spcBef>
                <a:spcPts val="0"/>
              </a:spcBef>
              <a:buClr>
                <a:srgbClr val="000000"/>
              </a:buClr>
              <a:buSzPct val="127272"/>
              <a:buFont typeface="Arial"/>
              <a:buChar char="-"/>
            </a:pPr>
            <a:r>
              <a:rPr lang="en"/>
              <a:t>we need to discuss methods of matching incoming workers to new job market needs</a:t>
            </a:r>
          </a:p>
          <a:p>
            <a:pPr marL="457200" lvl="0" indent="-317500" rtl="0">
              <a:spcBef>
                <a:spcPts val="0"/>
              </a:spcBef>
              <a:buClr>
                <a:srgbClr val="000000"/>
              </a:buClr>
              <a:buSzPct val="127272"/>
              <a:buFont typeface="Arial"/>
              <a:buChar char="-"/>
            </a:pPr>
            <a:r>
              <a:rPr lang="en"/>
              <a:t>Many jobs require routine and nonroutine tasks to be done, allowing for automation to aid humans by performing the routine tasks [5]</a:t>
            </a:r>
          </a:p>
          <a:p>
            <a:pPr marL="457200" lvl="0" indent="-317500">
              <a:spcBef>
                <a:spcPts val="0"/>
              </a:spcBef>
              <a:buClr>
                <a:srgbClr val="000000"/>
              </a:buClr>
              <a:buSzPct val="127272"/>
              <a:buFont typeface="Arial"/>
              <a:buChar char="-"/>
            </a:pPr>
            <a:r>
              <a:rPr lang="en"/>
              <a:t>Still half a million bank tellers after ATM was invented [5]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Body:</a:t>
            </a:r>
          </a:p>
          <a:p>
            <a:r>
              <a:rPr lang="en-US" dirty="0" smtClean="0"/>
              <a:t>Net Neutrality was a hot topic among media, most recently sparked by the </a:t>
            </a:r>
            <a:r>
              <a:rPr lang="en-US" baseline="0" dirty="0" smtClean="0"/>
              <a:t>recent FCC voting on Net Neutrality rules in February[1].</a:t>
            </a:r>
          </a:p>
          <a:p>
            <a:r>
              <a:rPr lang="en-US" baseline="0" dirty="0" smtClean="0"/>
              <a:t>These are good news, as the new regulations prevents ISPs from limiting consumer access to the internet (or at least for now).</a:t>
            </a:r>
          </a:p>
          <a:p>
            <a:endParaRPr lang="en-US" baseline="0" dirty="0" smtClean="0"/>
          </a:p>
          <a:p>
            <a:r>
              <a:rPr lang="en-US" baseline="0" dirty="0" smtClean="0"/>
              <a:t>However, what is the potential danger of ISPs acting as the Gatekeepers of the Internet?</a:t>
            </a:r>
          </a:p>
          <a:p>
            <a:r>
              <a:rPr lang="en-US" baseline="0" dirty="0" smtClean="0"/>
              <a:t>Which raises the question, how would it affect business?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subsequently, how would it affect customers?</a:t>
            </a:r>
          </a:p>
          <a:p>
            <a:endParaRPr lang="en-US" baseline="0" dirty="0" smtClean="0"/>
          </a:p>
          <a:p>
            <a:r>
              <a:rPr lang="en-US" baseline="0" dirty="0" smtClean="0"/>
              <a:t>Would this matter at all to you (as an user)? </a:t>
            </a:r>
          </a:p>
          <a:p>
            <a:r>
              <a:rPr lang="en-US" baseline="0" dirty="0" smtClean="0"/>
              <a:t>[next]</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Shortnotes</a:t>
            </a:r>
            <a:r>
              <a:rPr lang="en-US" dirty="0" smtClean="0"/>
              <a:t>:</a:t>
            </a:r>
          </a:p>
          <a:p>
            <a:endParaRPr lang="en-US" dirty="0" smtClean="0"/>
          </a:p>
          <a:p>
            <a:r>
              <a:rPr lang="en-US" dirty="0" smtClean="0"/>
              <a:t>Importance of Net Neutrality to Online Businesses</a:t>
            </a:r>
          </a:p>
          <a:p>
            <a:pPr marL="0" indent="0">
              <a:buFontTx/>
              <a:buNone/>
            </a:pPr>
            <a:r>
              <a:rPr lang="en-US" dirty="0" smtClean="0"/>
              <a:t>It’s the most viable model -&gt; Provide own content,</a:t>
            </a:r>
            <a:r>
              <a:rPr lang="en-US" baseline="0" dirty="0" smtClean="0"/>
              <a:t> service, advertising with capability of being seen by anybody</a:t>
            </a:r>
          </a:p>
          <a:p>
            <a:pPr marL="0" indent="0">
              <a:buFontTx/>
              <a:buNone/>
            </a:pPr>
            <a:r>
              <a:rPr lang="en-US" baseline="0" dirty="0" smtClean="0"/>
              <a:t>	</a:t>
            </a:r>
            <a:r>
              <a:rPr lang="en-US" dirty="0" smtClean="0"/>
              <a:t>“80% of traffic to a website begins with search query” / “88% of consumers who search for a type of local business on a mobile device, call or go to that business within 24 hours.”[</a:t>
            </a:r>
          </a:p>
          <a:p>
            <a:endParaRPr lang="en-US" dirty="0" smtClean="0"/>
          </a:p>
          <a:p>
            <a:r>
              <a:rPr lang="en-US" dirty="0" smtClean="0"/>
              <a:t>Without,</a:t>
            </a:r>
            <a:r>
              <a:rPr lang="en-US" baseline="0" dirty="0" smtClean="0"/>
              <a:t> impossible to compete -&gt; No Net Neutrality means ISPs being capable of setting tariffs to use their “fast lane”.</a:t>
            </a:r>
          </a:p>
          <a:p>
            <a:r>
              <a:rPr lang="en-US" baseline="0" dirty="0" smtClean="0"/>
              <a:t>	It has already happened before outside law, Comcast limited Netflix streaming until they settled a deal.</a:t>
            </a:r>
          </a:p>
          <a:p>
            <a:r>
              <a:rPr lang="en-US" baseline="0" dirty="0" smtClean="0"/>
              <a:t>Possibility #1-&gt; Very little precedence on this sort of tariffs, ISPs would be able to charge whatever they would like, something that smaller businesses wouldn’t be able to afford.</a:t>
            </a:r>
          </a:p>
          <a:p>
            <a:r>
              <a:rPr lang="en-US" baseline="0" dirty="0" smtClean="0"/>
              <a:t>Possibility #2 -&gt; Sponsor-like deals, where ISPs promote a particular service/brand. Alike, sponsored products in events, restaurants where there is only one choice of beverage.</a:t>
            </a:r>
          </a:p>
          <a:p>
            <a:r>
              <a:rPr lang="en-US" baseline="0" dirty="0" smtClean="0"/>
              <a:t>Certain Result -&gt; Businesses are forced out of business, which means high unemployment rates. [next]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Body:</a:t>
            </a:r>
          </a:p>
          <a:p>
            <a:endParaRPr lang="en-US" b="1" dirty="0" smtClean="0"/>
          </a:p>
          <a:p>
            <a:r>
              <a:rPr lang="en-US" dirty="0" smtClean="0"/>
              <a:t>Now, lets look into the importance</a:t>
            </a:r>
            <a:r>
              <a:rPr lang="en-US" baseline="0" dirty="0" smtClean="0"/>
              <a:t> of net neutrality to online businesses.</a:t>
            </a:r>
          </a:p>
          <a:p>
            <a:r>
              <a:rPr lang="en-US" baseline="0" dirty="0" smtClean="0"/>
              <a:t>First and foremost, it is important to note that Small Businesses are mostly viable through the internet, as they are to provide their own content, service and advertising, where anyone is able to access their content unrestricted. For example, </a:t>
            </a:r>
            <a:r>
              <a:rPr lang="en-US" dirty="0" smtClean="0"/>
              <a:t>“80% of traffic to a website begins with search query” [3], which Search</a:t>
            </a:r>
            <a:r>
              <a:rPr lang="en-US" baseline="0" dirty="0" smtClean="0"/>
              <a:t> Engines</a:t>
            </a:r>
            <a:r>
              <a:rPr lang="en-US" dirty="0" smtClean="0"/>
              <a:t> is one</a:t>
            </a:r>
            <a:r>
              <a:rPr lang="en-US" baseline="0" dirty="0" smtClean="0"/>
              <a:t> of the best means of a smaller business being found without having a larger fund pool. For context, </a:t>
            </a:r>
            <a:r>
              <a:rPr lang="en-US" dirty="0" smtClean="0"/>
              <a:t>“88% of consumers who search for a type of local business on a mobile device, call or go to that business within 24 hours.”[3].</a:t>
            </a:r>
          </a:p>
          <a:p>
            <a:r>
              <a:rPr lang="en-US" dirty="0" smtClean="0"/>
              <a:t>Which leads to the issue described in the title;</a:t>
            </a:r>
            <a:r>
              <a:rPr lang="en-US" baseline="0" dirty="0" smtClean="0"/>
              <a:t> not having net neutrality makes competition near impossible. </a:t>
            </a:r>
          </a:p>
          <a:p>
            <a:r>
              <a:rPr lang="en-US" baseline="0" dirty="0" smtClean="0"/>
              <a:t>ISPs would then be capable of imposing tariffs to companies so they are able to provide their content in the “fast lane” of the internet[5].</a:t>
            </a:r>
          </a:p>
          <a:p>
            <a:r>
              <a:rPr lang="en-US" baseline="0" dirty="0" smtClean="0"/>
              <a:t>Considering how big internet businesses like Google or Netflix are making unspeakable amounts of money from the internet, a tariff wouldn’t mean much to them, right?</a:t>
            </a:r>
          </a:p>
          <a:p>
            <a:r>
              <a:rPr lang="en-US" baseline="0" dirty="0" smtClean="0"/>
              <a:t>Well, since there is no precedence to anything similar to this scenario, ISPs would be able to charge whatever they would like, meaning any significant sum would be unpayable by smaller businesses. Therefore, small businesses would slowly die[6]. </a:t>
            </a:r>
          </a:p>
          <a:p>
            <a:r>
              <a:rPr lang="en-US" baseline="0" dirty="0" smtClean="0"/>
              <a:t>Another alternative to this scenario would be a “Sponsor”-like deal made between the ISP and the service in question, where it would mirror a scenario of an establishment providing an exclusive beverage brand to its customers, only that the customer base of an ISP is much more significant. In the US, almost 90% of businesses are composed by less than 20 workers out of 5.68 million US firms[7]. Which means, leaving that huge amount of workers out of business means a notable rise in unemployment rate. [8]</a:t>
            </a:r>
            <a:endParaRPr lang="en-US"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276440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Shortnotes</a:t>
            </a:r>
            <a:r>
              <a:rPr lang="en-US" dirty="0" smtClean="0"/>
              <a:t>:</a:t>
            </a:r>
          </a:p>
          <a:p>
            <a:endParaRPr lang="en-US" dirty="0" smtClean="0"/>
          </a:p>
          <a:p>
            <a:r>
              <a:rPr lang="en-US" dirty="0" smtClean="0"/>
              <a:t>Loss</a:t>
            </a:r>
            <a:r>
              <a:rPr lang="en-US" baseline="0" dirty="0" smtClean="0"/>
              <a:t> of business -&gt; Loss of customer</a:t>
            </a:r>
          </a:p>
          <a:p>
            <a:r>
              <a:rPr lang="en-US" baseline="0" dirty="0" smtClean="0"/>
              <a:t>Biggest loss -&gt; Lack of choice (less variety, less access)</a:t>
            </a:r>
          </a:p>
          <a:p>
            <a:r>
              <a:rPr lang="en-US" baseline="0" dirty="0" smtClean="0"/>
              <a:t>Variety -&gt; Dissolution of smaller businesses means less choices for the customer make</a:t>
            </a:r>
          </a:p>
          <a:p>
            <a:r>
              <a:rPr lang="en-US" baseline="0" dirty="0" smtClean="0"/>
              <a:t>Access -&gt; ISPs can simply block alternatives that do not fit their ideals</a:t>
            </a:r>
          </a:p>
          <a:p>
            <a:r>
              <a:rPr lang="en-US" baseline="0" dirty="0" smtClean="0"/>
              <a:t>	Comcast owns </a:t>
            </a:r>
            <a:r>
              <a:rPr lang="en-US" baseline="0" dirty="0" err="1" smtClean="0"/>
              <a:t>NBCUniversal</a:t>
            </a:r>
            <a:r>
              <a:rPr lang="en-US" baseline="0" dirty="0" smtClean="0"/>
              <a:t>, hence it would most likely block out its competitors or simply making access to its content faster / “Censorship”</a:t>
            </a:r>
          </a:p>
          <a:p>
            <a:endParaRPr lang="en-US" baseline="0" dirty="0" smtClean="0"/>
          </a:p>
          <a:p>
            <a:r>
              <a:rPr lang="en-US" baseline="0" dirty="0" smtClean="0"/>
              <a:t>Access control -&gt; Possible </a:t>
            </a:r>
            <a:r>
              <a:rPr lang="en-US" baseline="0" dirty="0" err="1" smtClean="0"/>
              <a:t>nickle</a:t>
            </a:r>
            <a:r>
              <a:rPr lang="en-US" baseline="0" dirty="0" smtClean="0"/>
              <a:t>-and-dime approach</a:t>
            </a:r>
            <a:endParaRPr lang="en-US" dirty="0" smtClean="0"/>
          </a:p>
          <a:p>
            <a:r>
              <a:rPr lang="en-US" dirty="0" smtClean="0"/>
              <a:t>Instead of paying for your internet</a:t>
            </a:r>
            <a:r>
              <a:rPr lang="en-US" baseline="0" dirty="0" smtClean="0"/>
              <a:t> speed, user would pay for access speed to websites and content.</a:t>
            </a:r>
          </a:p>
          <a:p>
            <a:r>
              <a:rPr lang="en-US" baseline="0" dirty="0" smtClean="0"/>
              <a:t>This could go on in two different ways: [next]</a:t>
            </a:r>
          </a:p>
          <a:p>
            <a:endParaRPr lang="en-US" dirty="0" smtClean="0"/>
          </a:p>
          <a:p>
            <a:r>
              <a:rPr lang="en-US" dirty="0" smtClean="0"/>
              <a:t>Body:</a:t>
            </a:r>
          </a:p>
          <a:p>
            <a:endParaRPr lang="en-US" dirty="0" smtClean="0"/>
          </a:p>
          <a:p>
            <a:r>
              <a:rPr lang="en-US" dirty="0" smtClean="0"/>
              <a:t>As a subsequent loss of smaller</a:t>
            </a:r>
            <a:r>
              <a:rPr lang="en-US" baseline="0" dirty="0" smtClean="0"/>
              <a:t> businesses, YOU, as a customer, would suffer as well. </a:t>
            </a:r>
          </a:p>
          <a:p>
            <a:r>
              <a:rPr lang="en-US" baseline="0" dirty="0" smtClean="0"/>
              <a:t>One of the biggest losses would be lack of choice over what type and kind of services you would have access to. </a:t>
            </a:r>
          </a:p>
          <a:p>
            <a:r>
              <a:rPr lang="en-US" baseline="0" dirty="0" smtClean="0"/>
              <a:t>The dissolution of smaller business would decrease the variety of services and products the internet offers, reducing choice. Choice could also be reduced through the ISP’s direct influence. A good example of that would be Comcast promoting its own content through </a:t>
            </a:r>
            <a:r>
              <a:rPr lang="en-US" baseline="0" dirty="0" err="1" smtClean="0"/>
              <a:t>NBCUniversal</a:t>
            </a:r>
            <a:r>
              <a:rPr lang="en-US" baseline="0" dirty="0" smtClean="0"/>
              <a:t> (which is owned by them) by severely restricting user’s access to competitors and simply making direct to </a:t>
            </a:r>
            <a:r>
              <a:rPr lang="en-US" baseline="0" dirty="0" err="1" smtClean="0"/>
              <a:t>NBCUniversal’s</a:t>
            </a:r>
            <a:r>
              <a:rPr lang="en-US" baseline="0" dirty="0" smtClean="0"/>
              <a:t> content faster. Another problem would potentially be censorship, as the “Gatekeepers” of the internet would have the power of cutting access from any website that they desire, unrestricted by anyone.</a:t>
            </a:r>
          </a:p>
          <a:p>
            <a:r>
              <a:rPr lang="en-US" baseline="0" dirty="0" smtClean="0"/>
              <a:t>Another great loss to the consumer would potentially be the </a:t>
            </a:r>
            <a:r>
              <a:rPr lang="en-US" baseline="0" dirty="0" err="1" smtClean="0"/>
              <a:t>nickle</a:t>
            </a:r>
            <a:r>
              <a:rPr lang="en-US" baseline="0" dirty="0" smtClean="0"/>
              <a:t>-and-dime approach to internet browsing, where the consumer would have to pay based off the access speed they would have while browsing non-promoted websites or pay based off the sort of content they browse.</a:t>
            </a:r>
          </a:p>
          <a:p>
            <a:r>
              <a:rPr lang="en-US" baseline="0" dirty="0" smtClean="0"/>
              <a:t>The possible need for paying to having good access speeds is one of the greatest concerns of the Net Neutrality debate, where there has been previous occurrences of ISPs limiting data transfer of different websites, an example being Comcast limiting Netflix streaming rate last year. Lacking actual Net Neutrality means that ISPs wouldn’t have any more regulations preventing them from selling a “fast lane” access to their customers so they are able to browse at “better-than-average” speeds [10]. Lastly, there is also another possibility of how ISPs can tax users on what sort of content they browse, such as providing data plans for “standard user access” and additional plans to extend the access of different types of content the user would like to have (such as news, search tools, international websites, etc…), in a manner similar to buying TV plans and/or channels [8][9].</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103658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ShortNotes</a:t>
            </a:r>
            <a:r>
              <a:rPr lang="en-US" baseline="0" dirty="0" smtClean="0"/>
              <a:t>:</a:t>
            </a:r>
          </a:p>
          <a:p>
            <a:endParaRPr lang="en-US" baseline="0" dirty="0" smtClean="0"/>
          </a:p>
          <a:p>
            <a:r>
              <a:rPr lang="en-US" baseline="0" dirty="0" smtClean="0"/>
              <a:t>Left: A pro-net-neutrality graphic from 2009 [9]</a:t>
            </a:r>
          </a:p>
          <a:p>
            <a:r>
              <a:rPr lang="en-US" baseline="0" dirty="0" err="1" smtClean="0"/>
              <a:t>Depics</a:t>
            </a:r>
            <a:r>
              <a:rPr lang="en-US" baseline="0" dirty="0" smtClean="0"/>
              <a:t>: </a:t>
            </a:r>
          </a:p>
          <a:p>
            <a:r>
              <a:rPr lang="en-US" baseline="0" dirty="0" smtClean="0"/>
              <a:t>-&gt; Base deal: users playing a flat rate for general access to internet, with limited access to non-peering websites at full speed. </a:t>
            </a:r>
          </a:p>
          <a:p>
            <a:r>
              <a:rPr lang="en-US" baseline="0" dirty="0" smtClean="0"/>
              <a:t>-&gt; Deal </a:t>
            </a:r>
            <a:r>
              <a:rPr lang="en-US" baseline="0" dirty="0" err="1" smtClean="0"/>
              <a:t>addons</a:t>
            </a:r>
            <a:r>
              <a:rPr lang="en-US" baseline="0" dirty="0" smtClean="0"/>
              <a:t>: users would pay extra money for full speed on other websites, which is mostly limited to the ones the ISPs select.</a:t>
            </a:r>
          </a:p>
          <a:p>
            <a:endParaRPr lang="en-US" baseline="0" dirty="0" smtClean="0"/>
          </a:p>
          <a:p>
            <a:r>
              <a:rPr lang="en-US" baseline="0" dirty="0" smtClean="0"/>
              <a:t>Right: An Indian </a:t>
            </a:r>
            <a:r>
              <a:rPr lang="en-US" baseline="0" dirty="0" err="1" smtClean="0"/>
              <a:t>nickle</a:t>
            </a:r>
            <a:r>
              <a:rPr lang="en-US" baseline="0" dirty="0" smtClean="0"/>
              <a:t>-and-dime tentative estimate of what sort of costs consumers would have to cover based off their access [8]</a:t>
            </a:r>
          </a:p>
          <a:p>
            <a:r>
              <a:rPr lang="en-US" dirty="0" smtClean="0"/>
              <a:t>-&gt; Slightly different</a:t>
            </a:r>
            <a:r>
              <a:rPr lang="en-US" baseline="0" dirty="0" smtClean="0"/>
              <a:t> from previous, no base deal</a:t>
            </a:r>
          </a:p>
          <a:p>
            <a:r>
              <a:rPr lang="en-US" baseline="0" dirty="0" smtClean="0"/>
              <a:t>-&gt; Instead of choosing packs, choose particular websites you desire to use that you will pay on top off your base pack.</a:t>
            </a:r>
            <a:endParaRPr lang="en-US" dirty="0" smtClean="0"/>
          </a:p>
          <a:p>
            <a:r>
              <a:rPr lang="en-US" dirty="0" smtClean="0"/>
              <a:t>[next]</a:t>
            </a:r>
          </a:p>
          <a:p>
            <a:endParaRPr lang="en-US" dirty="0" smtClean="0"/>
          </a:p>
          <a:p>
            <a:r>
              <a:rPr lang="en-US" dirty="0" smtClean="0"/>
              <a:t>Body (copied from previous):</a:t>
            </a:r>
          </a:p>
          <a:p>
            <a:endParaRPr lang="en-US" dirty="0" smtClean="0"/>
          </a:p>
          <a:p>
            <a:r>
              <a:rPr lang="en-US" baseline="0" dirty="0" smtClean="0"/>
              <a:t>The possible need for paying to having good access speeds is one of the greatest concerns of the Net Neutrality debate, where there has been previous occurrences of ISPs limiting data transfer of different websites, an example being Comcast limiting Netflix streaming rate last year. Lacking actual Net Neutrality means that ISPs wouldn’t have any more regulations preventing them from selling a “fast lane” access to their customers so they are able to browse at “better-than-average” speeds [10]. Lastly, there is also another possibility of how ISPs can tax users on what sort of content they browse, such as providing data plans for “standard user access” and additional plans to extend the access of different types of content the user would like to have (such as news, search tools, international websites, etc…) [8][9].</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355154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Notes:</a:t>
            </a:r>
          </a:p>
          <a:p>
            <a:endParaRPr lang="en-US" dirty="0" smtClean="0"/>
          </a:p>
          <a:p>
            <a:r>
              <a:rPr lang="en-US" dirty="0" smtClean="0"/>
              <a:t>Near-impossible growth of business -&gt; Very difficult</a:t>
            </a:r>
            <a:r>
              <a:rPr lang="en-US" baseline="0" dirty="0" smtClean="0"/>
              <a:t> for smaller companies to sustain profits in an ISP-controlled internet, either due tariffs or advantages bigger businesses could purchase from ISPs. Subsequently, it means that startups of the “new Facebook” are very likely to fail due the very high bar to the cost of entry in the internet market.</a:t>
            </a:r>
          </a:p>
          <a:p>
            <a:r>
              <a:rPr lang="en-US" dirty="0" smtClean="0"/>
              <a:t>Major Unemployment -&gt; With a</a:t>
            </a:r>
            <a:r>
              <a:rPr lang="en-US" baseline="0" dirty="0" smtClean="0"/>
              <a:t> large amount of companies running out of businesses, a large chunk of jobs will leave the market.</a:t>
            </a:r>
          </a:p>
          <a:p>
            <a:r>
              <a:rPr lang="en-US" baseline="0" dirty="0" smtClean="0"/>
              <a:t>ISP’s Internet “Experience” -&gt; Users will be stuck with whatever websites are left from businesses that managed to survive, which could be reduced even further by the “plans” the consumer would need to purchase to have actual access to different websites.</a:t>
            </a:r>
          </a:p>
          <a:p>
            <a:r>
              <a:rPr lang="en-US" baseline="0" dirty="0" smtClean="0"/>
              <a:t>Cost changes? -&gt; Too many variables to account for</a:t>
            </a:r>
          </a:p>
          <a:p>
            <a:r>
              <a:rPr lang="en-US" baseline="0" dirty="0" smtClean="0"/>
              <a:t>	US is already known for having an awful internet speeds (30</a:t>
            </a:r>
            <a:r>
              <a:rPr lang="en-US" baseline="30000" dirty="0" smtClean="0"/>
              <a:t>th</a:t>
            </a:r>
            <a:r>
              <a:rPr lang="en-US" baseline="0" dirty="0" smtClean="0"/>
              <a:t> in the world) and still pay more for much less (Hong Kong with way better internet speeds pay 40% less in average) [11]</a:t>
            </a:r>
          </a:p>
          <a:p>
            <a:r>
              <a:rPr lang="en-US" baseline="0" dirty="0" smtClean="0"/>
              <a:t>	Likely to get worse, due to:</a:t>
            </a:r>
          </a:p>
          <a:p>
            <a:pPr marL="171450" indent="-171450">
              <a:buFontTx/>
              <a:buChar char="-"/>
            </a:pPr>
            <a:r>
              <a:rPr lang="en-US" baseline="0" dirty="0" smtClean="0"/>
              <a:t>businesses having to pay more stay alive, either raising the number of ads or costs for their own services</a:t>
            </a:r>
          </a:p>
          <a:p>
            <a:pPr marL="171450" indent="-171450">
              <a:buFontTx/>
              <a:buChar char="-"/>
            </a:pPr>
            <a:r>
              <a:rPr lang="en-US" baseline="0" dirty="0" smtClean="0"/>
              <a:t>ISPs most likely changing their business model of what speeds users will get</a:t>
            </a:r>
          </a:p>
          <a:p>
            <a:pPr marL="171450" indent="-171450">
              <a:buFontTx/>
              <a:buChar char="-"/>
            </a:pPr>
            <a:r>
              <a:rPr lang="en-US" baseline="0" dirty="0" smtClean="0"/>
              <a:t>High Unemployment is a big variable that could shift prices either way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of these results combined would make quite an impact on the internet “ecology”, where the only certainty is that the only certainty is that average browsing experience would be significantly different from the pre-End of Net Neutrality, for the better or for the almost certain-worse.</a:t>
            </a:r>
            <a:endParaRPr lang="en-US" dirty="0" smtClean="0"/>
          </a:p>
          <a:p>
            <a:endParaRPr lang="en-US" dirty="0" smtClean="0"/>
          </a:p>
          <a:p>
            <a:r>
              <a:rPr lang="en-US" dirty="0" smtClean="0"/>
              <a:t>[next]</a:t>
            </a:r>
          </a:p>
          <a:p>
            <a:r>
              <a:rPr lang="en-US" dirty="0" smtClean="0"/>
              <a:t>Questions?</a:t>
            </a:r>
          </a:p>
          <a:p>
            <a:r>
              <a:rPr lang="en-US" dirty="0" smtClean="0"/>
              <a:t>&lt;time</a:t>
            </a:r>
            <a:r>
              <a:rPr lang="en-US" baseline="0" dirty="0" smtClean="0"/>
              <a:t> for questions&gt;</a:t>
            </a:r>
            <a:endParaRPr lang="en-US" dirty="0" smtClean="0"/>
          </a:p>
          <a:p>
            <a:endParaRPr lang="en-US" dirty="0" smtClean="0"/>
          </a:p>
          <a:p>
            <a:r>
              <a:rPr lang="en-US" dirty="0" smtClean="0"/>
              <a:t>Body:</a:t>
            </a:r>
          </a:p>
          <a:p>
            <a:r>
              <a:rPr lang="en-US" dirty="0" smtClean="0"/>
              <a:t>So, in summary, the</a:t>
            </a:r>
            <a:r>
              <a:rPr lang="en-US" baseline="0" dirty="0" smtClean="0"/>
              <a:t> end of Net Neutrality could impact both producers and consumers of content heavily. </a:t>
            </a:r>
          </a:p>
          <a:p>
            <a:r>
              <a:rPr lang="en-US" baseline="0" dirty="0" smtClean="0"/>
              <a:t>Most notably, the smaller businesses would have difficulties surviving an ISP-controlled internet access, due to the tariffs that could possibly be imposed by the ISPs or the possible advantages that bigger businesses could purchase to provide better access to their content. This would result in a very notable percentage of companies running out of business (up to 90%), which would lead to many people losing their current jobs. This also means that other startups are very likely to fail or at least set a very high bar to the cost of entry in the market due to tariffs.</a:t>
            </a:r>
          </a:p>
          <a:p>
            <a:r>
              <a:rPr lang="en-US" dirty="0" smtClean="0"/>
              <a:t>Not only businesses, but users would be</a:t>
            </a:r>
            <a:r>
              <a:rPr lang="en-US" baseline="0" dirty="0" smtClean="0"/>
              <a:t> affected as well. There would be changes in the costs of their internet browsing experience, leading to potentially new plans that would determine what sort of things the user could see, leaving a big ‘IF’ to what would be allowed or not by the ISPs. </a:t>
            </a:r>
          </a:p>
          <a:p>
            <a:r>
              <a:rPr lang="en-US" baseline="0" dirty="0" smtClean="0"/>
              <a:t>As a result, it is quite difficult to predict the cost changes of internet usage. Would users pay more, less or nothing? It all depends on the ISP’s decision of how it would tax companies and users alike, but if there is a resulting major increase in unemployment rates, it is impossible to determine where the costs of internet usage would go.</a:t>
            </a:r>
          </a:p>
          <a:p>
            <a:r>
              <a:rPr lang="en-US" baseline="0" dirty="0" smtClean="0"/>
              <a:t>All of these results combined would make quite an impact on the internet “ecology”, where the only certainty is that the only certainty is that average browsing experience would be significantly different from the pre-End of Net Neutrality, for the better or for the almost certain-worse.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514348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291261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47C47D19-EB7B-0441-8BD4-A46926092361}" type="slidenum">
              <a:rPr lang="en-US">
                <a:solidFill>
                  <a:srgbClr val="000000"/>
                </a:solidFill>
                <a:latin typeface="Times New Roman" charset="0"/>
                <a:cs typeface="Arial Unicode MS" charset="0"/>
              </a:rPr>
              <a:pPr eaLnBrk="1"/>
              <a:t>35</a:t>
            </a:fld>
            <a:endParaRPr lang="en-US">
              <a:solidFill>
                <a:srgbClr val="000000"/>
              </a:solidFill>
              <a:latin typeface="Times New Roman" charset="0"/>
              <a:cs typeface="Arial Unicode MS" charset="0"/>
            </a:endParaRPr>
          </a:p>
        </p:txBody>
      </p:sp>
      <p:sp>
        <p:nvSpPr>
          <p:cNvPr id="1331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This is fundamentally at odds with programming as a product. Product focuses on ownership and possession of the finished program, whereas service focuses on the consumption and usage of the program, typically focused on granting access and allowing consumption.</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7C682078-F9E5-B84E-9856-23352D45FA4B}" type="slidenum">
              <a:rPr lang="en-US">
                <a:solidFill>
                  <a:srgbClr val="FFFFFF"/>
                </a:solidFill>
                <a:latin typeface="Calibri" charset="0"/>
              </a:rPr>
              <a:pPr eaLnBrk="1" hangingPunct="1">
                <a:lnSpc>
                  <a:spcPct val="100000"/>
                </a:lnSpc>
                <a:buClrTx/>
                <a:buFontTx/>
                <a:buNone/>
              </a:pPr>
              <a:t>35</a:t>
            </a:fld>
            <a:endParaRPr lang="en-US">
              <a:solidFill>
                <a:srgbClr val="FFFFFF"/>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D0B6D93B-4269-2045-83FC-C6F38722A09E}" type="slidenum">
              <a:rPr lang="en-US">
                <a:solidFill>
                  <a:srgbClr val="000000"/>
                </a:solidFill>
                <a:latin typeface="Times New Roman" charset="0"/>
                <a:cs typeface="Arial Unicode MS" charset="0"/>
              </a:rPr>
              <a:pPr eaLnBrk="1"/>
              <a:t>36</a:t>
            </a:fld>
            <a:endParaRPr lang="en-US">
              <a:solidFill>
                <a:srgbClr val="000000"/>
              </a:solidFill>
              <a:latin typeface="Times New Roman" charset="0"/>
              <a:cs typeface="Arial Unicode MS" charset="0"/>
            </a:endParaRPr>
          </a:p>
        </p:txBody>
      </p:sp>
      <p:sp>
        <p:nvSpPr>
          <p:cNvPr id="1433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Notorious “free-to-play” phenomena that has risen. Can be harmless, as many free games are, or an honest attempt at a business model. Examples include League of Legends, DotA 2, old Runescape. Can also be abused, such as with Clash of Clans, a free game that has become the top grossing game on the Android’s Play Market, notorious for the money spent buy children on the game unbeknownst to their parents.</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38649912-CBEC-8B41-8EF9-758C923986F0}" type="slidenum">
              <a:rPr lang="en-US">
                <a:solidFill>
                  <a:srgbClr val="FFFFFF"/>
                </a:solidFill>
                <a:latin typeface="Calibri" charset="0"/>
              </a:rPr>
              <a:pPr eaLnBrk="1" hangingPunct="1">
                <a:lnSpc>
                  <a:spcPct val="100000"/>
                </a:lnSpc>
                <a:buClrTx/>
                <a:buFontTx/>
                <a:buNone/>
              </a:pPr>
              <a:t>36</a:t>
            </a:fld>
            <a:endParaRPr lang="en-US">
              <a:solidFill>
                <a:srgbClr val="FFFFFF"/>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EE68B2C7-AC7E-A64C-97B0-C4D2C50A30D7}" type="slidenum">
              <a:rPr lang="en-US">
                <a:solidFill>
                  <a:srgbClr val="000000"/>
                </a:solidFill>
                <a:latin typeface="Times New Roman" charset="0"/>
                <a:cs typeface="Arial Unicode MS" charset="0"/>
              </a:rPr>
              <a:pPr eaLnBrk="1"/>
              <a:t>37</a:t>
            </a:fld>
            <a:endParaRPr lang="en-US">
              <a:solidFill>
                <a:srgbClr val="000000"/>
              </a:solidFill>
              <a:latin typeface="Times New Roman" charset="0"/>
              <a:cs typeface="Arial Unicode MS" charset="0"/>
            </a:endParaRPr>
          </a:p>
        </p:txBody>
      </p:sp>
      <p:sp>
        <p:nvSpPr>
          <p:cNvPr id="1536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Almost a subsection of “free-to-play”, but not isolated to video games. As far as games are concerned, these tend to be the ones with more abusive free-to-play business models, where one must “pay-to-win”, or are otherwise gated ridiculously from game content in the free version. Zynga is a prime example of freemium games.</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5DDF39AD-2349-FD4E-AA28-FB3DD6A250B7}" type="slidenum">
              <a:rPr lang="en-US">
                <a:solidFill>
                  <a:srgbClr val="FFFFFF"/>
                </a:solidFill>
                <a:latin typeface="Calibri" charset="0"/>
              </a:rPr>
              <a:pPr eaLnBrk="1" hangingPunct="1">
                <a:lnSpc>
                  <a:spcPct val="100000"/>
                </a:lnSpc>
                <a:buClrTx/>
                <a:buFontTx/>
                <a:buNone/>
              </a:pPr>
              <a:t>37</a:t>
            </a:fld>
            <a:endParaRPr lang="en-US">
              <a:solidFill>
                <a:srgbClr val="FFFFFF"/>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ED8603E4-36BA-A44C-A4AB-44729421B97D}" type="slidenum">
              <a:rPr lang="en-US">
                <a:solidFill>
                  <a:srgbClr val="000000"/>
                </a:solidFill>
                <a:latin typeface="Times New Roman" charset="0"/>
                <a:cs typeface="Arial Unicode MS" charset="0"/>
              </a:rPr>
              <a:pPr eaLnBrk="1"/>
              <a:t>38</a:t>
            </a:fld>
            <a:endParaRPr lang="en-US">
              <a:solidFill>
                <a:srgbClr val="000000"/>
              </a:solidFill>
              <a:latin typeface="Times New Roman" charset="0"/>
              <a:cs typeface="Arial Unicode MS" charset="0"/>
            </a:endParaRPr>
          </a:p>
        </p:txBody>
      </p:sp>
      <p:sp>
        <p:nvSpPr>
          <p:cNvPr id="1638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Not exclusive to software as a service, but at times a means used to fund such software. IndieGoGo, GoFundMe, Kickstarter. Shadowrun Online, now Shadowrun Chronicles made it through Kickstarter, and is shifting towards a free model.</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A66EAC80-C001-9749-B98E-0ADE22625C1C}" type="slidenum">
              <a:rPr lang="en-US">
                <a:solidFill>
                  <a:srgbClr val="FFFFFF"/>
                </a:solidFill>
                <a:latin typeface="Calibri" charset="0"/>
              </a:rPr>
              <a:pPr eaLnBrk="1" hangingPunct="1">
                <a:lnSpc>
                  <a:spcPct val="100000"/>
                </a:lnSpc>
                <a:buClrTx/>
                <a:buFontTx/>
                <a:buNone/>
              </a:pPr>
              <a:t>38</a:t>
            </a:fld>
            <a:endParaRPr lang="en-US">
              <a:solidFill>
                <a:srgbClr val="FFFFFF"/>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C2DB1ED6-2AD8-7A4D-8F9F-D4813FA8CC68}" type="slidenum">
              <a:rPr lang="en-US">
                <a:solidFill>
                  <a:srgbClr val="000000"/>
                </a:solidFill>
                <a:latin typeface="Times New Roman" charset="0"/>
                <a:cs typeface="Arial Unicode MS" charset="0"/>
              </a:rPr>
              <a:pPr eaLnBrk="1"/>
              <a:t>39</a:t>
            </a:fld>
            <a:endParaRPr lang="en-US">
              <a:solidFill>
                <a:srgbClr val="000000"/>
              </a:solidFill>
              <a:latin typeface="Times New Roman" charset="0"/>
              <a:cs typeface="Arial Unicode MS" charset="0"/>
            </a:endParaRPr>
          </a:p>
        </p:txBody>
      </p:sp>
      <p:sp>
        <p:nvSpPr>
          <p:cNvPr id="1741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An extreme look at programming as a service. Very difficult to create something as Open Source and market it as a traditional product, as the source code is open for all to view, study, and emulate in copy-cat products, thus lowering the market share of the original product. Can still be done, but many prominent examples of Open Source opt for free services, such as RedHat’s Linux OS, Fedora OS, or Eclipse.</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C6B8CDE0-FCE5-6741-89CF-06E91D5BBD02}" type="slidenum">
              <a:rPr lang="en-US">
                <a:solidFill>
                  <a:srgbClr val="FFFFFF"/>
                </a:solidFill>
                <a:latin typeface="Calibri" charset="0"/>
              </a:rPr>
              <a:pPr eaLnBrk="1" hangingPunct="1">
                <a:lnSpc>
                  <a:spcPct val="100000"/>
                </a:lnSpc>
                <a:buClrTx/>
                <a:buFontTx/>
                <a:buNone/>
              </a:pPr>
              <a:t>39</a:t>
            </a:fld>
            <a:endParaRPr lang="en-US">
              <a:solidFill>
                <a:srgbClr val="FFFFFF"/>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6BE04C4C-31EE-714C-A46D-9F01ACEA1D8F}" type="slidenum">
              <a:rPr lang="en-US">
                <a:solidFill>
                  <a:srgbClr val="000000"/>
                </a:solidFill>
                <a:latin typeface="Times New Roman" charset="0"/>
                <a:cs typeface="Arial Unicode MS" charset="0"/>
              </a:rPr>
              <a:pPr eaLnBrk="1"/>
              <a:t>40</a:t>
            </a:fld>
            <a:endParaRPr lang="en-US">
              <a:solidFill>
                <a:srgbClr val="000000"/>
              </a:solidFill>
              <a:latin typeface="Times New Roman" charset="0"/>
              <a:cs typeface="Arial Unicode MS" charset="0"/>
            </a:endParaRPr>
          </a:p>
        </p:txBody>
      </p:sp>
      <p:sp>
        <p:nvSpPr>
          <p:cNvPr id="1843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Closely related to Open Source programming, oriented towards sharing. Letting others access your software for little more than the act of programming and sharing it. Promotes others to follow suit. In Communist programming, program sells YOU. Great way to get your name known, not typically a sustainable approach or reliable means of business model.</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F49FBBD8-279F-EB4E-8BA8-9190D6F2DA45}" type="slidenum">
              <a:rPr lang="en-US">
                <a:solidFill>
                  <a:srgbClr val="FFFFFF"/>
                </a:solidFill>
                <a:latin typeface="Calibri" charset="0"/>
              </a:rPr>
              <a:pPr eaLnBrk="1" hangingPunct="1">
                <a:lnSpc>
                  <a:spcPct val="100000"/>
                </a:lnSpc>
                <a:buClrTx/>
                <a:buFontTx/>
                <a:buNone/>
              </a:pPr>
              <a:t>40</a:t>
            </a:fld>
            <a:endParaRPr lang="en-US">
              <a:solidFill>
                <a:srgbClr val="FFFFFF"/>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split into groups of 4-5 for this.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Fill time with Work Discussion on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r>
              <a:rPr lang="en-US" dirty="0" smtClean="0"/>
              <a:t>Maybe watch video:</a:t>
            </a:r>
          </a:p>
          <a:p>
            <a:r>
              <a:rPr lang="en-US" dirty="0" smtClean="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Humans Need Not Apply – 2014-08-13</a:t>
            </a:r>
            <a:endParaRPr lang="en-US" dirty="0" smtClean="0"/>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=7Pq-S557XQU</a:t>
            </a:r>
          </a:p>
          <a:p>
            <a:r>
              <a:rPr lang="en-US" sz="1200" kern="1200" dirty="0" smtClean="0">
                <a:solidFill>
                  <a:schemeClr val="tx1"/>
                </a:solidFill>
                <a:latin typeface="+mn-lt"/>
                <a:ea typeface="+mn-ea"/>
                <a:cs typeface="+mn-cs"/>
              </a:rPr>
              <a:t>Last access 2015-04-23</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3504621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8D10BF6E-E037-6047-8480-063A9AF87B8D}" type="slidenum">
              <a:rPr lang="en-US">
                <a:solidFill>
                  <a:srgbClr val="000000"/>
                </a:solidFill>
                <a:latin typeface="Times New Roman" charset="0"/>
                <a:cs typeface="Arial Unicode MS" charset="0"/>
              </a:rPr>
              <a:pPr eaLnBrk="1"/>
              <a:t>41</a:t>
            </a:fld>
            <a:endParaRPr lang="en-US">
              <a:solidFill>
                <a:srgbClr val="000000"/>
              </a:solidFill>
              <a:latin typeface="Times New Roman" charset="0"/>
              <a:cs typeface="Arial Unicode MS" charset="0"/>
            </a:endParaRPr>
          </a:p>
        </p:txBody>
      </p:sp>
      <p:sp>
        <p:nvSpPr>
          <p:cNvPr id="1945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Spotify (also freemium), Xbox Live, Playstation Network, World of Warcraft, Runescape. World of Warcraft is an interesting example in terms of software as a service, as it employs a product based model, where one must pay to own the game and any additional expansions desired, but then must also pay a subscription in order to be granted access, then is also presented with in-game micro-transactions with the newly added cash shop. If anyone doubts the viability of this model, and has ever played World of Warcraft with an active, paid account, follow these steps: calculate the amount of money spent on the game in your life, now be depressed at how much money that is.</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48604407-F868-F946-846F-6255D4FCF5A1}" type="slidenum">
              <a:rPr lang="en-US">
                <a:solidFill>
                  <a:srgbClr val="FFFFFF"/>
                </a:solidFill>
                <a:latin typeface="Calibri" charset="0"/>
              </a:rPr>
              <a:pPr eaLnBrk="1" hangingPunct="1">
                <a:lnSpc>
                  <a:spcPct val="100000"/>
                </a:lnSpc>
                <a:buClrTx/>
                <a:buFontTx/>
                <a:buNone/>
              </a:pPr>
              <a:t>41</a:t>
            </a:fld>
            <a:endParaRPr lang="en-US">
              <a:solidFill>
                <a:srgbClr val="FFFFFF"/>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C859E59C-3F08-1743-A9B6-CA1427FAF5C4}" type="slidenum">
              <a:rPr lang="en-US">
                <a:solidFill>
                  <a:srgbClr val="000000"/>
                </a:solidFill>
                <a:latin typeface="Times New Roman" charset="0"/>
                <a:cs typeface="Arial Unicode MS" charset="0"/>
              </a:rPr>
              <a:pPr eaLnBrk="1"/>
              <a:t>42</a:t>
            </a:fld>
            <a:endParaRPr lang="en-US">
              <a:solidFill>
                <a:srgbClr val="000000"/>
              </a:solidFill>
              <a:latin typeface="Times New Roman" charset="0"/>
              <a:cs typeface="Arial Unicode MS" charset="0"/>
            </a:endParaRPr>
          </a:p>
        </p:txBody>
      </p:sp>
      <p:sp>
        <p:nvSpPr>
          <p:cNvPr id="2048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07963"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sz="2000">
                <a:latin typeface="Arial" charset="0"/>
                <a:ea typeface="Microsoft YaHei" charset="0"/>
                <a:cs typeface="Microsoft YaHei" charset="0"/>
              </a:rPr>
              <a:t>Incredibly successful in most cases. I’d argue that such service-oriented models will begin overtaking product-oriented ones in software markets. Already easily visible in mobile markets. Starting to become more prominent in console and PC software. Must be cautious of abusive models, gating core content behind a pay wall, or pay-to-win games, or the like. Overall very promising with benefits to both parties. Users get to pay for the time they want to use the software, and can stop paying when they no longer wish to use it. Often users even get free options to use the software, with extras added on for those willing to pay. Programmers on the other hand, turn a very large profit, as history has so far shown.</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100000"/>
              </a:lnSpc>
              <a:buClrTx/>
              <a:buFontTx/>
              <a:buNone/>
            </a:pPr>
            <a:fld id="{0CDFDBC5-8796-804F-88E1-2A61657EF2C1}" type="slidenum">
              <a:rPr lang="en-US">
                <a:solidFill>
                  <a:srgbClr val="FFFFFF"/>
                </a:solidFill>
                <a:latin typeface="Calibri" charset="0"/>
              </a:rPr>
              <a:pPr eaLnBrk="1" hangingPunct="1">
                <a:lnSpc>
                  <a:spcPct val="100000"/>
                </a:lnSpc>
                <a:buClrTx/>
                <a:buFontTx/>
                <a:buNone/>
              </a:pPr>
              <a:t>42</a:t>
            </a:fld>
            <a:endParaRPr lang="en-US">
              <a:solidFill>
                <a:srgbClr val="FFFFFF"/>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a:fld id="{96F01639-730F-8C48-A450-4C2DA34FF7F3}" type="slidenum">
              <a:rPr lang="en-US">
                <a:solidFill>
                  <a:srgbClr val="000000"/>
                </a:solidFill>
                <a:latin typeface="Times New Roman" charset="0"/>
                <a:cs typeface="Arial Unicode MS" charset="0"/>
              </a:rPr>
              <a:pPr eaLnBrk="1"/>
              <a:t>43</a:t>
            </a:fld>
            <a:endParaRPr lang="en-US">
              <a:solidFill>
                <a:srgbClr val="000000"/>
              </a:solidFill>
              <a:latin typeface="Times New Roman" charset="0"/>
              <a:cs typeface="Arial Unicode MS" charset="0"/>
            </a:endParaRPr>
          </a:p>
        </p:txBody>
      </p:sp>
      <p:sp>
        <p:nvSpPr>
          <p:cNvPr id="21507"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&lt;speaker notes&gt;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class</a:t>
            </a:r>
            <a:r>
              <a:rPr lang="en-US" baseline="0" dirty="0" smtClean="0"/>
              <a:t> what percentage they think 2010 will have, after explaining the other numbers.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765364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Many “tech” toys are marketed to boys (</a:t>
            </a:r>
            <a:r>
              <a:rPr lang="en-US" dirty="0" err="1" smtClean="0"/>
              <a:t>legos</a:t>
            </a:r>
            <a:r>
              <a:rPr lang="en-US" dirty="0" smtClean="0"/>
              <a:t>,</a:t>
            </a:r>
            <a:r>
              <a:rPr lang="en-US" baseline="0" dirty="0" smtClean="0"/>
              <a:t> robots)</a:t>
            </a:r>
          </a:p>
          <a:p>
            <a:pPr marL="228600" indent="-228600">
              <a:buAutoNum type="arabicPeriod"/>
            </a:pPr>
            <a:r>
              <a:rPr lang="en-US" baseline="0" dirty="0" smtClean="0"/>
              <a:t>Especially in high school classes</a:t>
            </a:r>
          </a:p>
          <a:p>
            <a:pPr marL="228600" indent="-228600">
              <a:buAutoNum type="arabicPeriod"/>
            </a:pPr>
            <a:r>
              <a:rPr lang="en-US" baseline="0" dirty="0" smtClean="0"/>
              <a:t>CS Lectures are often </a:t>
            </a:r>
            <a:r>
              <a:rPr lang="en-US" baseline="0" dirty="0" err="1" smtClean="0"/>
              <a:t>uninteractive</a:t>
            </a:r>
            <a:endParaRPr lang="en-US" baseline="0" dirty="0" smtClean="0"/>
          </a:p>
          <a:p>
            <a:pPr marL="228600" indent="-228600">
              <a:buAutoNum type="arabicPeriod"/>
            </a:pPr>
            <a:r>
              <a:rPr lang="en-US" baseline="0" dirty="0" smtClean="0"/>
              <a:t>Many companies offer more flexible benefits and the ability to work from home, but this isn’t true for every company</a:t>
            </a:r>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478356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Before the</a:t>
            </a:r>
            <a:r>
              <a:rPr lang="en-US" baseline="0" dirty="0" smtClean="0"/>
              <a:t> 80s</a:t>
            </a:r>
            <a:r>
              <a:rPr lang="en-US" dirty="0" smtClean="0"/>
              <a:t>, women’s representation was climbing, just as it was in many other advanced fields of study.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lead to many women ending</a:t>
            </a:r>
            <a:r>
              <a:rPr lang="en-US" baseline="0" dirty="0" smtClean="0"/>
              <a:t> up behind the men in CS classes where they were expected to know how to use a computer already.</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2614037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women drop CS classes because they find them too hard, and feel</a:t>
            </a:r>
            <a:r>
              <a:rPr lang="en-US" baseline="0" dirty="0" smtClean="0"/>
              <a:t> that asking for help would make them look bad.</a:t>
            </a:r>
          </a:p>
          <a:p>
            <a:r>
              <a:rPr lang="en-US" dirty="0" smtClean="0"/>
              <a:t>Unfortunately, the nature</a:t>
            </a:r>
            <a:r>
              <a:rPr lang="en-US" baseline="0" dirty="0" smtClean="0"/>
              <a:t> of raising a child does mean that many women leave the workforce for some amount of time at some point in their career.</a:t>
            </a:r>
          </a:p>
          <a:p>
            <a:r>
              <a:rPr lang="en-US" baseline="0" dirty="0" smtClean="0"/>
              <a:t>However, companies who don’t hire as many women because of this are missing out on some great minds.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676243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engineering student, and especially within the field of robotics,</a:t>
            </a:r>
            <a:r>
              <a:rPr lang="en-US" baseline="0" dirty="0" smtClean="0"/>
              <a:t> I always get the SKYNET remark and the worry of robots taking our jobs.</a:t>
            </a:r>
          </a:p>
          <a:p>
            <a:r>
              <a:rPr lang="en-US" baseline="0" dirty="0" smtClean="0"/>
              <a:t>This, of course, has some merit to the expansion of robotics in new fields and industries and their more common widespread through automation. </a:t>
            </a:r>
          </a:p>
          <a:p>
            <a:endParaRPr lang="en-US" baseline="0" dirty="0" smtClean="0"/>
          </a:p>
          <a:p>
            <a:r>
              <a:rPr lang="en-US" baseline="0" dirty="0" smtClean="0"/>
              <a:t>I will go over the use of robotics systems within warehouse management which is the most consumer and volume-heavy industry.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typical set-up of warehouses for</a:t>
            </a:r>
            <a:r>
              <a:rPr lang="en-US" baseline="0" dirty="0" smtClean="0"/>
              <a:t> different industries are all run in a variety of ways. The size and storage capacity of a warehouse determines the day-to-day operations for its workers and managers. For these reasons, it has become very inefficient for warehouses to be run the traditional ways nowadays due to rising consumer demands. </a:t>
            </a:r>
          </a:p>
          <a:p>
            <a:endParaRPr lang="en-US" baseline="0" dirty="0" smtClean="0"/>
          </a:p>
          <a:p>
            <a:r>
              <a:rPr lang="en-US" baseline="0" dirty="0" smtClean="0"/>
              <a:t>Specifically, it is time-consuming for traditional warehouse workers, known as “pickers”, to walk around millions of square-</a:t>
            </a:r>
            <a:r>
              <a:rPr lang="en-US" baseline="0" dirty="0" err="1" smtClean="0"/>
              <a:t>ft</a:t>
            </a:r>
            <a:r>
              <a:rPr lang="en-US" baseline="0" dirty="0" smtClean="0"/>
              <a:t> large warehouses to grab items for shipments. This would create problems and health concerns for the pickers as they would be required to be on their feet all day and walk anywhere from 8-10 miles daily. Not only that, but this allows packages to be more prone to human-error. </a:t>
            </a:r>
          </a:p>
          <a:p>
            <a:endParaRPr lang="en-US" baseline="0" dirty="0" smtClean="0"/>
          </a:p>
          <a:p>
            <a:r>
              <a:rPr lang="en-US" baseline="0" dirty="0" smtClean="0"/>
              <a:t>For this reason, automation has become a tailor-fit solution to many warehouse locations.</a:t>
            </a:r>
            <a:r>
              <a:rPr lang="en-US" dirty="0" smtClean="0"/>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Review</a:t>
            </a:r>
            <a:r>
              <a:rPr lang="en-US" baseline="0" dirty="0" smtClean="0">
                <a:latin typeface="Arial" charset="0"/>
                <a:ea typeface="ＭＳ Ｐゴシック" charset="-128"/>
                <a:cs typeface="ＭＳ Ｐゴシック" charset="-128"/>
              </a:rPr>
              <a:t> Group Assignment Details.</a:t>
            </a:r>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the market has expanded in every industry with automation, with popular companies like Coca-Cola, Amazon.com. and Nike. Most notorious automation companies are automobile, having machines build machines.</a:t>
            </a:r>
          </a:p>
          <a:p>
            <a:endParaRPr lang="en-US" baseline="0" dirty="0" smtClean="0"/>
          </a:p>
          <a:p>
            <a:r>
              <a:rPr lang="en-US" baseline="0" dirty="0" smtClean="0"/>
              <a:t>The most common automations that are implemented in these types of industries include either just one or a combination of these systems. There are conveyor belt systems where are typically for incoming supply and outgoing packaging throughout the storage facilities.</a:t>
            </a:r>
          </a:p>
          <a:p>
            <a:endParaRPr lang="en-US" baseline="0" dirty="0" smtClean="0"/>
          </a:p>
          <a:p>
            <a:r>
              <a:rPr lang="en-US" baseline="0" dirty="0" smtClean="0"/>
              <a:t>There is also Automated Storage Retrieval System, which is the general concept for database software management for warehouses to better catalogue their inventory, and is specifically tailored to the companies they are supplying.</a:t>
            </a:r>
          </a:p>
          <a:p>
            <a:endParaRPr lang="en-US" baseline="0" dirty="0" smtClean="0"/>
          </a:p>
          <a:p>
            <a:r>
              <a:rPr lang="en-US" baseline="0" dirty="0" smtClean="0"/>
              <a:t>Next are RFID tagging systems which can be implemented at any level (pallet, case, unit) to keep account of inventory and location of products. This has it own benefits of increased theft-deterrents and tracking supply.</a:t>
            </a:r>
          </a:p>
          <a:p>
            <a:endParaRPr lang="en-US" baseline="0" dirty="0" smtClean="0"/>
          </a:p>
          <a:p>
            <a:r>
              <a:rPr lang="en-US" baseline="0" dirty="0" smtClean="0"/>
              <a:t>Finally, there is also a combine systems, like Kiva Systems. Which is a contracting company for different warehouses that was recently acquired by Amazon to supply both software and hardware assistance in warehouse management.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type</a:t>
            </a:r>
            <a:r>
              <a:rPr lang="en-US" baseline="0" dirty="0" smtClean="0"/>
              <a:t> of expansion in automation has led to an increase in output from automated factories. This begs to ask the question about job loss. In c</a:t>
            </a:r>
            <a:r>
              <a:rPr lang="en-US" dirty="0" smtClean="0"/>
              <a:t>onveyor-based operations picks 200-400 items per hour,</a:t>
            </a:r>
            <a:r>
              <a:rPr lang="en-US" baseline="0" dirty="0" smtClean="0"/>
              <a:t> while r</a:t>
            </a:r>
            <a:r>
              <a:rPr lang="en-US" dirty="0" smtClean="0"/>
              <a:t>obotic present items to workers every 6 seconds, resulting in a base rate of 600 items per hour.</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in terms of numbers, unemployment rates are decreasing.</a:t>
            </a:r>
            <a:r>
              <a:rPr lang="en-US" baseline="0" dirty="0" smtClean="0"/>
              <a:t> In this graph from the Census Bureau, </a:t>
            </a:r>
            <a:r>
              <a:rPr lang="en-US" dirty="0" smtClean="0"/>
              <a:t>there</a:t>
            </a:r>
            <a:r>
              <a:rPr lang="en-US" baseline="0" dirty="0" smtClean="0"/>
              <a:t> were </a:t>
            </a:r>
            <a:r>
              <a:rPr lang="en-US" dirty="0" smtClean="0"/>
              <a:t>6-8</a:t>
            </a:r>
            <a:r>
              <a:rPr lang="en-US" baseline="0" dirty="0" smtClean="0"/>
              <a:t> million</a:t>
            </a:r>
            <a:r>
              <a:rPr lang="en-US" dirty="0" smtClean="0"/>
              <a:t> unemployed in early 2000’s,</a:t>
            </a:r>
            <a:r>
              <a:rPr lang="en-US" baseline="0" dirty="0" smtClean="0"/>
              <a:t> which</a:t>
            </a:r>
            <a:r>
              <a:rPr lang="en-US" dirty="0" smtClean="0"/>
              <a:t> rose to 15</a:t>
            </a:r>
            <a:r>
              <a:rPr lang="en-US" baseline="0" dirty="0" smtClean="0"/>
              <a:t> million</a:t>
            </a:r>
            <a:r>
              <a:rPr lang="en-US" dirty="0" smtClean="0"/>
              <a:t> in 2010’s. Since then it has drastically declined</a:t>
            </a:r>
            <a:r>
              <a:rPr lang="en-US" baseline="0" dirty="0" smtClean="0"/>
              <a:t> to 8.5 million to just last year. This just quantifies the amount of jobs being created within the last half-decade and provides better metrics to see that change.</a:t>
            </a:r>
          </a:p>
          <a:p>
            <a:endParaRPr lang="en-US" baseline="0" dirty="0" smtClean="0"/>
          </a:p>
          <a:p>
            <a:r>
              <a:rPr lang="en-US" baseline="0" dirty="0" smtClean="0"/>
              <a:t>For automation, w</a:t>
            </a:r>
            <a:r>
              <a:rPr lang="en-US" dirty="0" smtClean="0"/>
              <a:t>hile the number declines in workers per shift,</a:t>
            </a:r>
            <a:r>
              <a:rPr lang="en-US" baseline="0" dirty="0" smtClean="0"/>
              <a:t> an increase in new positions are becoming available and more in-demand. Similarly, these industries are becoming more prevalent and require more new-build of warehouses to fill consumer demand.</a:t>
            </a:r>
          </a:p>
          <a:p>
            <a:endParaRPr lang="en-US" baseline="0" dirty="0" smtClean="0"/>
          </a:p>
          <a:p>
            <a:r>
              <a:rPr lang="en-US" baseline="0" dirty="0" smtClean="0"/>
              <a:t>With automation jobs, many companies are now starting to offer different seasonal schedules. For really shopping intensive months of November and December for the major holiday season and August and September for back to school. This is showing the importance of more workers adding to the demand in-hand with automation.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new idea</a:t>
            </a:r>
            <a:r>
              <a:rPr lang="en-US" baseline="0" dirty="0" smtClean="0"/>
              <a:t> of sought-out work for the upcoming decades with further expansion of robotics and automated fields. The idea of “ordinary” workers is projected to change from repetitive work to more creative and contrastive.</a:t>
            </a: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55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56</a:t>
            </a:fld>
            <a:endParaRPr lang="en-US"/>
          </a:p>
        </p:txBody>
      </p:sp>
    </p:spTree>
    <p:extLst>
      <p:ext uri="{BB962C8B-B14F-4D97-AF65-F5344CB8AC3E}">
        <p14:creationId xmlns:p14="http://schemas.microsoft.com/office/powerpoint/2010/main" val="3675477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57</a:t>
            </a:fld>
            <a:endParaRPr lang="en-US"/>
          </a:p>
        </p:txBody>
      </p:sp>
    </p:spTree>
    <p:extLst>
      <p:ext uri="{BB962C8B-B14F-4D97-AF65-F5344CB8AC3E}">
        <p14:creationId xmlns:p14="http://schemas.microsoft.com/office/powerpoint/2010/main" val="3570760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58</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Thesis: Rise of Personal Computers</a:t>
            </a:r>
            <a:r>
              <a:rPr lang="en-US" baseline="0" dirty="0" smtClean="0"/>
              <a:t> lead to techie culture which eventually drove females from computer science.</a:t>
            </a:r>
          </a:p>
          <a:p>
            <a:r>
              <a:rPr lang="en-US" baseline="0" dirty="0" smtClean="0"/>
              <a:t>Women with the Mark II computer [5]</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Ada Lovelace: First computer programmer, wrote the first algorithm ever tailored for a computer, for the analytical engine [2]</a:t>
            </a:r>
          </a:p>
          <a:p>
            <a:r>
              <a:rPr lang="en-US" baseline="0" dirty="0" smtClean="0"/>
              <a:t>Edith Clark: First women to obtain an MS from MIT in EE, invented a calculator that could solve hyperbolic functions ten times faster than its predecessor [2]</a:t>
            </a:r>
          </a:p>
          <a:p>
            <a:r>
              <a:rPr lang="en-US" baseline="0" dirty="0" smtClean="0"/>
              <a:t>Grace Hopper: Masters in Mathematics was assigned to t</a:t>
            </a:r>
            <a:r>
              <a:rPr lang="en-US" sz="1200" b="0" i="0" kern="1200" dirty="0" smtClean="0">
                <a:solidFill>
                  <a:schemeClr val="tx1"/>
                </a:solidFill>
                <a:effectLst/>
                <a:latin typeface="+mn-lt"/>
                <a:ea typeface="+mn-ea"/>
                <a:cs typeface="+mn-cs"/>
              </a:rPr>
              <a:t>he Computation Project at Harvard University </a:t>
            </a:r>
          </a:p>
          <a:p>
            <a:r>
              <a:rPr lang="en-US" sz="1200" b="0" i="0" kern="1200" dirty="0" smtClean="0">
                <a:solidFill>
                  <a:schemeClr val="tx1"/>
                </a:solidFill>
                <a:effectLst/>
                <a:latin typeface="+mn-lt"/>
                <a:ea typeface="+mn-ea"/>
                <a:cs typeface="+mn-cs"/>
              </a:rPr>
              <a:t>	- Worked with Mark I</a:t>
            </a:r>
            <a:r>
              <a:rPr lang="en-US" sz="1200" b="0" i="0" kern="1200" baseline="0" dirty="0" smtClean="0">
                <a:solidFill>
                  <a:schemeClr val="tx1"/>
                </a:solidFill>
                <a:effectLst/>
                <a:latin typeface="+mn-lt"/>
                <a:ea typeface="+mn-ea"/>
                <a:cs typeface="+mn-cs"/>
              </a:rPr>
              <a:t> and Mark II when a moth shorted out the Mark II and the term computer bug was developed</a:t>
            </a:r>
          </a:p>
          <a:p>
            <a:r>
              <a:rPr lang="en-US" sz="1200" b="0" i="0" kern="1200" baseline="0" dirty="0" smtClean="0">
                <a:solidFill>
                  <a:schemeClr val="tx1"/>
                </a:solidFill>
                <a:effectLst/>
                <a:latin typeface="+mn-lt"/>
                <a:ea typeface="+mn-ea"/>
                <a:cs typeface="+mn-cs"/>
              </a:rPr>
              <a:t>	- helped create the first compiler for computer languages</a:t>
            </a:r>
          </a:p>
          <a:p>
            <a:r>
              <a:rPr lang="en-US" sz="1200" b="0" i="0" kern="1200" baseline="0" dirty="0" smtClean="0">
                <a:solidFill>
                  <a:schemeClr val="tx1"/>
                </a:solidFill>
                <a:effectLst/>
                <a:latin typeface="+mn-lt"/>
                <a:ea typeface="+mn-ea"/>
                <a:cs typeface="+mn-cs"/>
              </a:rPr>
              <a:t>	- the compiler was a precursor to COBOL (Common Business Oriented Language) [4]</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41938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MITS Altair</a:t>
            </a:r>
            <a:r>
              <a:rPr lang="en-US" baseline="0" dirty="0" smtClean="0"/>
              <a:t> 8800 and IMSAI 8080 clone of the Altair, both came as kits and used Intel 8080 CPU     -Kit computers mainly sold to hobbyists and technicians [1]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IBM 5150 - became primary pc for professional users [5]</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Commodore 64 – highest selling computer of all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Macintosh 128K</a:t>
            </a:r>
            <a:r>
              <a:rPr lang="en-US" baseline="0" dirty="0" smtClean="0"/>
              <a:t> - first pc with GUI and mouse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Describe the basics of the PC boom and how it all built up to 1984 (when women stopped computing)</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8010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2015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2015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smtClean="0"/>
              <a:t>© 2015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hoorayformovies.com/2014/08/27/forgotten-films-1984-blogathon-review-revenge-of-the-nerds-1984-unsurprisingly/" TargetMode="External"/><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npr.org/blogs/money/2014/10/21/357629765/when-women-stopped-coding" TargetMode="External"/><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www.dailydot.com/geek/barbie-engineer-book-girls-game-developers/" TargetMode="External"/><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lowendmac.com/2014/personal-computer-history-the-first-25-years/" TargetMode="External"/><Relationship Id="rId4" Type="http://schemas.openxmlformats.org/officeDocument/2006/relationships/hyperlink" Target="https://www.women.cs.cmu.edu/ada/Resources/Women/" TargetMode="External"/><Relationship Id="rId5" Type="http://schemas.openxmlformats.org/officeDocument/2006/relationships/hyperlink" Target="http://www.ngcproject.org/statistics" TargetMode="External"/><Relationship Id="rId6" Type="http://schemas.openxmlformats.org/officeDocument/2006/relationships/hyperlink" Target="http://www.biography.com/people/grace-hopper-21406809%23world-war-ii-" TargetMode="External"/><Relationship Id="rId7" Type="http://schemas.openxmlformats.org/officeDocument/2006/relationships/hyperlink" Target="http://history-computer.com/ModernComputer/Relays/Aiken.html" TargetMode="External"/><Relationship Id="rId8" Type="http://schemas.openxmlformats.org/officeDocument/2006/relationships/hyperlink" Target="http://www.npr.org/blogs/money/2014/10/21/357629765/when-women-stopped-coding" TargetMode="External"/><Relationship Id="rId9" Type="http://schemas.openxmlformats.org/officeDocument/2006/relationships/hyperlink" Target="http://readwrite.com/2014/09/02/women-in-computer-science-why-so-few"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cdn.thefiscaltimes.com/cdn/farfuture/IALeR66vTKjsK9siQI_wUjkEZLiJdQsIAeEx-CaRjYA/mtime:1378417280/sites/default/files/styles/article_hero/public/articles/04042011_robot_worker_article.jpg?itok=nxkl_hUV" TargetMode="External"/><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hyperlink" Target="https://legalmatterblog.files.wordpress.com/2015/03/shutterstock_186658136.jpg?w=420&amp;h=289" TargetMode="External"/><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hyperlink" Target="http://collectivelifestyle.com/wp-content/uploads/2014/05/Net-neutrality-sign-Closed-Internet-ahead-640x350.jpg" TargetMode="External"/><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hyperlink" Target="http://www.wordstream.com/images/what-is-net-neutrality-video-blocked.jpg" TargetMode="External"/><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hyperlink" Target="http://ak-hdl.buzzfed.com/static/2014-01/enhanced/webdr02/14/13/enhanced-buzz-31562-1389724100-28.jpg" TargetMode="External"/><Relationship Id="rId6" Type="http://schemas.openxmlformats.org/officeDocument/2006/relationships/hyperlink" Target="https://media.licdn.com/mpr/mpr/shrinknp_750_750/AAEAAQAAAAAAAAMDAAAAJDM2ODk0ZDVlLTZlYjctNDhmZS1hYThiLTVjMzdkZDI0MTJmNA.jpg" TargetMode="External"/><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hyperlink" Target="https://www.battleforthenet.com/images/change_avatar/avatar-cat.gif" TargetMode="External"/><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1" Type="http://schemas.openxmlformats.org/officeDocument/2006/relationships/hyperlink" Target="http://www.dailymail.co.uk/sciencetech/article-2970596/How-net-neutrality-impact-FCC-votes-open-internet-rules-s-need-know.html" TargetMode="External"/><Relationship Id="rId12" Type="http://schemas.openxmlformats.org/officeDocument/2006/relationships/hyperlink" Target="http://www.dailydot.com/politics/us-broadband-speed-cost-infographic/"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npr.org/blogs/thetwo-way/2015/02/26/389259382/net-neutrality-up-for-vote-today-by-fcc-board" TargetMode="External"/><Relationship Id="rId4" Type="http://schemas.openxmlformats.org/officeDocument/2006/relationships/hyperlink" Target="https://www.isoc.org/inet97/proceedings/C2/C2_1.HTM" TargetMode="External"/><Relationship Id="rId5" Type="http://schemas.openxmlformats.org/officeDocument/2006/relationships/hyperlink" Target="http://localvox.com/resources/small-business-marketing-statistics/" TargetMode="External"/><Relationship Id="rId6" Type="http://schemas.openxmlformats.org/officeDocument/2006/relationships/hyperlink" Target="http://www.weklarbusinessinstitute.com/will-killing-net-neutrality-death-knell-small-business/" TargetMode="External"/><Relationship Id="rId7" Type="http://schemas.openxmlformats.org/officeDocument/2006/relationships/hyperlink" Target="https://www.premierveba.com/the-death-of-net-neutrality-one-more-nail-in-the-coffin-of-small-business/" TargetMode="External"/><Relationship Id="rId8" Type="http://schemas.openxmlformats.org/officeDocument/2006/relationships/hyperlink" Target="http://www.sbecouncil.org/about-us/facts-and-data/" TargetMode="External"/><Relationship Id="rId9" Type="http://schemas.openxmlformats.org/officeDocument/2006/relationships/hyperlink" Target="https://www.linkedin.com/pulse/net-neutrality-india-pay-rs250-pm-access-chandresh-dedhia" TargetMode="External"/><Relationship Id="rId10" Type="http://schemas.openxmlformats.org/officeDocument/2006/relationships/hyperlink" Target="http://www.buzzfeed.com/jwherrman/welcome-to-the-net-neutrality-nightmare-scenario%23.uvvrkwbEb"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hyperlink" Target="http://us.battle.net/wow/en/blog/15910697/release-the-names-character-name-reclamation-coming-9-15-2014" TargetMode="External"/><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hyperlink" Target="http://www.cbsnews.com/news/robots-on-the-rise-in-the-workplace/" TargetMode="External"/><Relationship Id="rId4" Type="http://schemas.openxmlformats.org/officeDocument/2006/relationships/hyperlink" Target="http://www.inboundlogistics.com/cms/article/inside-the-automated-warehouse/" TargetMode="External"/><Relationship Id="rId5" Type="http://schemas.openxmlformats.org/officeDocument/2006/relationships/hyperlink" Target="http://spectrum.ieee.org/robotics/robotics-software/three-engineers-hundreds-of-robots-one-warehouse" TargetMode="External"/><Relationship Id="rId6" Type="http://schemas.openxmlformats.org/officeDocument/2006/relationships/hyperlink" Target="http://www.huffingtonpost.com/stowe-boyd/robots-jobs-purpose-humans_b_5689813.html"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history-computer.com/ModernComputer/Relays/Aiken.html" TargetMode="External"/><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npr.org/blogs/alltechconsidered/2015/03/07/390247203/grace-hopper" TargetMode="External"/><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lowendmac.com/2014/personal-computer-history-the-first-25-years/"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r>
              <a:rPr lang="en-US" dirty="0" smtClean="0"/>
              <a:t>Class 11</a:t>
            </a:r>
            <a:br>
              <a:rPr lang="en-US" dirty="0" smtClean="0"/>
            </a:br>
            <a:r>
              <a:rPr lang="en-US" dirty="0" smtClean="0"/>
              <a:t>Work</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TECHIE Culture</a:t>
            </a:r>
            <a:endParaRPr lang="en-US" dirty="0"/>
          </a:p>
        </p:txBody>
      </p:sp>
      <p:sp>
        <p:nvSpPr>
          <p:cNvPr id="3" name="Content Placeholder 2"/>
          <p:cNvSpPr>
            <a:spLocks noGrp="1"/>
          </p:cNvSpPr>
          <p:nvPr>
            <p:ph sz="half" idx="1"/>
          </p:nvPr>
        </p:nvSpPr>
        <p:spPr>
          <a:xfrm>
            <a:off x="685800" y="1352551"/>
            <a:ext cx="3393219" cy="3352800"/>
          </a:xfrm>
        </p:spPr>
        <p:txBody>
          <a:bodyPr/>
          <a:lstStyle/>
          <a:p>
            <a:r>
              <a:rPr lang="en-US" dirty="0" smtClean="0"/>
              <a:t>PCs marketed to boys as toys</a:t>
            </a:r>
          </a:p>
          <a:p>
            <a:r>
              <a:rPr lang="en-US" dirty="0" smtClean="0"/>
              <a:t>Familiarized with computers at a younger age</a:t>
            </a:r>
          </a:p>
          <a:p>
            <a:r>
              <a:rPr lang="en-US" i="1" dirty="0" smtClean="0"/>
              <a:t>Weird Science (1985)</a:t>
            </a:r>
          </a:p>
          <a:p>
            <a:r>
              <a:rPr lang="en-US" i="1" dirty="0" smtClean="0"/>
              <a:t>Revenge </a:t>
            </a:r>
            <a:r>
              <a:rPr lang="en-US" i="1" dirty="0"/>
              <a:t>of the Nerds</a:t>
            </a:r>
            <a:r>
              <a:rPr lang="en-US" dirty="0"/>
              <a:t> </a:t>
            </a:r>
            <a:r>
              <a:rPr lang="en-US" dirty="0" smtClean="0"/>
              <a:t>(1984)</a:t>
            </a:r>
          </a:p>
          <a:p>
            <a:r>
              <a:rPr lang="en-US" i="1" dirty="0" smtClean="0"/>
              <a:t>War </a:t>
            </a:r>
            <a:r>
              <a:rPr lang="en-US" i="1" dirty="0"/>
              <a:t>Games</a:t>
            </a:r>
            <a:r>
              <a:rPr lang="en-US" dirty="0"/>
              <a:t> </a:t>
            </a:r>
            <a:r>
              <a:rPr lang="en-US" dirty="0" smtClean="0"/>
              <a:t>(1983)</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Breanne Happell</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hlinkClick r:id="rId3"/>
              </a:rPr>
              <a:t>http://hoorayformovies.com/2014/08/27/forgotten-films-1984-blogathon-review-revenge-of-the-nerds-1984-unsurprisingly</a:t>
            </a:r>
            <a:r>
              <a:rPr lang="en-US" sz="1200" dirty="0" smtClean="0">
                <a:hlinkClick r:id="rId3"/>
              </a:rPr>
              <a:t>/</a:t>
            </a:r>
            <a:r>
              <a:rPr lang="en-US" sz="1200" dirty="0" smtClean="0"/>
              <a:t> </a:t>
            </a:r>
            <a:endParaRPr lang="en-US" sz="1200" dirty="0">
              <a:solidFill>
                <a:schemeClr val="tx1"/>
              </a:solidFill>
            </a:endParaRPr>
          </a:p>
        </p:txBody>
      </p:sp>
      <p:pic>
        <p:nvPicPr>
          <p:cNvPr id="11" name="Content Placeholder 10"/>
          <p:cNvPicPr>
            <a:picLocks noGrp="1" noChangeAspect="1"/>
          </p:cNvPicPr>
          <p:nvPr>
            <p:ph sz="half" idx="2"/>
          </p:nvPr>
        </p:nvPicPr>
        <p:blipFill>
          <a:blip r:embed="rId4"/>
          <a:stretch>
            <a:fillRect/>
          </a:stretch>
        </p:blipFill>
        <p:spPr>
          <a:xfrm>
            <a:off x="3975653" y="1286737"/>
            <a:ext cx="4914528" cy="2762569"/>
          </a:xfrm>
          <a:prstGeom prst="rect">
            <a:avLst/>
          </a:prstGeom>
        </p:spPr>
      </p:pic>
    </p:spTree>
    <p:extLst>
      <p:ext uri="{BB962C8B-B14F-4D97-AF65-F5344CB8AC3E}">
        <p14:creationId xmlns:p14="http://schemas.microsoft.com/office/powerpoint/2010/main" val="433642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Decline of Women in Computing </a:t>
            </a:r>
            <a:endParaRPr lang="en-US" dirty="0"/>
          </a:p>
        </p:txBody>
      </p:sp>
      <p:sp>
        <p:nvSpPr>
          <p:cNvPr id="3" name="Content Placeholder 2"/>
          <p:cNvSpPr>
            <a:spLocks noGrp="1"/>
          </p:cNvSpPr>
          <p:nvPr>
            <p:ph sz="half" idx="1"/>
          </p:nvPr>
        </p:nvSpPr>
        <p:spPr>
          <a:xfrm>
            <a:off x="292968" y="1238918"/>
            <a:ext cx="3253314" cy="3352800"/>
          </a:xfrm>
        </p:spPr>
        <p:txBody>
          <a:bodyPr/>
          <a:lstStyle/>
          <a:p>
            <a:r>
              <a:rPr lang="en-US" dirty="0" smtClean="0"/>
              <a:t>1984 – Percent of women in  Computer Science plummets</a:t>
            </a:r>
          </a:p>
          <a:p>
            <a:r>
              <a:rPr lang="en-US" dirty="0" smtClean="0"/>
              <a:t>Prior to 1984 the percent of women in CS was increasing</a:t>
            </a:r>
          </a:p>
          <a:p>
            <a:r>
              <a:rPr lang="en-US" dirty="0"/>
              <a:t>In 1984, 37.1% of CS degrees were awarded to women</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Breanne Happell</a:t>
            </a:r>
            <a:endParaRPr lang="en-US" sz="1400" dirty="0">
              <a:solidFill>
                <a:schemeClr val="tx1"/>
              </a:solidFill>
              <a:latin typeface="+mj-lt"/>
            </a:endParaRPr>
          </a:p>
        </p:txBody>
      </p:sp>
      <p:sp>
        <p:nvSpPr>
          <p:cNvPr id="8" name="TextBox 7"/>
          <p:cNvSpPr txBox="1"/>
          <p:nvPr/>
        </p:nvSpPr>
        <p:spPr>
          <a:xfrm>
            <a:off x="0" y="4584461"/>
            <a:ext cx="9144000" cy="461665"/>
          </a:xfrm>
          <a:prstGeom prst="rect">
            <a:avLst/>
          </a:prstGeom>
          <a:noFill/>
        </p:spPr>
        <p:txBody>
          <a:bodyPr wrap="square" rtlCol="0">
            <a:spAutoFit/>
          </a:bodyPr>
          <a:lstStyle/>
          <a:p>
            <a:pPr algn="r"/>
            <a:r>
              <a:rPr lang="en-US" sz="1200" dirty="0" smtClean="0"/>
              <a:t>Steve Henn “When </a:t>
            </a:r>
            <a:r>
              <a:rPr lang="en-US" sz="1200" dirty="0"/>
              <a:t>Women Stopped Coding”  </a:t>
            </a:r>
          </a:p>
          <a:p>
            <a:pPr algn="r"/>
            <a:r>
              <a:rPr lang="en-US" sz="1200" dirty="0" smtClean="0">
                <a:hlinkClick r:id="rId3"/>
              </a:rPr>
              <a:t>http</a:t>
            </a:r>
            <a:r>
              <a:rPr lang="en-US" sz="1200" dirty="0">
                <a:hlinkClick r:id="rId3"/>
              </a:rPr>
              <a:t>://</a:t>
            </a:r>
            <a:r>
              <a:rPr lang="en-US" sz="1200" dirty="0" smtClean="0">
                <a:hlinkClick r:id="rId3"/>
              </a:rPr>
              <a:t>www.npr.org/blogs/money/2014/10/21/357629765/when-women-stopped-coding</a:t>
            </a:r>
            <a:r>
              <a:rPr lang="en-US" sz="1200" dirty="0" smtClean="0"/>
              <a:t> </a:t>
            </a:r>
            <a:r>
              <a:rPr lang="en-US" sz="1200" dirty="0"/>
              <a:t>(4-12-15</a:t>
            </a:r>
            <a:r>
              <a:rPr lang="en-US" sz="1200" dirty="0" smtClean="0"/>
              <a:t>)   	</a:t>
            </a:r>
            <a:endParaRPr lang="en-US" sz="1200" dirty="0"/>
          </a:p>
        </p:txBody>
      </p:sp>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755571" y="1088571"/>
            <a:ext cx="5105400" cy="345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616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sz="half" idx="1"/>
          </p:nvPr>
        </p:nvSpPr>
        <p:spPr>
          <a:xfrm>
            <a:off x="349857" y="1363314"/>
            <a:ext cx="3880237" cy="3352800"/>
          </a:xfrm>
        </p:spPr>
        <p:txBody>
          <a:bodyPr/>
          <a:lstStyle/>
          <a:p>
            <a:r>
              <a:rPr lang="en-US" dirty="0" smtClean="0"/>
              <a:t>Recent efforts to get women into CS</a:t>
            </a:r>
          </a:p>
          <a:p>
            <a:pPr lvl="1"/>
            <a:r>
              <a:rPr lang="en-US" dirty="0"/>
              <a:t>Some more successful than </a:t>
            </a:r>
            <a:r>
              <a:rPr lang="en-US" dirty="0" smtClean="0"/>
              <a:t>others</a:t>
            </a:r>
          </a:p>
          <a:p>
            <a:pPr marL="205767" lvl="1">
              <a:spcBef>
                <a:spcPts val="1200"/>
              </a:spcBef>
              <a:buFont typeface="Arial" pitchFamily="34" charset="0"/>
              <a:buChar char="•"/>
            </a:pPr>
            <a:r>
              <a:rPr lang="en-US" sz="1800" dirty="0"/>
              <a:t>How to get more women into Computer Science?</a:t>
            </a:r>
          </a:p>
          <a:p>
            <a:pPr marL="0" indent="0">
              <a:buNone/>
            </a:pPr>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Breanne Happell</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hlinkClick r:id="rId3"/>
              </a:rPr>
              <a:t>http://www.dailydot.com/geek/barbie-engineer-book-girls-game-developers</a:t>
            </a:r>
            <a:r>
              <a:rPr lang="en-US" sz="1200" dirty="0" smtClean="0">
                <a:hlinkClick r:id="rId3"/>
              </a:rPr>
              <a:t>/</a:t>
            </a:r>
            <a:r>
              <a:rPr lang="en-US" sz="1200" dirty="0" smtClean="0"/>
              <a:t> </a:t>
            </a:r>
            <a:endParaRPr lang="en-US" sz="1200" dirty="0">
              <a:solidFill>
                <a:schemeClr val="tx1"/>
              </a:solidFill>
            </a:endParaRPr>
          </a:p>
        </p:txBody>
      </p:sp>
      <p:pic>
        <p:nvPicPr>
          <p:cNvPr id="10" name="Content Placeholder 9"/>
          <p:cNvPicPr>
            <a:picLocks noGrp="1" noChangeAspect="1"/>
          </p:cNvPicPr>
          <p:nvPr>
            <p:ph sz="half" idx="2"/>
          </p:nvPr>
        </p:nvPicPr>
        <p:blipFill>
          <a:blip r:embed="rId4"/>
          <a:stretch>
            <a:fillRect/>
          </a:stretch>
        </p:blipFill>
        <p:spPr>
          <a:xfrm>
            <a:off x="4419600" y="712470"/>
            <a:ext cx="3743325" cy="3992880"/>
          </a:xfrm>
          <a:prstGeom prst="rect">
            <a:avLst/>
          </a:prstGeom>
        </p:spPr>
      </p:pic>
    </p:spTree>
    <p:extLst>
      <p:ext uri="{BB962C8B-B14F-4D97-AF65-F5344CB8AC3E}">
        <p14:creationId xmlns:p14="http://schemas.microsoft.com/office/powerpoint/2010/main" val="371679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685800" y="1048160"/>
            <a:ext cx="8004976" cy="3352800"/>
          </a:xfrm>
        </p:spPr>
        <p:txBody>
          <a:bodyPr>
            <a:noAutofit/>
          </a:bodyPr>
          <a:lstStyle/>
          <a:p>
            <a:pPr marL="0" indent="0">
              <a:lnSpc>
                <a:spcPct val="100000"/>
              </a:lnSpc>
              <a:buNone/>
            </a:pPr>
            <a:r>
              <a:rPr lang="en-US" sz="900" dirty="0" smtClean="0"/>
              <a:t>[1] Dan Knight "Personal </a:t>
            </a:r>
            <a:r>
              <a:rPr lang="en-US" sz="900" dirty="0"/>
              <a:t>Computer History: The First 25 Years." </a:t>
            </a:r>
            <a:r>
              <a:rPr lang="en-US" sz="900" i="1" dirty="0"/>
              <a:t>Low End Mac</a:t>
            </a:r>
            <a:r>
              <a:rPr lang="en-US" sz="900" dirty="0" smtClean="0"/>
              <a:t>., 17 </a:t>
            </a:r>
            <a:r>
              <a:rPr lang="en-US" sz="900" dirty="0"/>
              <a:t>Apr. 2014. Web. 18 Apr. 2015. </a:t>
            </a:r>
            <a:r>
              <a:rPr lang="en-US" sz="900" dirty="0" smtClean="0"/>
              <a:t> </a:t>
            </a:r>
            <a:r>
              <a:rPr lang="en-US" sz="900" dirty="0" smtClean="0">
                <a:hlinkClick r:id="rId3"/>
              </a:rPr>
              <a:t>http</a:t>
            </a:r>
            <a:r>
              <a:rPr lang="en-US" sz="900" dirty="0">
                <a:hlinkClick r:id="rId3"/>
              </a:rPr>
              <a:t>://lowendmac.com/2014/personal-computer-history-the-first-25-years</a:t>
            </a:r>
            <a:r>
              <a:rPr lang="en-US" sz="900" dirty="0" smtClean="0">
                <a:hlinkClick r:id="rId3"/>
              </a:rPr>
              <a:t>/</a:t>
            </a:r>
            <a:r>
              <a:rPr lang="en-US" sz="900" dirty="0" smtClean="0"/>
              <a:t> (4-17-15)</a:t>
            </a:r>
          </a:p>
          <a:p>
            <a:pPr marL="0" indent="0">
              <a:lnSpc>
                <a:spcPct val="100000"/>
              </a:lnSpc>
              <a:buNone/>
            </a:pPr>
            <a:r>
              <a:rPr lang="en-US" sz="900" dirty="0" smtClean="0"/>
              <a:t>[2] </a:t>
            </a:r>
            <a:r>
              <a:rPr lang="en-US" sz="900" dirty="0"/>
              <a:t>"Ada Byron King (aka Ada Lovelace)." </a:t>
            </a:r>
            <a:r>
              <a:rPr lang="en-US" sz="900" i="1" dirty="0"/>
              <a:t>The Ada Project</a:t>
            </a:r>
            <a:r>
              <a:rPr lang="en-US" sz="900" dirty="0"/>
              <a:t>. </a:t>
            </a:r>
            <a:r>
              <a:rPr lang="en-US" sz="900" dirty="0" smtClean="0"/>
              <a:t>Web</a:t>
            </a:r>
            <a:r>
              <a:rPr lang="en-US" sz="900" dirty="0"/>
              <a:t>. 18 Apr. 2015. </a:t>
            </a:r>
            <a:r>
              <a:rPr lang="en-US" sz="900" dirty="0" smtClean="0"/>
              <a:t> </a:t>
            </a:r>
            <a:r>
              <a:rPr lang="en-US" sz="900" dirty="0" smtClean="0">
                <a:hlinkClick r:id="rId4"/>
              </a:rPr>
              <a:t>https</a:t>
            </a:r>
            <a:r>
              <a:rPr lang="en-US" sz="900" dirty="0">
                <a:hlinkClick r:id="rId4"/>
              </a:rPr>
              <a:t>://www.women.cs.cmu.edu/ada/Resources/Women</a:t>
            </a:r>
            <a:r>
              <a:rPr lang="en-US" sz="900" dirty="0" smtClean="0">
                <a:hlinkClick r:id="rId4"/>
              </a:rPr>
              <a:t>/</a:t>
            </a:r>
            <a:r>
              <a:rPr lang="en-US" sz="900" dirty="0" smtClean="0"/>
              <a:t> (4-17-15)</a:t>
            </a:r>
          </a:p>
          <a:p>
            <a:pPr marL="0" indent="0">
              <a:lnSpc>
                <a:spcPct val="100000"/>
              </a:lnSpc>
              <a:buNone/>
            </a:pPr>
            <a:r>
              <a:rPr lang="en-US" sz="900" dirty="0" smtClean="0"/>
              <a:t>[3] </a:t>
            </a:r>
            <a:r>
              <a:rPr lang="en-US" sz="900" dirty="0"/>
              <a:t>"Statistics." </a:t>
            </a:r>
            <a:r>
              <a:rPr lang="en-US" sz="900" i="1" dirty="0"/>
              <a:t>Statistics</a:t>
            </a:r>
            <a:r>
              <a:rPr lang="en-US" sz="900" dirty="0"/>
              <a:t>. </a:t>
            </a:r>
            <a:r>
              <a:rPr lang="en-US" sz="900" dirty="0" smtClean="0"/>
              <a:t>Web</a:t>
            </a:r>
            <a:r>
              <a:rPr lang="en-US" sz="900" dirty="0"/>
              <a:t>. 22 Apr. 2015 </a:t>
            </a:r>
            <a:r>
              <a:rPr lang="en-US" sz="900" dirty="0">
                <a:hlinkClick r:id="rId5"/>
              </a:rPr>
              <a:t>http://</a:t>
            </a:r>
            <a:r>
              <a:rPr lang="en-US" sz="900" dirty="0" smtClean="0">
                <a:hlinkClick r:id="rId5"/>
              </a:rPr>
              <a:t>www.ngcproject.org/statistics</a:t>
            </a:r>
            <a:r>
              <a:rPr lang="en-US" sz="900" dirty="0" smtClean="0"/>
              <a:t> (4-22-15)</a:t>
            </a:r>
          </a:p>
          <a:p>
            <a:pPr marL="0" indent="0">
              <a:lnSpc>
                <a:spcPct val="100000"/>
              </a:lnSpc>
              <a:buNone/>
            </a:pPr>
            <a:r>
              <a:rPr lang="en-US" sz="900" dirty="0" smtClean="0"/>
              <a:t>[4] </a:t>
            </a:r>
            <a:r>
              <a:rPr lang="en-US" sz="900" i="1" dirty="0"/>
              <a:t>Bio.com</a:t>
            </a:r>
            <a:r>
              <a:rPr lang="en-US" sz="900" dirty="0"/>
              <a:t>. A&amp;E Networks Television</a:t>
            </a:r>
            <a:r>
              <a:rPr lang="en-US" sz="900" dirty="0" smtClean="0"/>
              <a:t>, </a:t>
            </a:r>
            <a:r>
              <a:rPr lang="en-US" sz="900" dirty="0"/>
              <a:t>Web. 22 Apr. 2015. </a:t>
            </a:r>
            <a:r>
              <a:rPr lang="en-US" sz="900" dirty="0" smtClean="0"/>
              <a:t> </a:t>
            </a:r>
            <a:r>
              <a:rPr lang="en-US" sz="900" dirty="0" smtClean="0">
                <a:hlinkClick r:id="rId6"/>
              </a:rPr>
              <a:t>http</a:t>
            </a:r>
            <a:r>
              <a:rPr lang="en-US" sz="900" dirty="0">
                <a:hlinkClick r:id="rId6"/>
              </a:rPr>
              <a:t>://</a:t>
            </a:r>
            <a:r>
              <a:rPr lang="en-US" sz="900" dirty="0" smtClean="0">
                <a:hlinkClick r:id="rId6"/>
              </a:rPr>
              <a:t>www.biography.com/people/grace-hopper-21406809#world-war-ii-</a:t>
            </a:r>
            <a:r>
              <a:rPr lang="en-US" sz="900" dirty="0" smtClean="0"/>
              <a:t> (4-22-15)</a:t>
            </a:r>
          </a:p>
          <a:p>
            <a:pPr marL="0" indent="0">
              <a:lnSpc>
                <a:spcPct val="100000"/>
              </a:lnSpc>
              <a:buNone/>
            </a:pPr>
            <a:r>
              <a:rPr lang="en-US" sz="900" dirty="0" smtClean="0"/>
              <a:t>[5] </a:t>
            </a:r>
            <a:r>
              <a:rPr lang="en-US" sz="900" dirty="0"/>
              <a:t>"History of Computers and Computing, Birth of the Modern Computer, Relays Computer, Howard Aiken." </a:t>
            </a:r>
            <a:r>
              <a:rPr lang="en-US" sz="900" i="1" dirty="0"/>
              <a:t>History of Computers and Computing, Birth of the Modern Computer, Relays Computer, Howard Aiken</a:t>
            </a:r>
            <a:r>
              <a:rPr lang="en-US" sz="900" dirty="0"/>
              <a:t>. </a:t>
            </a:r>
            <a:r>
              <a:rPr lang="en-US" sz="900" dirty="0" err="1"/>
              <a:t>N.p</a:t>
            </a:r>
            <a:r>
              <a:rPr lang="en-US" sz="900" dirty="0"/>
              <a:t>., </a:t>
            </a:r>
            <a:r>
              <a:rPr lang="en-US" sz="900" dirty="0" err="1"/>
              <a:t>n.d.</a:t>
            </a:r>
            <a:r>
              <a:rPr lang="en-US" sz="900" dirty="0"/>
              <a:t> Web. 22 Apr. 2015. </a:t>
            </a:r>
            <a:r>
              <a:rPr lang="en-US" sz="900" dirty="0" smtClean="0"/>
              <a:t> </a:t>
            </a:r>
            <a:r>
              <a:rPr lang="en-US" sz="900" dirty="0" smtClean="0">
                <a:hlinkClick r:id="rId7"/>
              </a:rPr>
              <a:t>http</a:t>
            </a:r>
            <a:r>
              <a:rPr lang="en-US" sz="900" dirty="0">
                <a:hlinkClick r:id="rId7"/>
              </a:rPr>
              <a:t>://</a:t>
            </a:r>
            <a:r>
              <a:rPr lang="en-US" sz="900" dirty="0" smtClean="0">
                <a:hlinkClick r:id="rId7"/>
              </a:rPr>
              <a:t>history-computer.com/ModernComputer/Relays/Aiken.html</a:t>
            </a:r>
            <a:r>
              <a:rPr lang="en-US" sz="900" dirty="0" smtClean="0"/>
              <a:t> (4-22-15)</a:t>
            </a:r>
          </a:p>
          <a:p>
            <a:pPr marL="0" indent="0">
              <a:lnSpc>
                <a:spcPct val="100000"/>
              </a:lnSpc>
              <a:buNone/>
            </a:pPr>
            <a:r>
              <a:rPr lang="en-US" sz="900" dirty="0" smtClean="0"/>
              <a:t>[6]</a:t>
            </a:r>
            <a:r>
              <a:rPr lang="en-US" sz="900" dirty="0">
                <a:hlinkClick r:id="rId8"/>
              </a:rPr>
              <a:t> </a:t>
            </a:r>
            <a:r>
              <a:rPr lang="en-US" sz="900" dirty="0" smtClean="0"/>
              <a:t> Steve Henn "When </a:t>
            </a:r>
            <a:r>
              <a:rPr lang="en-US" sz="900" dirty="0"/>
              <a:t>Women Stopped Coding." </a:t>
            </a:r>
            <a:r>
              <a:rPr lang="en-US" sz="900" i="1" dirty="0"/>
              <a:t>NPR</a:t>
            </a:r>
            <a:r>
              <a:rPr lang="en-US" sz="900" dirty="0"/>
              <a:t>. NPR, </a:t>
            </a:r>
            <a:r>
              <a:rPr lang="en-US" sz="900" dirty="0" smtClean="0"/>
              <a:t>Web</a:t>
            </a:r>
            <a:r>
              <a:rPr lang="en-US" sz="900" dirty="0"/>
              <a:t>. 12 Apr. 2015. </a:t>
            </a:r>
            <a:r>
              <a:rPr lang="en-US" sz="900" dirty="0" smtClean="0"/>
              <a:t> </a:t>
            </a:r>
            <a:r>
              <a:rPr lang="en-US" sz="900" dirty="0" smtClean="0">
                <a:hlinkClick r:id="rId8"/>
              </a:rPr>
              <a:t>http</a:t>
            </a:r>
            <a:r>
              <a:rPr lang="en-US" sz="900" dirty="0">
                <a:hlinkClick r:id="rId8"/>
              </a:rPr>
              <a:t>://www.npr.org/blogs/money/2014/10/21/357629765/when-women-stopped-coding</a:t>
            </a:r>
            <a:r>
              <a:rPr lang="en-US" sz="900" dirty="0"/>
              <a:t> </a:t>
            </a:r>
            <a:r>
              <a:rPr lang="en-US" sz="900" dirty="0" smtClean="0"/>
              <a:t> (4-12-15)</a:t>
            </a:r>
          </a:p>
          <a:p>
            <a:pPr marL="0" indent="0">
              <a:lnSpc>
                <a:spcPct val="100000"/>
              </a:lnSpc>
              <a:buNone/>
            </a:pPr>
            <a:r>
              <a:rPr lang="en-US" sz="900" dirty="0" smtClean="0"/>
              <a:t>[7] </a:t>
            </a:r>
            <a:r>
              <a:rPr lang="en-US" sz="900" dirty="0"/>
              <a:t>Larson, Selena. "Women in Computer Science, Why so Few?" </a:t>
            </a:r>
            <a:r>
              <a:rPr lang="en-US" sz="900" i="1" dirty="0" err="1"/>
              <a:t>ReadWrite</a:t>
            </a:r>
            <a:r>
              <a:rPr lang="en-US" sz="900" dirty="0"/>
              <a:t>. </a:t>
            </a:r>
            <a:r>
              <a:rPr lang="en-US" sz="900" dirty="0" err="1"/>
              <a:t>N.p</a:t>
            </a:r>
            <a:r>
              <a:rPr lang="en-US" sz="900" dirty="0"/>
              <a:t>., </a:t>
            </a:r>
            <a:r>
              <a:rPr lang="en-US" sz="900" dirty="0" err="1"/>
              <a:t>n.d.</a:t>
            </a:r>
            <a:r>
              <a:rPr lang="en-US" sz="900" dirty="0"/>
              <a:t> Web. 24 Apr. 2015. </a:t>
            </a:r>
            <a:r>
              <a:rPr lang="en-US" sz="900" dirty="0" smtClean="0"/>
              <a:t> </a:t>
            </a:r>
            <a:r>
              <a:rPr lang="en-US" sz="900" dirty="0" smtClean="0">
                <a:hlinkClick r:id="rId9"/>
              </a:rPr>
              <a:t>http</a:t>
            </a:r>
            <a:r>
              <a:rPr lang="en-US" sz="900" dirty="0">
                <a:hlinkClick r:id="rId9"/>
              </a:rPr>
              <a:t>://</a:t>
            </a:r>
            <a:r>
              <a:rPr lang="en-US" sz="900" dirty="0" smtClean="0">
                <a:hlinkClick r:id="rId9"/>
              </a:rPr>
              <a:t>readwrite.com/2014/09/02/women-in-computer-science-why-so-few</a:t>
            </a:r>
            <a:r>
              <a:rPr lang="en-US" sz="900" dirty="0" smtClean="0"/>
              <a:t>  (4-22-15) </a:t>
            </a:r>
          </a:p>
          <a:p>
            <a:pPr marL="0" indent="0">
              <a:lnSpc>
                <a:spcPct val="100000"/>
              </a:lnSpc>
              <a:buNone/>
            </a:pPr>
            <a:r>
              <a:rPr lang="en-US" sz="900" dirty="0" smtClean="0"/>
              <a:t>[8] </a:t>
            </a:r>
            <a:r>
              <a:rPr lang="en-US" sz="900" dirty="0" err="1"/>
              <a:t>Breene</a:t>
            </a:r>
            <a:r>
              <a:rPr lang="en-US" sz="900" dirty="0"/>
              <a:t>, L. Anne. "Women and Computer Science." </a:t>
            </a:r>
            <a:r>
              <a:rPr lang="en-US" sz="900" i="1" dirty="0"/>
              <a:t>Initiatives</a:t>
            </a:r>
            <a:r>
              <a:rPr lang="en-US" sz="900" dirty="0"/>
              <a:t> 55.2 (1992): 39-44</a:t>
            </a:r>
            <a:r>
              <a:rPr lang="en-US" sz="900" dirty="0" smtClean="0"/>
              <a:t>.</a:t>
            </a:r>
          </a:p>
          <a:p>
            <a:pPr marL="0" indent="0">
              <a:lnSpc>
                <a:spcPct val="100000"/>
              </a:lnSpc>
              <a:buNone/>
            </a:pPr>
            <a:r>
              <a:rPr lang="en-US" sz="900" dirty="0" smtClean="0"/>
              <a:t>[9] </a:t>
            </a:r>
            <a:r>
              <a:rPr lang="en-US" sz="900" dirty="0"/>
              <a:t>Kick Jr, Russell C., and F. Stuart Wells. "Women in computer science." </a:t>
            </a:r>
            <a:r>
              <a:rPr lang="en-US" sz="900" i="1" dirty="0"/>
              <a:t>ACM SIGCSE Bulletin</a:t>
            </a:r>
            <a:r>
              <a:rPr lang="en-US" sz="900" dirty="0"/>
              <a:t> 25.1 (1993): 203-207</a:t>
            </a:r>
            <a:r>
              <a:rPr lang="en-US" sz="900" dirty="0" smtClean="0"/>
              <a:t>.</a:t>
            </a:r>
          </a:p>
          <a:p>
            <a:pPr marL="0" indent="0">
              <a:lnSpc>
                <a:spcPct val="100000"/>
              </a:lnSpc>
              <a:buNone/>
            </a:pPr>
            <a:r>
              <a:rPr lang="en-US" sz="900" dirty="0" smtClean="0"/>
              <a:t>[10] </a:t>
            </a:r>
            <a:r>
              <a:rPr lang="en-US" sz="900" dirty="0"/>
              <a:t>Fisher, Allan, Jane Margolis, and Faye Miller. "Undergraduate women in computer science: experience, motivation and culture." </a:t>
            </a:r>
            <a:r>
              <a:rPr lang="en-US" sz="900" i="1" dirty="0"/>
              <a:t>ACM SIGCSE Bulletin</a:t>
            </a:r>
            <a:r>
              <a:rPr lang="en-US" sz="900" dirty="0"/>
              <a:t>. Vol. 29. No. 1. ACM</a:t>
            </a:r>
            <a:r>
              <a:rPr lang="en-US" sz="900" dirty="0" smtClean="0"/>
              <a:t>, </a:t>
            </a:r>
            <a:r>
              <a:rPr lang="en-US" sz="900" dirty="0"/>
              <a:t>1997</a:t>
            </a:r>
            <a:r>
              <a:rPr lang="en-US" sz="900" dirty="0" smtClean="0"/>
              <a:t>.</a:t>
            </a:r>
          </a:p>
          <a:p>
            <a:pPr marL="0" indent="0">
              <a:lnSpc>
                <a:spcPct val="100000"/>
              </a:lnSpc>
              <a:buNone/>
            </a:pPr>
            <a:r>
              <a:rPr lang="en-US" sz="900" dirty="0" smtClean="0"/>
              <a:t>[11] </a:t>
            </a:r>
            <a:r>
              <a:rPr lang="en-US" sz="900" dirty="0"/>
              <a:t>Quinn, Michael J. </a:t>
            </a:r>
            <a:r>
              <a:rPr lang="en-US" sz="900" i="1" dirty="0"/>
              <a:t>Ethics: For the Information Age</a:t>
            </a:r>
            <a:r>
              <a:rPr lang="en-US" sz="900" dirty="0"/>
              <a:t>. Boston, MA: Pearson Education, 2015. Print.</a:t>
            </a:r>
          </a:p>
          <a:p>
            <a:pPr marL="0" indent="0">
              <a:lnSpc>
                <a:spcPct val="100000"/>
              </a:lnSpc>
              <a:buNone/>
            </a:pPr>
            <a:endParaRPr lang="en-US" sz="900" dirty="0" smtClean="0"/>
          </a:p>
          <a:p>
            <a:pPr marL="0" indent="0">
              <a:lnSpc>
                <a:spcPct val="100000"/>
              </a:lnSpc>
              <a:buNone/>
            </a:pPr>
            <a:endParaRPr lang="en-US" sz="900"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Breanne </a:t>
            </a:r>
            <a:r>
              <a:rPr lang="en-US" sz="1400" dirty="0" err="1" smtClean="0">
                <a:latin typeface="+mj-lt"/>
              </a:rPr>
              <a:t>Happell</a:t>
            </a:r>
            <a:endParaRPr lang="en-US" sz="1400" dirty="0">
              <a:solidFill>
                <a:schemeClr val="tx1"/>
              </a:solidFill>
              <a:latin typeface="+mj-lt"/>
            </a:endParaRPr>
          </a:p>
        </p:txBody>
      </p:sp>
    </p:spTree>
    <p:extLst>
      <p:ext uri="{BB962C8B-B14F-4D97-AF65-F5344CB8AC3E}">
        <p14:creationId xmlns:p14="http://schemas.microsoft.com/office/powerpoint/2010/main" val="2227158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ETHICAL NETWORK MONITORING
IN BUSINESSES and institutions</a:t>
            </a:r>
            <a:endParaRPr lang="en-US" dirty="0"/>
          </a:p>
        </p:txBody>
      </p:sp>
      <p:sp>
        <p:nvSpPr>
          <p:cNvPr id="3" name="Content Placeholder 2"/>
          <p:cNvSpPr>
            <a:spLocks noGrp="1"/>
          </p:cNvSpPr>
          <p:nvPr>
            <p:ph sz="half" idx="1"/>
          </p:nvPr>
        </p:nvSpPr>
        <p:spPr/>
        <p:txBody>
          <a:bodyPr/>
          <a:lstStyle/>
          <a:p>
            <a:pPr>
              <a:lnSpc>
                <a:spcPct val="100000"/>
              </a:lnSpc>
              <a:buFont typeface="Arial"/>
              <a:buChar char="•"/>
            </a:pPr>
            <a:r>
              <a:rPr lang="en-US" dirty="0">
                <a:solidFill>
                  <a:srgbClr val="FFFFFF"/>
                </a:solidFill>
              </a:rPr>
              <a:t>What is appropriate?</a:t>
            </a:r>
            <a:endParaRPr lang="en-US" dirty="0"/>
          </a:p>
        </p:txBody>
      </p:sp>
      <p:sp>
        <p:nvSpPr>
          <p:cNvPr id="5" name="Footer Placeholder 4"/>
          <p:cNvSpPr>
            <a:spLocks noGrp="1"/>
          </p:cNvSpPr>
          <p:nvPr>
            <p:ph type="ftr" sz="quarter" idx="11"/>
          </p:nvPr>
        </p:nvSpPr>
        <p:spPr/>
        <p:txBody>
          <a:bodyPr/>
          <a:lstStyle/>
          <a:p>
            <a:r>
              <a:rPr lang="en-US"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14</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200"/>
            <a:r>
              <a:rPr lang="en-US" sz="1400" dirty="0" smtClean="0">
                <a:solidFill>
                  <a:prstClr val="white"/>
                </a:solidFill>
              </a:rPr>
              <a:t>Etienne </a:t>
            </a:r>
            <a:r>
              <a:rPr lang="en-US" sz="1400" dirty="0" err="1" smtClean="0">
                <a:solidFill>
                  <a:prstClr val="white"/>
                </a:solidFill>
              </a:rPr>
              <a:t>Scraire</a:t>
            </a:r>
            <a:endParaRPr lang="en-US" sz="1400" dirty="0">
              <a:solidFill>
                <a:prstClr val="white"/>
              </a:solidFill>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lnSpc>
                <a:spcPct val="100000"/>
              </a:lnSpc>
            </a:pPr>
            <a:r>
              <a:rPr lang="en-US" sz="1200" dirty="0">
                <a:solidFill>
                  <a:srgbClr val="FFFFFF"/>
                </a:solidFill>
              </a:rPr>
              <a:t>http://blog.securitymonks.com/images/3bears-01.jpg</a:t>
            </a:r>
            <a:endParaRPr lang="en-US" sz="1200" dirty="0"/>
          </a:p>
        </p:txBody>
      </p:sp>
      <p:pic>
        <p:nvPicPr>
          <p:cNvPr id="9" name="Picture 8"/>
          <p:cNvPicPr/>
          <p:nvPr/>
        </p:nvPicPr>
        <p:blipFill>
          <a:blip r:embed="rId3"/>
          <a:stretch/>
        </p:blipFill>
        <p:spPr>
          <a:xfrm>
            <a:off x="4069440" y="1554480"/>
            <a:ext cx="4800240" cy="2885760"/>
          </a:xfrm>
          <a:prstGeom prst="rect">
            <a:avLst/>
          </a:prstGeom>
          <a:ln>
            <a:noFill/>
          </a:ln>
        </p:spPr>
      </p:pic>
    </p:spTree>
    <p:extLst>
      <p:ext uri="{BB962C8B-B14F-4D97-AF65-F5344CB8AC3E}">
        <p14:creationId xmlns:p14="http://schemas.microsoft.com/office/powerpoint/2010/main" val="2538303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NETWORK MONITORING IN SCHOOLS</a:t>
            </a:r>
            <a:endParaRPr lang="en-US" dirty="0"/>
          </a:p>
        </p:txBody>
      </p:sp>
      <p:sp>
        <p:nvSpPr>
          <p:cNvPr id="3" name="Content Placeholder 2"/>
          <p:cNvSpPr>
            <a:spLocks noGrp="1"/>
          </p:cNvSpPr>
          <p:nvPr>
            <p:ph sz="half" idx="1"/>
          </p:nvPr>
        </p:nvSpPr>
        <p:spPr/>
        <p:txBody>
          <a:bodyPr/>
          <a:lstStyle/>
          <a:p>
            <a:pPr>
              <a:lnSpc>
                <a:spcPct val="100000"/>
              </a:lnSpc>
              <a:buFont typeface="Arial"/>
              <a:buChar char="•"/>
            </a:pPr>
            <a:r>
              <a:rPr lang="en-US" dirty="0">
                <a:solidFill>
                  <a:srgbClr val="FFFFFF"/>
                </a:solidFill>
              </a:rPr>
              <a:t>Children's Internet Protection Act (CIPA)</a:t>
            </a:r>
            <a:endParaRPr lang="en-US" dirty="0"/>
          </a:p>
          <a:p>
            <a:pPr>
              <a:lnSpc>
                <a:spcPct val="100000"/>
              </a:lnSpc>
              <a:buFont typeface="Arial"/>
              <a:buChar char="•"/>
            </a:pPr>
            <a:r>
              <a:rPr lang="en-US" dirty="0">
                <a:solidFill>
                  <a:srgbClr val="FFFFFF"/>
                </a:solidFill>
              </a:rPr>
              <a:t>Acceptable Use Policy (AUP)</a:t>
            </a:r>
            <a:endParaRPr lang="en-US" dirty="0"/>
          </a:p>
        </p:txBody>
      </p:sp>
      <p:sp>
        <p:nvSpPr>
          <p:cNvPr id="5" name="Footer Placeholder 4"/>
          <p:cNvSpPr>
            <a:spLocks noGrp="1"/>
          </p:cNvSpPr>
          <p:nvPr>
            <p:ph type="ftr" sz="quarter" idx="11"/>
          </p:nvPr>
        </p:nvSpPr>
        <p:spPr/>
        <p:txBody>
          <a:bodyPr/>
          <a:lstStyle/>
          <a:p>
            <a:r>
              <a:rPr lang="en-US"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15</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200"/>
            <a:r>
              <a:rPr lang="en-US" sz="1400" dirty="0" smtClean="0">
                <a:solidFill>
                  <a:prstClr val="white"/>
                </a:solidFill>
              </a:rPr>
              <a:t>Etienne </a:t>
            </a:r>
            <a:r>
              <a:rPr lang="en-US" sz="1400" dirty="0" err="1" smtClean="0">
                <a:solidFill>
                  <a:prstClr val="white"/>
                </a:solidFill>
              </a:rPr>
              <a:t>Scraire</a:t>
            </a:r>
            <a:endParaRPr lang="en-US" sz="1400" dirty="0">
              <a:solidFill>
                <a:prstClr val="white"/>
              </a:solidFill>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lnSpc>
                <a:spcPct val="100000"/>
              </a:lnSpc>
            </a:pPr>
            <a:r>
              <a:rPr lang="en-US" sz="1200" dirty="0">
                <a:solidFill>
                  <a:srgbClr val="FFFFFF"/>
                </a:solidFill>
              </a:rPr>
              <a:t>http://www.net-orbit.com/images/solutions/school-network-monitoring.jpg</a:t>
            </a:r>
            <a:endParaRPr lang="en-US" sz="1200" dirty="0"/>
          </a:p>
        </p:txBody>
      </p:sp>
      <p:pic>
        <p:nvPicPr>
          <p:cNvPr id="10" name="Picture 9"/>
          <p:cNvPicPr/>
          <p:nvPr/>
        </p:nvPicPr>
        <p:blipFill>
          <a:blip r:embed="rId3"/>
          <a:stretch/>
        </p:blipFill>
        <p:spPr>
          <a:xfrm>
            <a:off x="4744174" y="1601033"/>
            <a:ext cx="4205880" cy="2801160"/>
          </a:xfrm>
          <a:prstGeom prst="rect">
            <a:avLst/>
          </a:prstGeom>
          <a:ln>
            <a:noFill/>
          </a:ln>
        </p:spPr>
      </p:pic>
    </p:spTree>
    <p:extLst>
      <p:ext uri="{BB962C8B-B14F-4D97-AF65-F5344CB8AC3E}">
        <p14:creationId xmlns:p14="http://schemas.microsoft.com/office/powerpoint/2010/main" val="42583308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CYBERLOAFING</a:t>
            </a:r>
            <a:endParaRPr lang="en-US" dirty="0"/>
          </a:p>
        </p:txBody>
      </p:sp>
      <p:sp>
        <p:nvSpPr>
          <p:cNvPr id="3" name="Content Placeholder 2"/>
          <p:cNvSpPr>
            <a:spLocks noGrp="1"/>
          </p:cNvSpPr>
          <p:nvPr>
            <p:ph sz="half" idx="1"/>
          </p:nvPr>
        </p:nvSpPr>
        <p:spPr/>
        <p:txBody>
          <a:bodyPr/>
          <a:lstStyle/>
          <a:p>
            <a:pPr>
              <a:lnSpc>
                <a:spcPct val="100000"/>
              </a:lnSpc>
              <a:buFont typeface="Arial"/>
              <a:buChar char="•"/>
            </a:pPr>
            <a:r>
              <a:rPr lang="en-US" dirty="0">
                <a:solidFill>
                  <a:srgbClr val="FFFFFF"/>
                </a:solidFill>
              </a:rPr>
              <a:t>Electronic Communications Privacy Act (</a:t>
            </a:r>
            <a:r>
              <a:rPr lang="en-US" dirty="0" smtClean="0">
                <a:solidFill>
                  <a:srgbClr val="FFFFFF"/>
                </a:solidFill>
              </a:rPr>
              <a:t>ECPA)</a:t>
            </a:r>
            <a:endParaRPr lang="en-US" dirty="0" smtClean="0"/>
          </a:p>
          <a:p>
            <a:pPr lvl="1">
              <a:lnSpc>
                <a:spcPct val="100000"/>
              </a:lnSpc>
              <a:buFont typeface="Arial"/>
              <a:buChar char="•"/>
            </a:pPr>
            <a:r>
              <a:rPr lang="en-US" sz="1400" dirty="0" smtClean="0">
                <a:solidFill>
                  <a:srgbClr val="FFFFFF"/>
                </a:solidFill>
              </a:rPr>
              <a:t>Doesn't </a:t>
            </a:r>
            <a:r>
              <a:rPr lang="en-US" sz="1400" dirty="0">
                <a:solidFill>
                  <a:srgbClr val="FFFFFF"/>
                </a:solidFill>
              </a:rPr>
              <a:t>apply to service providers</a:t>
            </a:r>
            <a:endParaRPr lang="en-US" dirty="0"/>
          </a:p>
          <a:p>
            <a:pPr>
              <a:buFont typeface="Arial"/>
              <a:buChar char="•"/>
            </a:pPr>
            <a:r>
              <a:rPr lang="en-US" dirty="0">
                <a:solidFill>
                  <a:srgbClr val="FFFFFF"/>
                </a:solidFill>
              </a:rPr>
              <a:t>Monitoring is used to measure employee productivity.</a:t>
            </a:r>
            <a:endParaRPr lang="en-US" dirty="0"/>
          </a:p>
          <a:p>
            <a:pPr>
              <a:buFont typeface="Arial"/>
              <a:buChar char="•"/>
            </a:pPr>
            <a:r>
              <a:rPr lang="en-US" dirty="0">
                <a:solidFill>
                  <a:srgbClr val="FFFFFF"/>
                </a:solidFill>
              </a:rPr>
              <a:t>Or to catch employees violating company policy.</a:t>
            </a:r>
            <a:endParaRPr lang="en-US" dirty="0"/>
          </a:p>
        </p:txBody>
      </p:sp>
      <p:sp>
        <p:nvSpPr>
          <p:cNvPr id="5" name="Footer Placeholder 4"/>
          <p:cNvSpPr>
            <a:spLocks noGrp="1"/>
          </p:cNvSpPr>
          <p:nvPr>
            <p:ph type="ftr" sz="quarter" idx="11"/>
          </p:nvPr>
        </p:nvSpPr>
        <p:spPr/>
        <p:txBody>
          <a:bodyPr/>
          <a:lstStyle/>
          <a:p>
            <a:r>
              <a:rPr lang="en-US"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16</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200"/>
            <a:r>
              <a:rPr lang="en-US" sz="1400" dirty="0" smtClean="0">
                <a:solidFill>
                  <a:prstClr val="white"/>
                </a:solidFill>
              </a:rPr>
              <a:t>Etienne </a:t>
            </a:r>
            <a:r>
              <a:rPr lang="en-US" sz="1400" dirty="0" err="1" smtClean="0">
                <a:solidFill>
                  <a:prstClr val="white"/>
                </a:solidFill>
              </a:rPr>
              <a:t>Scraire</a:t>
            </a:r>
            <a:endParaRPr lang="en-US" sz="1400" dirty="0">
              <a:solidFill>
                <a:prstClr val="white"/>
              </a:solidFill>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lnSpc>
                <a:spcPct val="100000"/>
              </a:lnSpc>
            </a:pPr>
            <a:r>
              <a:rPr lang="en-US" sz="1200" dirty="0">
                <a:solidFill>
                  <a:srgbClr val="FFFFFF"/>
                </a:solidFill>
              </a:rPr>
              <a:t>http://www.scu.edu/ethics/publications/iie/v9n2/resources/littlebro.jpg</a:t>
            </a:r>
            <a:endParaRPr lang="en-US" sz="1200" dirty="0"/>
          </a:p>
        </p:txBody>
      </p:sp>
      <p:pic>
        <p:nvPicPr>
          <p:cNvPr id="9" name="Picture 8"/>
          <p:cNvPicPr/>
          <p:nvPr/>
        </p:nvPicPr>
        <p:blipFill>
          <a:blip r:embed="rId3"/>
          <a:stretch/>
        </p:blipFill>
        <p:spPr>
          <a:xfrm>
            <a:off x="5710354" y="1134777"/>
            <a:ext cx="2545560" cy="3291840"/>
          </a:xfrm>
          <a:prstGeom prst="rect">
            <a:avLst/>
          </a:prstGeom>
          <a:ln>
            <a:noFill/>
          </a:ln>
        </p:spPr>
      </p:pic>
    </p:spTree>
    <p:extLst>
      <p:ext uri="{BB962C8B-B14F-4D97-AF65-F5344CB8AC3E}">
        <p14:creationId xmlns:p14="http://schemas.microsoft.com/office/powerpoint/2010/main" val="64822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INTRUSION DETECTION</a:t>
            </a:r>
            <a:endParaRPr lang="en-US" dirty="0"/>
          </a:p>
        </p:txBody>
      </p:sp>
      <p:sp>
        <p:nvSpPr>
          <p:cNvPr id="3" name="Content Placeholder 2"/>
          <p:cNvSpPr>
            <a:spLocks noGrp="1"/>
          </p:cNvSpPr>
          <p:nvPr>
            <p:ph sz="half" idx="1"/>
          </p:nvPr>
        </p:nvSpPr>
        <p:spPr/>
        <p:txBody>
          <a:bodyPr/>
          <a:lstStyle/>
          <a:p>
            <a:pPr>
              <a:lnSpc>
                <a:spcPct val="100000"/>
              </a:lnSpc>
              <a:buFont typeface="Arial"/>
              <a:buChar char="•"/>
            </a:pPr>
            <a:r>
              <a:rPr lang="en-US" dirty="0">
                <a:solidFill>
                  <a:srgbClr val="FFFFFF"/>
                </a:solidFill>
              </a:rPr>
              <a:t>Intrusion Detection System (IDS)</a:t>
            </a:r>
            <a:endParaRPr lang="en-US" dirty="0"/>
          </a:p>
          <a:p>
            <a:pPr>
              <a:lnSpc>
                <a:spcPct val="100000"/>
              </a:lnSpc>
              <a:buFont typeface="Arial"/>
              <a:buChar char="•"/>
            </a:pPr>
            <a:r>
              <a:rPr lang="en-US" dirty="0">
                <a:solidFill>
                  <a:srgbClr val="FFFFFF"/>
                </a:solidFill>
              </a:rPr>
              <a:t>What if a system is compromised?</a:t>
            </a:r>
            <a:endParaRPr lang="en-US" dirty="0"/>
          </a:p>
        </p:txBody>
      </p:sp>
      <p:sp>
        <p:nvSpPr>
          <p:cNvPr id="5" name="Footer Placeholder 4"/>
          <p:cNvSpPr>
            <a:spLocks noGrp="1"/>
          </p:cNvSpPr>
          <p:nvPr>
            <p:ph type="ftr" sz="quarter" idx="11"/>
          </p:nvPr>
        </p:nvSpPr>
        <p:spPr/>
        <p:txBody>
          <a:bodyPr/>
          <a:lstStyle/>
          <a:p>
            <a:r>
              <a:rPr lang="en-US"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17</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200"/>
            <a:r>
              <a:rPr lang="en-US" sz="1400" dirty="0" smtClean="0">
                <a:solidFill>
                  <a:prstClr val="white"/>
                </a:solidFill>
              </a:rPr>
              <a:t>Etienne </a:t>
            </a:r>
            <a:r>
              <a:rPr lang="en-US" sz="1400" dirty="0" err="1" smtClean="0">
                <a:solidFill>
                  <a:prstClr val="white"/>
                </a:solidFill>
              </a:rPr>
              <a:t>Scraire</a:t>
            </a:r>
            <a:endParaRPr lang="en-US" sz="1400" dirty="0">
              <a:solidFill>
                <a:prstClr val="white"/>
              </a:solidFill>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lnSpc>
                <a:spcPct val="100000"/>
              </a:lnSpc>
            </a:pPr>
            <a:r>
              <a:rPr lang="en-US" sz="1200" dirty="0">
                <a:solidFill>
                  <a:srgbClr val="FFFFFF"/>
                </a:solidFill>
              </a:rPr>
              <a:t>http://www.pkfavantedge.com/wp-content/uploads/2012/12/IDS.jpg</a:t>
            </a:r>
            <a:endParaRPr lang="en-US" sz="1200" dirty="0"/>
          </a:p>
        </p:txBody>
      </p:sp>
      <p:pic>
        <p:nvPicPr>
          <p:cNvPr id="9" name="Picture 8"/>
          <p:cNvPicPr/>
          <p:nvPr/>
        </p:nvPicPr>
        <p:blipFill>
          <a:blip r:embed="rId3"/>
          <a:stretch/>
        </p:blipFill>
        <p:spPr>
          <a:xfrm>
            <a:off x="4572000" y="1703071"/>
            <a:ext cx="4191480" cy="2651760"/>
          </a:xfrm>
          <a:prstGeom prst="rect">
            <a:avLst/>
          </a:prstGeom>
          <a:ln>
            <a:noFill/>
          </a:ln>
        </p:spPr>
      </p:pic>
    </p:spTree>
    <p:extLst>
      <p:ext uri="{BB962C8B-B14F-4D97-AF65-F5344CB8AC3E}">
        <p14:creationId xmlns:p14="http://schemas.microsoft.com/office/powerpoint/2010/main" val="10296408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CASE STUDY: NETWORK TELESCOPE</a:t>
            </a:r>
            <a:endParaRPr lang="en-US" dirty="0"/>
          </a:p>
        </p:txBody>
      </p:sp>
      <p:sp>
        <p:nvSpPr>
          <p:cNvPr id="3" name="Content Placeholder 2"/>
          <p:cNvSpPr>
            <a:spLocks noGrp="1"/>
          </p:cNvSpPr>
          <p:nvPr>
            <p:ph sz="half" idx="1"/>
          </p:nvPr>
        </p:nvSpPr>
        <p:spPr/>
        <p:txBody>
          <a:bodyPr/>
          <a:lstStyle/>
          <a:p>
            <a:pPr>
              <a:lnSpc>
                <a:spcPct val="100000"/>
              </a:lnSpc>
              <a:buFont typeface="Arial"/>
              <a:buChar char="•"/>
            </a:pPr>
            <a:r>
              <a:rPr lang="en-US" dirty="0">
                <a:solidFill>
                  <a:srgbClr val="FFFFFF"/>
                </a:solidFill>
              </a:rPr>
              <a:t>Monitoring unallocated address space</a:t>
            </a:r>
            <a:endParaRPr lang="en-US" dirty="0"/>
          </a:p>
          <a:p>
            <a:pPr>
              <a:lnSpc>
                <a:spcPct val="100000"/>
              </a:lnSpc>
              <a:buFont typeface="Arial"/>
              <a:buChar char="•"/>
            </a:pPr>
            <a:r>
              <a:rPr lang="en-US" dirty="0">
                <a:solidFill>
                  <a:srgbClr val="FFFFFF"/>
                </a:solidFill>
              </a:rPr>
              <a:t>If the address does not correspond to a machine it can be assumed that the traffic is malicious.</a:t>
            </a:r>
            <a:endParaRPr lang="en-US" dirty="0"/>
          </a:p>
          <a:p>
            <a:pPr>
              <a:lnSpc>
                <a:spcPct val="100000"/>
              </a:lnSpc>
              <a:buFont typeface="Arial"/>
              <a:buChar char="•"/>
            </a:pPr>
            <a:r>
              <a:rPr lang="en-US" dirty="0">
                <a:solidFill>
                  <a:srgbClr val="FFFFFF"/>
                </a:solidFill>
              </a:rPr>
              <a:t>The privacy of the users is respected.</a:t>
            </a:r>
            <a:endParaRPr lang="en-US" dirty="0"/>
          </a:p>
        </p:txBody>
      </p:sp>
      <p:sp>
        <p:nvSpPr>
          <p:cNvPr id="5" name="Footer Placeholder 4"/>
          <p:cNvSpPr>
            <a:spLocks noGrp="1"/>
          </p:cNvSpPr>
          <p:nvPr>
            <p:ph type="ftr" sz="quarter" idx="11"/>
          </p:nvPr>
        </p:nvSpPr>
        <p:spPr/>
        <p:txBody>
          <a:bodyPr/>
          <a:lstStyle/>
          <a:p>
            <a:r>
              <a:rPr lang="en-US" smtClean="0">
                <a:solidFill>
                  <a:prstClr val="white"/>
                </a:solidFill>
              </a:rPr>
              <a:t>© 2015 Keith A. Pray</a:t>
            </a:r>
            <a:endParaRPr lang="en-US" dirty="0">
              <a:solidFill>
                <a:prstClr val="white"/>
              </a:solidFill>
            </a:endParaRPr>
          </a:p>
        </p:txBody>
      </p:sp>
      <p:sp>
        <p:nvSpPr>
          <p:cNvPr id="6" name="Slide Number Placeholder 5"/>
          <p:cNvSpPr>
            <a:spLocks noGrp="1"/>
          </p:cNvSpPr>
          <p:nvPr>
            <p:ph type="sldNum" sz="quarter" idx="12"/>
          </p:nvPr>
        </p:nvSpPr>
        <p:spPr/>
        <p:txBody>
          <a:bodyPr/>
          <a:lstStyle/>
          <a:p>
            <a:fld id="{A2A17EAB-8B51-5C40-8776-6683E51FA7A0}" type="slidenum">
              <a:rPr lang="en-US" smtClean="0">
                <a:solidFill>
                  <a:prstClr val="white"/>
                </a:solidFill>
              </a:rPr>
              <a:pPr/>
              <a:t>18</a:t>
            </a:fld>
            <a:endParaRPr lang="en-US">
              <a:solidFill>
                <a:prstClr val="white"/>
              </a:solidFill>
            </a:endParaRPr>
          </a:p>
        </p:txBody>
      </p:sp>
      <p:sp>
        <p:nvSpPr>
          <p:cNvPr id="7" name="TextBox 6"/>
          <p:cNvSpPr txBox="1"/>
          <p:nvPr/>
        </p:nvSpPr>
        <p:spPr>
          <a:xfrm>
            <a:off x="6847114" y="372337"/>
            <a:ext cx="2179682" cy="307777"/>
          </a:xfrm>
          <a:prstGeom prst="rect">
            <a:avLst/>
          </a:prstGeom>
          <a:noFill/>
        </p:spPr>
        <p:txBody>
          <a:bodyPr wrap="square" rtlCol="0">
            <a:spAutoFit/>
          </a:bodyPr>
          <a:lstStyle/>
          <a:p>
            <a:pPr algn="r" defTabSz="457200"/>
            <a:r>
              <a:rPr lang="en-US" sz="1400" dirty="0" smtClean="0">
                <a:solidFill>
                  <a:prstClr val="white"/>
                </a:solidFill>
              </a:rPr>
              <a:t>Etienne </a:t>
            </a:r>
            <a:r>
              <a:rPr lang="en-US" sz="1400" dirty="0" err="1" smtClean="0">
                <a:solidFill>
                  <a:prstClr val="white"/>
                </a:solidFill>
              </a:rPr>
              <a:t>Scraire</a:t>
            </a:r>
            <a:endParaRPr lang="en-US" sz="1400" dirty="0">
              <a:solidFill>
                <a:prstClr val="white"/>
              </a:solidFill>
            </a:endParaRPr>
          </a:p>
        </p:txBody>
      </p:sp>
      <p:pic>
        <p:nvPicPr>
          <p:cNvPr id="9" name="Picture 8"/>
          <p:cNvPicPr/>
          <p:nvPr/>
        </p:nvPicPr>
        <p:blipFill>
          <a:blip r:embed="rId3"/>
          <a:stretch/>
        </p:blipFill>
        <p:spPr>
          <a:xfrm>
            <a:off x="4991674" y="1226311"/>
            <a:ext cx="3710880" cy="3479040"/>
          </a:xfrm>
          <a:prstGeom prst="rect">
            <a:avLst/>
          </a:prstGeom>
          <a:ln>
            <a:noFill/>
          </a:ln>
        </p:spPr>
      </p:pic>
    </p:spTree>
    <p:extLst>
      <p:ext uri="{BB962C8B-B14F-4D97-AF65-F5344CB8AC3E}">
        <p14:creationId xmlns:p14="http://schemas.microsoft.com/office/powerpoint/2010/main" val="536583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a:lnSpc>
                <a:spcPct val="100000"/>
              </a:lnSpc>
            </a:pPr>
            <a:r>
              <a:rPr lang="en-US" sz="1400" dirty="0">
                <a:solidFill>
                  <a:srgbClr val="FFFFFF"/>
                </a:solidFill>
              </a:rPr>
              <a:t>[1] http://www.iiakm.org/ojakm/articles/2013/volume1_2/OJAKM_Volume1_2pp44-55.pdf</a:t>
            </a:r>
            <a:endParaRPr lang="en-US" sz="1200" dirty="0"/>
          </a:p>
          <a:p>
            <a:pPr>
              <a:lnSpc>
                <a:spcPct val="100000"/>
              </a:lnSpc>
            </a:pPr>
            <a:r>
              <a:rPr lang="en-US" sz="1400" dirty="0">
                <a:solidFill>
                  <a:srgbClr val="FFFFFF"/>
                </a:solidFill>
              </a:rPr>
              <a:t>[2] http://www.huizenga.nova.edu/Jame/articles/employee-monitoring.cfm</a:t>
            </a:r>
            <a:endParaRPr lang="en-US" sz="1200" dirty="0"/>
          </a:p>
          <a:p>
            <a:pPr>
              <a:lnSpc>
                <a:spcPct val="100000"/>
              </a:lnSpc>
            </a:pPr>
            <a:r>
              <a:rPr lang="en-US" sz="1400" dirty="0">
                <a:solidFill>
                  <a:srgbClr val="FFFFFF"/>
                </a:solidFill>
              </a:rPr>
              <a:t>[3] http://www.ijarcce.com/upload/2015/march-15/IJARCCE%20113.pdf</a:t>
            </a:r>
            <a:endParaRPr lang="en-US" sz="1200" dirty="0"/>
          </a:p>
          <a:p>
            <a:pPr>
              <a:lnSpc>
                <a:spcPct val="100000"/>
              </a:lnSpc>
            </a:pPr>
            <a:r>
              <a:rPr lang="en-US" sz="1400" dirty="0">
                <a:solidFill>
                  <a:srgbClr val="FFFFFF"/>
                </a:solidFill>
              </a:rPr>
              <a:t>[4] http://www.pcworld.com/article/189806/Ethics_of_Monitoring_PC_Activity.html</a:t>
            </a:r>
            <a:endParaRPr lang="en-US" sz="1200" dirty="0"/>
          </a:p>
          <a:p>
            <a:pPr>
              <a:lnSpc>
                <a:spcPct val="100000"/>
              </a:lnSpc>
            </a:pPr>
            <a:r>
              <a:rPr lang="en-US" sz="1400" dirty="0">
                <a:solidFill>
                  <a:srgbClr val="FFFFFF"/>
                </a:solidFill>
              </a:rPr>
              <a:t>[5] http://www.caida.org/publications/papers/2004/tr-2004-04/tr-2004-04.pdf</a:t>
            </a:r>
            <a:endParaRPr lang="en-US" sz="1200" dirty="0"/>
          </a:p>
        </p:txBody>
      </p:sp>
      <p:sp>
        <p:nvSpPr>
          <p:cNvPr id="4" name="Footer Placeholder 3"/>
          <p:cNvSpPr>
            <a:spLocks noGrp="1"/>
          </p:cNvSpPr>
          <p:nvPr>
            <p:ph type="ftr" sz="quarter" idx="11"/>
          </p:nvPr>
        </p:nvSpPr>
        <p:spPr/>
        <p:txBody>
          <a:bodyPr/>
          <a:lstStyle/>
          <a:p>
            <a:r>
              <a:rPr lang="en-US" smtClean="0">
                <a:solidFill>
                  <a:prstClr val="white"/>
                </a:solidFill>
              </a:rPr>
              <a:t>© 2015 Keith A. Pray</a:t>
            </a:r>
            <a:endParaRPr lang="en-US">
              <a:solidFill>
                <a:prstClr val="white"/>
              </a:solidFill>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solidFill>
                  <a:prstClr val="white"/>
                </a:solidFill>
              </a:rPr>
              <a:pPr/>
              <a:t>19</a:t>
            </a:fld>
            <a:endParaRPr lang="en-US">
              <a:solidFill>
                <a:prstClr val="white"/>
              </a:solidFill>
            </a:endParaRPr>
          </a:p>
        </p:txBody>
      </p:sp>
      <p:sp>
        <p:nvSpPr>
          <p:cNvPr id="6" name="TextBox 5"/>
          <p:cNvSpPr txBox="1"/>
          <p:nvPr/>
        </p:nvSpPr>
        <p:spPr>
          <a:xfrm>
            <a:off x="6847114" y="372337"/>
            <a:ext cx="2179682" cy="307777"/>
          </a:xfrm>
          <a:prstGeom prst="rect">
            <a:avLst/>
          </a:prstGeom>
          <a:noFill/>
        </p:spPr>
        <p:txBody>
          <a:bodyPr wrap="square" rtlCol="0">
            <a:spAutoFit/>
          </a:bodyPr>
          <a:lstStyle/>
          <a:p>
            <a:pPr algn="r" defTabSz="457200"/>
            <a:r>
              <a:rPr lang="en-US" sz="1400" dirty="0" smtClean="0">
                <a:solidFill>
                  <a:prstClr val="white"/>
                </a:solidFill>
              </a:rPr>
              <a:t>Etienne </a:t>
            </a:r>
            <a:r>
              <a:rPr lang="en-US" sz="1400" dirty="0" err="1" smtClean="0">
                <a:solidFill>
                  <a:prstClr val="white"/>
                </a:solidFill>
              </a:rPr>
              <a:t>Scraire</a:t>
            </a:r>
            <a:endParaRPr lang="en-US" sz="1400" dirty="0">
              <a:solidFill>
                <a:prstClr val="white"/>
              </a:solidFill>
            </a:endParaRPr>
          </a:p>
        </p:txBody>
      </p:sp>
    </p:spTree>
    <p:extLst>
      <p:ext uri="{BB962C8B-B14F-4D97-AF65-F5344CB8AC3E}">
        <p14:creationId xmlns:p14="http://schemas.microsoft.com/office/powerpoint/2010/main" val="1661083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85800" y="361950"/>
            <a:ext cx="7772400" cy="9144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chemeClr val="lt1"/>
              </a:buClr>
              <a:buSzPct val="25000"/>
              <a:buFont typeface="Cambria"/>
              <a:buNone/>
            </a:pPr>
            <a:r>
              <a:rPr lang="en" sz="2700">
                <a:solidFill>
                  <a:schemeClr val="lt1"/>
                </a:solidFill>
                <a:latin typeface="Cambria"/>
                <a:ea typeface="Cambria"/>
                <a:cs typeface="Cambria"/>
                <a:sym typeface="Cambria"/>
              </a:rPr>
              <a:t>THE ULTIMATE AUTOMATED WORKER</a:t>
            </a:r>
          </a:p>
        </p:txBody>
      </p:sp>
      <p:sp>
        <p:nvSpPr>
          <p:cNvPr id="114" name="Shape 114"/>
          <p:cNvSpPr txBox="1">
            <a:spLocks noGrp="1"/>
          </p:cNvSpPr>
          <p:nvPr>
            <p:ph type="body" idx="1"/>
          </p:nvPr>
        </p:nvSpPr>
        <p:spPr>
          <a:xfrm>
            <a:off x="607575" y="1325213"/>
            <a:ext cx="3733800" cy="3352799"/>
          </a:xfrm>
          <a:prstGeom prst="rect">
            <a:avLst/>
          </a:prstGeom>
          <a:noFill/>
          <a:ln>
            <a:noFill/>
          </a:ln>
        </p:spPr>
        <p:txBody>
          <a:bodyPr lIns="91425" tIns="45700" rIns="91425" bIns="45700" anchor="t" anchorCtr="0">
            <a:noAutofit/>
          </a:bodyPr>
          <a:lstStyle/>
          <a:p>
            <a:pPr marL="457200" marR="0" lvl="0" indent="-342900" algn="l"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Outline</a:t>
            </a:r>
          </a:p>
          <a:p>
            <a:pPr marL="914400" marR="0" lvl="1" indent="-342900" algn="l"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Related history</a:t>
            </a:r>
          </a:p>
          <a:p>
            <a:pPr marL="914400" marR="0" lvl="0" indent="-342900" algn="l"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Possible future?</a:t>
            </a:r>
          </a:p>
          <a:p>
            <a:pPr marL="914400" marR="0" lvl="0" indent="-342900" algn="l"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What needs to be considered?</a:t>
            </a:r>
          </a:p>
          <a:p>
            <a:pPr marL="914400" marR="0" lvl="0" indent="-342900" algn="l"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Should we be concerned?</a:t>
            </a:r>
          </a:p>
        </p:txBody>
      </p:sp>
      <p:sp>
        <p:nvSpPr>
          <p:cNvPr id="115" name="Shape 115"/>
          <p:cNvSpPr txBox="1">
            <a:spLocks noGrp="1"/>
          </p:cNvSpPr>
          <p:nvPr>
            <p:ph type="ftr" idx="11"/>
          </p:nvPr>
        </p:nvSpPr>
        <p:spPr>
          <a:xfrm>
            <a:off x="0" y="4997196"/>
            <a:ext cx="5562600" cy="14630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16" name="Shape 116"/>
          <p:cNvSpPr txBox="1"/>
          <p:nvPr/>
        </p:nvSpPr>
        <p:spPr>
          <a:xfrm>
            <a:off x="6847114" y="372337"/>
            <a:ext cx="2179681" cy="30777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sp>
        <p:nvSpPr>
          <p:cNvPr id="117" name="Shape 117"/>
          <p:cNvSpPr txBox="1"/>
          <p:nvPr/>
        </p:nvSpPr>
        <p:spPr>
          <a:xfrm>
            <a:off x="3799600" y="4375613"/>
            <a:ext cx="5227200" cy="561599"/>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100000"/>
              <a:buFont typeface="Arial"/>
              <a:buNone/>
            </a:pPr>
            <a:r>
              <a:rPr lang="en" sz="1100" u="sng" dirty="0">
                <a:solidFill>
                  <a:srgbClr val="FFFFFF"/>
                </a:solidFill>
                <a:latin typeface="Cambria"/>
                <a:ea typeface="Cambria"/>
                <a:cs typeface="Cambria"/>
                <a:sym typeface="Cambria"/>
                <a:hlinkClick r:id="rId3"/>
              </a:rPr>
              <a:t>http://cdn.thefiscaltimes.com/cdn/farfuture/IALeR66vTKjsK9siQI_wUjkEZLiJdQsIAeEx-CaRjYA/mtime:1378417280/sites/default/files/styles/article_hero/public/articles/04042011_robot_worker_article.jpg?itok=nxkl_hUV (2015-4-22)</a:t>
            </a:r>
          </a:p>
          <a:p>
            <a:pPr marL="0" marR="0" lvl="0" indent="0" algn="r" rtl="0">
              <a:spcBef>
                <a:spcPts val="0"/>
              </a:spcBef>
              <a:buNone/>
            </a:pPr>
            <a:endParaRPr sz="1100" dirty="0">
              <a:solidFill>
                <a:srgbClr val="FFFFFF"/>
              </a:solidFill>
              <a:latin typeface="Cambria"/>
              <a:ea typeface="Cambria"/>
              <a:cs typeface="Cambria"/>
              <a:sym typeface="Cambria"/>
            </a:endParaRPr>
          </a:p>
        </p:txBody>
      </p:sp>
      <p:pic>
        <p:nvPicPr>
          <p:cNvPr id="118" name="Shape 118"/>
          <p:cNvPicPr preferRelativeResize="0"/>
          <p:nvPr/>
        </p:nvPicPr>
        <p:blipFill>
          <a:blip r:embed="rId4">
            <a:alphaModFix/>
          </a:blip>
          <a:stretch>
            <a:fillRect/>
          </a:stretch>
        </p:blipFill>
        <p:spPr>
          <a:xfrm>
            <a:off x="4449325" y="1071000"/>
            <a:ext cx="4148050" cy="3352800"/>
          </a:xfrm>
          <a:prstGeom prst="rect">
            <a:avLst/>
          </a:prstGeom>
          <a:noFill/>
          <a:ln>
            <a:noFill/>
          </a:ln>
        </p:spPr>
      </p:pic>
      <p:sp>
        <p:nvSpPr>
          <p:cNvPr id="119" name="Shape 119"/>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20</a:t>
            </a:fld>
            <a:endParaRPr lang="en"/>
          </a:p>
        </p:txBody>
      </p:sp>
    </p:spTree>
    <p:extLst>
      <p:ext uri="{BB962C8B-B14F-4D97-AF65-F5344CB8AC3E}">
        <p14:creationId xmlns:p14="http://schemas.microsoft.com/office/powerpoint/2010/main" val="56629636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a:spcBef>
                <a:spcPts val="0"/>
              </a:spcBef>
              <a:buNone/>
            </a:pPr>
            <a:r>
              <a:rPr lang="en" sz="2700">
                <a:solidFill>
                  <a:schemeClr val="lt1"/>
                </a:solidFill>
                <a:latin typeface="Cambria"/>
                <a:ea typeface="Cambria"/>
                <a:cs typeface="Cambria"/>
                <a:sym typeface="Cambria"/>
              </a:rPr>
              <a:t>RELATED HISTORY</a:t>
            </a:r>
          </a:p>
        </p:txBody>
      </p:sp>
      <p:sp>
        <p:nvSpPr>
          <p:cNvPr id="126" name="Shape 126"/>
          <p:cNvSpPr txBox="1">
            <a:spLocks noGrp="1"/>
          </p:cNvSpPr>
          <p:nvPr>
            <p:ph type="body" idx="1"/>
          </p:nvPr>
        </p:nvSpPr>
        <p:spPr>
          <a:xfrm>
            <a:off x="685800" y="1352550"/>
            <a:ext cx="3733800" cy="3352799"/>
          </a:xfrm>
          <a:prstGeom prst="rect">
            <a:avLst/>
          </a:prstGeom>
        </p:spPr>
        <p:txBody>
          <a:bodyPr lIns="91425" tIns="91425" rIns="91425" bIns="91425" anchor="t" anchorCtr="0">
            <a:noAutofit/>
          </a:bodyPr>
          <a:lstStyle/>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Industrial Revolution</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Luddites [1]</a:t>
            </a:r>
          </a:p>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Now-obsolete jobs</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Pinsetters, human alarm clocks, lamplighters, etc.</a:t>
            </a:r>
          </a:p>
        </p:txBody>
      </p:sp>
      <p:sp>
        <p:nvSpPr>
          <p:cNvPr id="127" name="Shape 127"/>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sp>
        <p:nvSpPr>
          <p:cNvPr id="128" name="Shape 128"/>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29" name="Shape 129"/>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21</a:t>
            </a:fld>
            <a:endParaRPr lang="en"/>
          </a:p>
        </p:txBody>
      </p:sp>
      <p:pic>
        <p:nvPicPr>
          <p:cNvPr id="130" name="Shape 130"/>
          <p:cNvPicPr preferRelativeResize="0"/>
          <p:nvPr/>
        </p:nvPicPr>
        <p:blipFill>
          <a:blip r:embed="rId3">
            <a:alphaModFix/>
          </a:blip>
          <a:stretch>
            <a:fillRect/>
          </a:stretch>
        </p:blipFill>
        <p:spPr>
          <a:xfrm>
            <a:off x="4637535" y="657225"/>
            <a:ext cx="4219314" cy="4048124"/>
          </a:xfrm>
          <a:prstGeom prst="rect">
            <a:avLst/>
          </a:prstGeom>
          <a:noFill/>
          <a:ln>
            <a:noFill/>
          </a:ln>
        </p:spPr>
      </p:pic>
      <p:sp>
        <p:nvSpPr>
          <p:cNvPr id="131" name="Shape 131"/>
          <p:cNvSpPr txBox="1"/>
          <p:nvPr/>
        </p:nvSpPr>
        <p:spPr>
          <a:xfrm>
            <a:off x="4637525" y="4629150"/>
            <a:ext cx="4389299" cy="428700"/>
          </a:xfrm>
          <a:prstGeom prst="rect">
            <a:avLst/>
          </a:prstGeom>
          <a:noFill/>
          <a:ln>
            <a:noFill/>
          </a:ln>
        </p:spPr>
        <p:txBody>
          <a:bodyPr lIns="91425" tIns="91425" rIns="91425" bIns="91425" anchor="t" anchorCtr="0">
            <a:noAutofit/>
          </a:bodyPr>
          <a:lstStyle/>
          <a:p>
            <a:pPr lvl="0" rtl="0">
              <a:spcBef>
                <a:spcPts val="0"/>
              </a:spcBef>
              <a:buNone/>
            </a:pPr>
            <a:r>
              <a:rPr lang="en" sz="1200">
                <a:solidFill>
                  <a:srgbClr val="FFFFFF"/>
                </a:solidFill>
                <a:latin typeface="Cambria"/>
                <a:ea typeface="Cambria"/>
                <a:cs typeface="Cambria"/>
                <a:sym typeface="Cambria"/>
              </a:rPr>
              <a:t>http://upload.wikimedia.org/wikipedia/commons/6/6e/FrameBreaking-1812.jpg (2015-4-24)</a:t>
            </a:r>
          </a:p>
        </p:txBody>
      </p:sp>
    </p:spTree>
    <p:extLst>
      <p:ext uri="{BB962C8B-B14F-4D97-AF65-F5344CB8AC3E}">
        <p14:creationId xmlns:p14="http://schemas.microsoft.com/office/powerpoint/2010/main" val="132237663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a:spcBef>
                <a:spcPts val="0"/>
              </a:spcBef>
              <a:buNone/>
            </a:pPr>
            <a:r>
              <a:rPr lang="en" sz="2700">
                <a:solidFill>
                  <a:schemeClr val="lt1"/>
                </a:solidFill>
                <a:latin typeface="Cambria"/>
                <a:ea typeface="Cambria"/>
                <a:cs typeface="Cambria"/>
                <a:sym typeface="Cambria"/>
              </a:rPr>
              <a:t>POSSIBLE FUTURE</a:t>
            </a:r>
          </a:p>
        </p:txBody>
      </p:sp>
      <p:sp>
        <p:nvSpPr>
          <p:cNvPr id="137" name="Shape 137"/>
          <p:cNvSpPr txBox="1">
            <a:spLocks noGrp="1"/>
          </p:cNvSpPr>
          <p:nvPr>
            <p:ph type="body" idx="1"/>
          </p:nvPr>
        </p:nvSpPr>
        <p:spPr>
          <a:xfrm>
            <a:off x="231175" y="1276350"/>
            <a:ext cx="3470700" cy="3352799"/>
          </a:xfrm>
          <a:prstGeom prst="rect">
            <a:avLst/>
          </a:prstGeom>
        </p:spPr>
        <p:txBody>
          <a:bodyPr lIns="91425" tIns="91425" rIns="91425" bIns="91425" anchor="t" anchorCtr="0">
            <a:noAutofit/>
          </a:bodyPr>
          <a:lstStyle/>
          <a:p>
            <a:pPr marL="457200" lvl="0" indent="-342900" rtl="0">
              <a:lnSpc>
                <a:spcPct val="150000"/>
              </a:lnSpc>
              <a:spcBef>
                <a:spcPts val="0"/>
              </a:spcBef>
              <a:buClr>
                <a:schemeClr val="lt1"/>
              </a:buClr>
              <a:buSzPct val="100000"/>
              <a:buFont typeface="Cambria"/>
              <a:buChar char="-"/>
            </a:pPr>
            <a:r>
              <a:rPr lang="en" sz="1800" dirty="0">
                <a:solidFill>
                  <a:schemeClr val="lt1"/>
                </a:solidFill>
                <a:latin typeface="Cambria"/>
                <a:ea typeface="Cambria"/>
                <a:cs typeface="Cambria"/>
                <a:sym typeface="Cambria"/>
              </a:rPr>
              <a:t>Job losses in service sector</a:t>
            </a:r>
          </a:p>
          <a:p>
            <a:pPr marL="457200" lvl="0" indent="-342900" rtl="0">
              <a:lnSpc>
                <a:spcPct val="150000"/>
              </a:lnSpc>
              <a:spcBef>
                <a:spcPts val="0"/>
              </a:spcBef>
              <a:buClr>
                <a:schemeClr val="lt1"/>
              </a:buClr>
              <a:buSzPct val="100000"/>
              <a:buFont typeface="Cambria"/>
              <a:buChar char="-"/>
            </a:pPr>
            <a:r>
              <a:rPr lang="en" sz="1800" dirty="0">
                <a:solidFill>
                  <a:schemeClr val="lt1"/>
                </a:solidFill>
                <a:latin typeface="Cambria"/>
                <a:ea typeface="Cambria"/>
                <a:cs typeface="Cambria"/>
                <a:sym typeface="Cambria"/>
              </a:rPr>
              <a:t>Unexpected automated jobs</a:t>
            </a:r>
          </a:p>
          <a:p>
            <a:pPr marL="914400" lvl="1" indent="-342900" rtl="0">
              <a:lnSpc>
                <a:spcPct val="150000"/>
              </a:lnSpc>
              <a:spcBef>
                <a:spcPts val="0"/>
              </a:spcBef>
              <a:buClr>
                <a:schemeClr val="lt1"/>
              </a:buClr>
              <a:buSzPct val="100000"/>
              <a:buFont typeface="Cambria"/>
              <a:buChar char="-"/>
            </a:pPr>
            <a:r>
              <a:rPr lang="en" sz="1800" dirty="0">
                <a:solidFill>
                  <a:schemeClr val="lt1"/>
                </a:solidFill>
                <a:latin typeface="Cambria"/>
                <a:ea typeface="Cambria"/>
                <a:cs typeface="Cambria"/>
                <a:sym typeface="Cambria"/>
              </a:rPr>
              <a:t>Technical writers</a:t>
            </a:r>
          </a:p>
          <a:p>
            <a:pPr marL="914400" lvl="1" indent="-342900" rtl="0">
              <a:lnSpc>
                <a:spcPct val="150000"/>
              </a:lnSpc>
              <a:spcBef>
                <a:spcPts val="0"/>
              </a:spcBef>
              <a:buClr>
                <a:schemeClr val="lt1"/>
              </a:buClr>
              <a:buSzPct val="100000"/>
              <a:buFont typeface="Cambria"/>
              <a:buChar char="-"/>
            </a:pPr>
            <a:r>
              <a:rPr lang="en" sz="1800" dirty="0">
                <a:solidFill>
                  <a:schemeClr val="lt1"/>
                </a:solidFill>
                <a:latin typeface="Cambria"/>
                <a:ea typeface="Cambria"/>
                <a:cs typeface="Cambria"/>
                <a:sym typeface="Cambria"/>
              </a:rPr>
              <a:t>Health Technologists</a:t>
            </a:r>
          </a:p>
          <a:p>
            <a:pPr marL="914400" lvl="1" indent="-342900" rtl="0">
              <a:lnSpc>
                <a:spcPct val="150000"/>
              </a:lnSpc>
              <a:spcBef>
                <a:spcPts val="0"/>
              </a:spcBef>
              <a:buClr>
                <a:schemeClr val="lt1"/>
              </a:buClr>
              <a:buSzPct val="100000"/>
              <a:buFont typeface="Cambria"/>
              <a:buChar char="-"/>
            </a:pPr>
            <a:r>
              <a:rPr lang="en" sz="1800" dirty="0">
                <a:solidFill>
                  <a:schemeClr val="lt1"/>
                </a:solidFill>
                <a:latin typeface="Cambria"/>
                <a:ea typeface="Cambria"/>
                <a:cs typeface="Cambria"/>
                <a:sym typeface="Cambria"/>
              </a:rPr>
              <a:t>Paralegals</a:t>
            </a:r>
          </a:p>
          <a:p>
            <a:pPr>
              <a:lnSpc>
                <a:spcPct val="150000"/>
              </a:lnSpc>
              <a:spcBef>
                <a:spcPts val="0"/>
              </a:spcBef>
              <a:buNone/>
            </a:pPr>
            <a:endParaRPr dirty="0"/>
          </a:p>
        </p:txBody>
      </p:sp>
      <p:pic>
        <p:nvPicPr>
          <p:cNvPr id="138" name="Shape 138"/>
          <p:cNvPicPr preferRelativeResize="0"/>
          <p:nvPr/>
        </p:nvPicPr>
        <p:blipFill>
          <a:blip r:embed="rId3">
            <a:alphaModFix/>
          </a:blip>
          <a:stretch>
            <a:fillRect/>
          </a:stretch>
        </p:blipFill>
        <p:spPr>
          <a:xfrm>
            <a:off x="6114600" y="774975"/>
            <a:ext cx="3013275" cy="3013275"/>
          </a:xfrm>
          <a:prstGeom prst="rect">
            <a:avLst/>
          </a:prstGeom>
          <a:noFill/>
          <a:ln>
            <a:noFill/>
          </a:ln>
        </p:spPr>
      </p:pic>
      <p:sp>
        <p:nvSpPr>
          <p:cNvPr id="139" name="Shape 139"/>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pic>
        <p:nvPicPr>
          <p:cNvPr id="140" name="Shape 140"/>
          <p:cNvPicPr preferRelativeResize="0"/>
          <p:nvPr/>
        </p:nvPicPr>
        <p:blipFill>
          <a:blip r:embed="rId4">
            <a:alphaModFix/>
          </a:blip>
          <a:stretch>
            <a:fillRect/>
          </a:stretch>
        </p:blipFill>
        <p:spPr>
          <a:xfrm>
            <a:off x="3608012" y="372325"/>
            <a:ext cx="2506587" cy="4623246"/>
          </a:xfrm>
          <a:prstGeom prst="rect">
            <a:avLst/>
          </a:prstGeom>
          <a:noFill/>
          <a:ln>
            <a:noFill/>
          </a:ln>
        </p:spPr>
      </p:pic>
      <p:sp>
        <p:nvSpPr>
          <p:cNvPr id="141" name="Shape 141"/>
          <p:cNvSpPr txBox="1"/>
          <p:nvPr/>
        </p:nvSpPr>
        <p:spPr>
          <a:xfrm>
            <a:off x="6112350" y="3782225"/>
            <a:ext cx="2914499" cy="1351799"/>
          </a:xfrm>
          <a:prstGeom prst="rect">
            <a:avLst/>
          </a:prstGeom>
          <a:noFill/>
          <a:ln>
            <a:noFill/>
          </a:ln>
        </p:spPr>
        <p:txBody>
          <a:bodyPr lIns="91425" tIns="91425" rIns="91425" bIns="91425" anchor="t" anchorCtr="0">
            <a:noAutofit/>
          </a:bodyPr>
          <a:lstStyle/>
          <a:p>
            <a:pPr rtl="0">
              <a:spcBef>
                <a:spcPts val="0"/>
              </a:spcBef>
              <a:buNone/>
            </a:pPr>
            <a:r>
              <a:rPr lang="en" sz="1200">
                <a:solidFill>
                  <a:srgbClr val="FFFFFF"/>
                </a:solidFill>
                <a:latin typeface="Cambria"/>
                <a:ea typeface="Cambria"/>
                <a:cs typeface="Cambria"/>
                <a:sym typeface="Cambria"/>
              </a:rPr>
              <a:t>http://www.economist.com/news/briefing/21594264-previous-technological-innovation-has-always-delivered-more-long-run-employment-not-less (2015-4-22)</a:t>
            </a:r>
          </a:p>
          <a:p>
            <a:pPr>
              <a:spcBef>
                <a:spcPts val="0"/>
              </a:spcBef>
              <a:buNone/>
            </a:pPr>
            <a:r>
              <a:rPr lang="en" sz="1200" i="1">
                <a:solidFill>
                  <a:srgbClr val="FFFFFF"/>
                </a:solidFill>
                <a:latin typeface="Cambria"/>
                <a:ea typeface="Cambria"/>
                <a:cs typeface="Cambria"/>
                <a:sym typeface="Cambria"/>
              </a:rPr>
              <a:t>for both images</a:t>
            </a:r>
          </a:p>
        </p:txBody>
      </p:sp>
      <p:sp>
        <p:nvSpPr>
          <p:cNvPr id="142" name="Shape 142"/>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43" name="Shape 143"/>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22</a:t>
            </a:fld>
            <a:endParaRPr lang="en"/>
          </a:p>
        </p:txBody>
      </p:sp>
    </p:spTree>
    <p:extLst>
      <p:ext uri="{BB962C8B-B14F-4D97-AF65-F5344CB8AC3E}">
        <p14:creationId xmlns:p14="http://schemas.microsoft.com/office/powerpoint/2010/main" val="74871340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a:spcBef>
                <a:spcPts val="0"/>
              </a:spcBef>
              <a:buNone/>
            </a:pPr>
            <a:r>
              <a:rPr lang="en" sz="2700">
                <a:solidFill>
                  <a:schemeClr val="lt1"/>
                </a:solidFill>
                <a:latin typeface="Cambria"/>
                <a:ea typeface="Cambria"/>
                <a:cs typeface="Cambria"/>
                <a:sym typeface="Cambria"/>
              </a:rPr>
              <a:t>THINGS TO CONSIDER</a:t>
            </a:r>
          </a:p>
        </p:txBody>
      </p:sp>
      <p:sp>
        <p:nvSpPr>
          <p:cNvPr id="149" name="Shape 149"/>
          <p:cNvSpPr txBox="1">
            <a:spLocks noGrp="1"/>
          </p:cNvSpPr>
          <p:nvPr>
            <p:ph type="body" idx="1"/>
          </p:nvPr>
        </p:nvSpPr>
        <p:spPr>
          <a:xfrm>
            <a:off x="685800" y="1352550"/>
            <a:ext cx="3733800" cy="3352799"/>
          </a:xfrm>
          <a:prstGeom prst="rect">
            <a:avLst/>
          </a:prstGeom>
        </p:spPr>
        <p:txBody>
          <a:bodyPr lIns="91425" tIns="91425" rIns="91425" bIns="91425" anchor="t" anchorCtr="0">
            <a:noAutofit/>
          </a:bodyPr>
          <a:lstStyle/>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Low-skill service jobs are being replaced</a:t>
            </a:r>
          </a:p>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New programs for youth</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camps, competitions, etc.</a:t>
            </a:r>
          </a:p>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Limiting the work-week [3]</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35 hrs/week in France</a:t>
            </a:r>
          </a:p>
          <a:p>
            <a:pPr>
              <a:lnSpc>
                <a:spcPct val="150000"/>
              </a:lnSpc>
              <a:spcBef>
                <a:spcPts val="0"/>
              </a:spcBef>
              <a:buNone/>
            </a:pPr>
            <a:endParaRPr/>
          </a:p>
        </p:txBody>
      </p:sp>
      <p:sp>
        <p:nvSpPr>
          <p:cNvPr id="150" name="Shape 150"/>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pic>
        <p:nvPicPr>
          <p:cNvPr id="151" name="Shape 151"/>
          <p:cNvPicPr preferRelativeResize="0"/>
          <p:nvPr/>
        </p:nvPicPr>
        <p:blipFill>
          <a:blip r:embed="rId3">
            <a:alphaModFix/>
          </a:blip>
          <a:stretch>
            <a:fillRect/>
          </a:stretch>
        </p:blipFill>
        <p:spPr>
          <a:xfrm>
            <a:off x="5251625" y="680125"/>
            <a:ext cx="3206575" cy="4119850"/>
          </a:xfrm>
          <a:prstGeom prst="rect">
            <a:avLst/>
          </a:prstGeom>
          <a:noFill/>
          <a:ln>
            <a:noFill/>
          </a:ln>
        </p:spPr>
      </p:pic>
      <p:sp>
        <p:nvSpPr>
          <p:cNvPr id="152" name="Shape 152"/>
          <p:cNvSpPr txBox="1"/>
          <p:nvPr/>
        </p:nvSpPr>
        <p:spPr>
          <a:xfrm>
            <a:off x="4895162" y="4705350"/>
            <a:ext cx="3919499" cy="495899"/>
          </a:xfrm>
          <a:prstGeom prst="rect">
            <a:avLst/>
          </a:prstGeom>
          <a:noFill/>
          <a:ln>
            <a:noFill/>
          </a:ln>
        </p:spPr>
        <p:txBody>
          <a:bodyPr lIns="91425" tIns="91425" rIns="91425" bIns="91425" anchor="t" anchorCtr="0">
            <a:noAutofit/>
          </a:bodyPr>
          <a:lstStyle/>
          <a:p>
            <a:pPr>
              <a:spcBef>
                <a:spcPts val="0"/>
              </a:spcBef>
              <a:buNone/>
            </a:pPr>
            <a:r>
              <a:rPr lang="en" sz="1100">
                <a:solidFill>
                  <a:srgbClr val="FFFFFF"/>
                </a:solidFill>
                <a:latin typeface="Cambria"/>
                <a:ea typeface="Cambria"/>
                <a:cs typeface="Cambria"/>
                <a:sym typeface="Cambria"/>
              </a:rPr>
              <a:t>http://www.technologyreview.com/sites/default/files/images/destroying.jobs_.chart1x910_0.jpg (2015-4-22)</a:t>
            </a:r>
          </a:p>
        </p:txBody>
      </p:sp>
      <p:sp>
        <p:nvSpPr>
          <p:cNvPr id="153" name="Shape 153"/>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54" name="Shape 154"/>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23</a:t>
            </a:fld>
            <a:endParaRPr lang="en"/>
          </a:p>
        </p:txBody>
      </p:sp>
    </p:spTree>
    <p:extLst>
      <p:ext uri="{BB962C8B-B14F-4D97-AF65-F5344CB8AC3E}">
        <p14:creationId xmlns:p14="http://schemas.microsoft.com/office/powerpoint/2010/main" val="6867879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chemeClr val="lt1"/>
                </a:solidFill>
                <a:latin typeface="Cambria"/>
                <a:ea typeface="Cambria"/>
                <a:cs typeface="Cambria"/>
                <a:sym typeface="Cambria"/>
              </a:rPr>
              <a:t>THINGS TO </a:t>
            </a:r>
            <a:r>
              <a:rPr lang="en" sz="2400" dirty="0" smtClean="0">
                <a:solidFill>
                  <a:schemeClr val="lt1"/>
                </a:solidFill>
                <a:latin typeface="Cambria"/>
                <a:ea typeface="Cambria"/>
                <a:cs typeface="Cambria"/>
                <a:sym typeface="Cambria"/>
              </a:rPr>
              <a:t>CONSIDER</a:t>
            </a:r>
            <a:endParaRPr lang="en" sz="2400" dirty="0">
              <a:solidFill>
                <a:schemeClr val="lt1"/>
              </a:solidFill>
              <a:latin typeface="Cambria"/>
              <a:ea typeface="Cambria"/>
              <a:cs typeface="Cambria"/>
              <a:sym typeface="Cambria"/>
            </a:endParaRPr>
          </a:p>
          <a:p>
            <a:pPr>
              <a:spcBef>
                <a:spcPts val="0"/>
              </a:spcBef>
              <a:buNone/>
            </a:pPr>
            <a:endParaRPr dirty="0"/>
          </a:p>
        </p:txBody>
      </p:sp>
      <p:sp>
        <p:nvSpPr>
          <p:cNvPr id="160" name="Shape 160"/>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pic>
        <p:nvPicPr>
          <p:cNvPr id="161" name="Shape 161"/>
          <p:cNvPicPr preferRelativeResize="0"/>
          <p:nvPr/>
        </p:nvPicPr>
        <p:blipFill>
          <a:blip r:embed="rId3">
            <a:alphaModFix/>
          </a:blip>
          <a:stretch>
            <a:fillRect/>
          </a:stretch>
        </p:blipFill>
        <p:spPr>
          <a:xfrm>
            <a:off x="184125" y="1352550"/>
            <a:ext cx="8775775" cy="3188974"/>
          </a:xfrm>
          <a:prstGeom prst="rect">
            <a:avLst/>
          </a:prstGeom>
          <a:noFill/>
          <a:ln>
            <a:noFill/>
          </a:ln>
        </p:spPr>
      </p:pic>
      <p:sp>
        <p:nvSpPr>
          <p:cNvPr id="162" name="Shape 162"/>
          <p:cNvSpPr txBox="1"/>
          <p:nvPr/>
        </p:nvSpPr>
        <p:spPr>
          <a:xfrm>
            <a:off x="1023450" y="4380775"/>
            <a:ext cx="7097100" cy="602099"/>
          </a:xfrm>
          <a:prstGeom prst="rect">
            <a:avLst/>
          </a:prstGeom>
          <a:noFill/>
          <a:ln>
            <a:noFill/>
          </a:ln>
        </p:spPr>
        <p:txBody>
          <a:bodyPr lIns="91425" tIns="91425" rIns="91425" bIns="91425" anchor="ctr" anchorCtr="0">
            <a:noAutofit/>
          </a:bodyPr>
          <a:lstStyle/>
          <a:p>
            <a:pPr lvl="0" rtl="0">
              <a:spcBef>
                <a:spcPts val="0"/>
              </a:spcBef>
              <a:buNone/>
            </a:pPr>
            <a:r>
              <a:rPr lang="en" sz="1100">
                <a:solidFill>
                  <a:srgbClr val="FFFFFF"/>
                </a:solidFill>
                <a:latin typeface="Cambria"/>
                <a:ea typeface="Cambria"/>
                <a:cs typeface="Cambria"/>
                <a:sym typeface="Cambria"/>
              </a:rPr>
              <a:t>http://www.technologyreview.com/sites/default/files/images/destroying.jobs_.chart1x910_0.jpg (2015-4-22)</a:t>
            </a:r>
          </a:p>
        </p:txBody>
      </p:sp>
      <p:sp>
        <p:nvSpPr>
          <p:cNvPr id="163" name="Shape 163"/>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64" name="Shape 164"/>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24</a:t>
            </a:fld>
            <a:endParaRPr lang="en"/>
          </a:p>
        </p:txBody>
      </p:sp>
    </p:spTree>
    <p:extLst>
      <p:ext uri="{BB962C8B-B14F-4D97-AF65-F5344CB8AC3E}">
        <p14:creationId xmlns:p14="http://schemas.microsoft.com/office/powerpoint/2010/main" val="82158274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85800" y="361950"/>
            <a:ext cx="7772400" cy="698699"/>
          </a:xfrm>
          <a:prstGeom prst="rect">
            <a:avLst/>
          </a:prstGeom>
        </p:spPr>
        <p:txBody>
          <a:bodyPr lIns="91425" tIns="91425" rIns="91425" bIns="91425" anchor="ctr" anchorCtr="0">
            <a:noAutofit/>
          </a:bodyPr>
          <a:lstStyle/>
          <a:p>
            <a:pPr lvl="0" rtl="0">
              <a:spcBef>
                <a:spcPts val="0"/>
              </a:spcBef>
              <a:buNone/>
            </a:pPr>
            <a:r>
              <a:rPr lang="en" sz="2400" dirty="0">
                <a:solidFill>
                  <a:schemeClr val="lt1"/>
                </a:solidFill>
                <a:latin typeface="Cambria"/>
                <a:ea typeface="Cambria"/>
                <a:cs typeface="Cambria"/>
                <a:sym typeface="Cambria"/>
              </a:rPr>
              <a:t>THINGS TO </a:t>
            </a:r>
            <a:r>
              <a:rPr lang="en" sz="2400" dirty="0" smtClean="0">
                <a:solidFill>
                  <a:schemeClr val="lt1"/>
                </a:solidFill>
                <a:latin typeface="Cambria"/>
                <a:ea typeface="Cambria"/>
                <a:cs typeface="Cambria"/>
                <a:sym typeface="Cambria"/>
              </a:rPr>
              <a:t>CONSIDER</a:t>
            </a:r>
            <a:endParaRPr lang="en" sz="2400" dirty="0">
              <a:solidFill>
                <a:schemeClr val="lt1"/>
              </a:solidFill>
              <a:latin typeface="Cambria"/>
              <a:ea typeface="Cambria"/>
              <a:cs typeface="Cambria"/>
              <a:sym typeface="Cambria"/>
            </a:endParaRPr>
          </a:p>
        </p:txBody>
      </p:sp>
      <p:sp>
        <p:nvSpPr>
          <p:cNvPr id="170" name="Shape 170"/>
          <p:cNvSpPr txBox="1">
            <a:spLocks noGrp="1"/>
          </p:cNvSpPr>
          <p:nvPr>
            <p:ph type="body" idx="1"/>
          </p:nvPr>
        </p:nvSpPr>
        <p:spPr>
          <a:xfrm>
            <a:off x="685800" y="1352550"/>
            <a:ext cx="3733800" cy="3352799"/>
          </a:xfrm>
          <a:prstGeom prst="rect">
            <a:avLst/>
          </a:prstGeom>
        </p:spPr>
        <p:txBody>
          <a:bodyPr lIns="91425" tIns="91425" rIns="91425" bIns="91425" anchor="t" anchorCtr="0">
            <a:noAutofit/>
          </a:bodyPr>
          <a:lstStyle/>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Service, Sales, and Support jobs are being computerized</a:t>
            </a:r>
          </a:p>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Need to aim students toward jobs that will be available</a:t>
            </a:r>
          </a:p>
        </p:txBody>
      </p:sp>
      <p:sp>
        <p:nvSpPr>
          <p:cNvPr id="171" name="Shape 171"/>
          <p:cNvSpPr txBox="1">
            <a:spLocks noGrp="1"/>
          </p:cNvSpPr>
          <p:nvPr>
            <p:ph type="body" idx="2"/>
          </p:nvPr>
        </p:nvSpPr>
        <p:spPr>
          <a:xfrm>
            <a:off x="4724400" y="1352550"/>
            <a:ext cx="3733800" cy="3352799"/>
          </a:xfrm>
          <a:prstGeom prst="rect">
            <a:avLst/>
          </a:prstGeom>
        </p:spPr>
        <p:txBody>
          <a:bodyPr lIns="91425" tIns="91425" rIns="91425" bIns="91425" anchor="t" anchorCtr="0">
            <a:noAutofit/>
          </a:bodyPr>
          <a:lstStyle/>
          <a:p>
            <a:pPr lvl="0" rtl="0">
              <a:spcBef>
                <a:spcPts val="0"/>
              </a:spcBef>
              <a:buNone/>
            </a:pPr>
            <a:endParaRPr/>
          </a:p>
        </p:txBody>
      </p:sp>
      <p:sp>
        <p:nvSpPr>
          <p:cNvPr id="172" name="Shape 172"/>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pic>
        <p:nvPicPr>
          <p:cNvPr id="173" name="Shape 173"/>
          <p:cNvPicPr preferRelativeResize="0"/>
          <p:nvPr/>
        </p:nvPicPr>
        <p:blipFill rotWithShape="1">
          <a:blip r:embed="rId3">
            <a:alphaModFix/>
          </a:blip>
          <a:srcRect l="5516" r="8023" b="17012"/>
          <a:stretch/>
        </p:blipFill>
        <p:spPr>
          <a:xfrm>
            <a:off x="4364650" y="865575"/>
            <a:ext cx="4779349" cy="4018769"/>
          </a:xfrm>
          <a:prstGeom prst="rect">
            <a:avLst/>
          </a:prstGeom>
          <a:noFill/>
          <a:ln>
            <a:noFill/>
          </a:ln>
        </p:spPr>
      </p:pic>
      <p:sp>
        <p:nvSpPr>
          <p:cNvPr id="174" name="Shape 174"/>
          <p:cNvSpPr txBox="1"/>
          <p:nvPr/>
        </p:nvSpPr>
        <p:spPr>
          <a:xfrm>
            <a:off x="5306425" y="4857750"/>
            <a:ext cx="2744700" cy="307800"/>
          </a:xfrm>
          <a:prstGeom prst="rect">
            <a:avLst/>
          </a:prstGeom>
          <a:noFill/>
          <a:ln>
            <a:noFill/>
          </a:ln>
        </p:spPr>
        <p:txBody>
          <a:bodyPr lIns="91425" tIns="91425" rIns="91425" bIns="91425" anchor="t" anchorCtr="0">
            <a:noAutofit/>
          </a:bodyPr>
          <a:lstStyle/>
          <a:p>
            <a:pPr>
              <a:spcBef>
                <a:spcPts val="0"/>
              </a:spcBef>
              <a:buNone/>
            </a:pPr>
            <a:r>
              <a:rPr lang="en" sz="1100">
                <a:solidFill>
                  <a:srgbClr val="FFFFFF"/>
                </a:solidFill>
                <a:latin typeface="Cambria"/>
                <a:ea typeface="Cambria"/>
                <a:cs typeface="Cambria"/>
                <a:sym typeface="Cambria"/>
              </a:rPr>
              <a:t>http://tinyurl.com/nuwgrfv (2015-4-22)</a:t>
            </a:r>
          </a:p>
        </p:txBody>
      </p:sp>
      <p:sp>
        <p:nvSpPr>
          <p:cNvPr id="175" name="Shape 175"/>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76" name="Shape 176"/>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25</a:t>
            </a:fld>
            <a:endParaRPr lang="en"/>
          </a:p>
        </p:txBody>
      </p:sp>
    </p:spTree>
    <p:extLst>
      <p:ext uri="{BB962C8B-B14F-4D97-AF65-F5344CB8AC3E}">
        <p14:creationId xmlns:p14="http://schemas.microsoft.com/office/powerpoint/2010/main" val="104276542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 sz="2400" dirty="0">
                <a:solidFill>
                  <a:schemeClr val="lt1"/>
                </a:solidFill>
                <a:latin typeface="Cambria"/>
                <a:ea typeface="Cambria"/>
                <a:cs typeface="Cambria"/>
                <a:sym typeface="Cambria"/>
              </a:rPr>
              <a:t>THINGS TO </a:t>
            </a:r>
            <a:r>
              <a:rPr lang="en" sz="2400" dirty="0" smtClean="0">
                <a:solidFill>
                  <a:schemeClr val="lt1"/>
                </a:solidFill>
                <a:latin typeface="Cambria"/>
                <a:ea typeface="Cambria"/>
                <a:cs typeface="Cambria"/>
                <a:sym typeface="Cambria"/>
              </a:rPr>
              <a:t>CONSIDER</a:t>
            </a:r>
            <a:endParaRPr lang="en" sz="2400" dirty="0">
              <a:solidFill>
                <a:schemeClr val="lt1"/>
              </a:solidFill>
              <a:latin typeface="Cambria"/>
              <a:ea typeface="Cambria"/>
              <a:cs typeface="Cambria"/>
              <a:sym typeface="Cambria"/>
            </a:endParaRPr>
          </a:p>
        </p:txBody>
      </p:sp>
      <p:sp>
        <p:nvSpPr>
          <p:cNvPr id="182" name="Shape 182"/>
          <p:cNvSpPr txBox="1">
            <a:spLocks noGrp="1"/>
          </p:cNvSpPr>
          <p:nvPr>
            <p:ph type="body" idx="1"/>
          </p:nvPr>
        </p:nvSpPr>
        <p:spPr>
          <a:xfrm>
            <a:off x="685800" y="1352550"/>
            <a:ext cx="3964200" cy="3352799"/>
          </a:xfrm>
          <a:prstGeom prst="rect">
            <a:avLst/>
          </a:prstGeom>
        </p:spPr>
        <p:txBody>
          <a:bodyPr lIns="91425" tIns="91425" rIns="91425" bIns="91425" anchor="t" anchorCtr="0">
            <a:noAutofit/>
          </a:bodyPr>
          <a:lstStyle/>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Low-skill jobs at risk of being automated</a:t>
            </a:r>
          </a:p>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Need more people to get college educations</a:t>
            </a:r>
          </a:p>
        </p:txBody>
      </p:sp>
      <p:sp>
        <p:nvSpPr>
          <p:cNvPr id="183" name="Shape 183"/>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26</a:t>
            </a:fld>
            <a:endParaRPr lang="en"/>
          </a:p>
        </p:txBody>
      </p:sp>
      <p:sp>
        <p:nvSpPr>
          <p:cNvPr id="184" name="Shape 184"/>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85" name="Shape 185"/>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pic>
        <p:nvPicPr>
          <p:cNvPr id="186" name="Shape 186"/>
          <p:cNvPicPr preferRelativeResize="0"/>
          <p:nvPr/>
        </p:nvPicPr>
        <p:blipFill>
          <a:blip r:embed="rId3">
            <a:alphaModFix/>
          </a:blip>
          <a:stretch>
            <a:fillRect/>
          </a:stretch>
        </p:blipFill>
        <p:spPr>
          <a:xfrm>
            <a:off x="4766375" y="770065"/>
            <a:ext cx="4260553" cy="4175487"/>
          </a:xfrm>
          <a:prstGeom prst="rect">
            <a:avLst/>
          </a:prstGeom>
          <a:noFill/>
          <a:ln>
            <a:noFill/>
          </a:ln>
        </p:spPr>
      </p:pic>
      <p:sp>
        <p:nvSpPr>
          <p:cNvPr id="187" name="Shape 187"/>
          <p:cNvSpPr txBox="1"/>
          <p:nvPr/>
        </p:nvSpPr>
        <p:spPr>
          <a:xfrm>
            <a:off x="24875" y="4370235"/>
            <a:ext cx="4741500" cy="598799"/>
          </a:xfrm>
          <a:prstGeom prst="rect">
            <a:avLst/>
          </a:prstGeom>
          <a:noFill/>
          <a:ln>
            <a:noFill/>
          </a:ln>
        </p:spPr>
        <p:txBody>
          <a:bodyPr lIns="91425" tIns="91425" rIns="91425" bIns="91425" anchor="t" anchorCtr="0">
            <a:noAutofit/>
          </a:bodyPr>
          <a:lstStyle/>
          <a:p>
            <a:pPr lvl="0" rtl="0">
              <a:spcBef>
                <a:spcPts val="0"/>
              </a:spcBef>
              <a:buNone/>
            </a:pPr>
            <a:r>
              <a:rPr lang="en" sz="1100" dirty="0">
                <a:solidFill>
                  <a:srgbClr val="FFFFFF"/>
                </a:solidFill>
                <a:latin typeface="Cambria"/>
                <a:ea typeface="Cambria"/>
                <a:cs typeface="Cambria"/>
                <a:sym typeface="Cambria"/>
              </a:rPr>
              <a:t>http://www.usatoday.com/story/news/nation/2014/10/28/low-skill-workers-face-mechanization-challenge/16392981/ (2015-4-22)</a:t>
            </a:r>
          </a:p>
        </p:txBody>
      </p:sp>
    </p:spTree>
    <p:extLst>
      <p:ext uri="{BB962C8B-B14F-4D97-AF65-F5344CB8AC3E}">
        <p14:creationId xmlns:p14="http://schemas.microsoft.com/office/powerpoint/2010/main" val="236765063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a:spcBef>
                <a:spcPts val="0"/>
              </a:spcBef>
              <a:buNone/>
            </a:pPr>
            <a:r>
              <a:rPr lang="en" sz="2700">
                <a:solidFill>
                  <a:schemeClr val="lt1"/>
                </a:solidFill>
                <a:latin typeface="Cambria"/>
                <a:ea typeface="Cambria"/>
                <a:cs typeface="Cambria"/>
                <a:sym typeface="Cambria"/>
              </a:rPr>
              <a:t>CONCLUSIONS</a:t>
            </a:r>
          </a:p>
        </p:txBody>
      </p:sp>
      <p:sp>
        <p:nvSpPr>
          <p:cNvPr id="193" name="Shape 193"/>
          <p:cNvSpPr txBox="1">
            <a:spLocks noGrp="1"/>
          </p:cNvSpPr>
          <p:nvPr>
            <p:ph type="body" idx="1"/>
          </p:nvPr>
        </p:nvSpPr>
        <p:spPr>
          <a:xfrm>
            <a:off x="259925" y="1276350"/>
            <a:ext cx="4740599" cy="3352799"/>
          </a:xfrm>
          <a:prstGeom prst="rect">
            <a:avLst/>
          </a:prstGeom>
        </p:spPr>
        <p:txBody>
          <a:bodyPr lIns="91425" tIns="91425" rIns="91425" bIns="91425" anchor="t" anchorCtr="0">
            <a:noAutofit/>
          </a:bodyPr>
          <a:lstStyle/>
          <a:p>
            <a:pPr marL="457200" lvl="0"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Should we be worried?</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A little…</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Needs to be talked about</a:t>
            </a:r>
          </a:p>
          <a:p>
            <a:pPr marL="1371600" lvl="2"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options for displaced workers</a:t>
            </a:r>
          </a:p>
          <a:p>
            <a:pPr marL="1371600" lvl="2"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matching future job market</a:t>
            </a:r>
          </a:p>
          <a:p>
            <a:pPr marL="914400" lvl="1"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Some industries don’t need to worry</a:t>
            </a:r>
          </a:p>
          <a:p>
            <a:pPr marL="1371600" lvl="2" indent="-342900" rtl="0">
              <a:lnSpc>
                <a:spcPct val="150000"/>
              </a:lnSpc>
              <a:spcBef>
                <a:spcPts val="0"/>
              </a:spcBef>
              <a:buClr>
                <a:schemeClr val="lt1"/>
              </a:buClr>
              <a:buSzPct val="100000"/>
              <a:buFont typeface="Cambria"/>
              <a:buChar char="-"/>
            </a:pPr>
            <a:r>
              <a:rPr lang="en" sz="1800">
                <a:solidFill>
                  <a:schemeClr val="lt1"/>
                </a:solidFill>
                <a:latin typeface="Cambria"/>
                <a:ea typeface="Cambria"/>
                <a:cs typeface="Cambria"/>
                <a:sym typeface="Cambria"/>
              </a:rPr>
              <a:t>routine + non-routine</a:t>
            </a:r>
          </a:p>
          <a:p>
            <a:pPr>
              <a:lnSpc>
                <a:spcPct val="150000"/>
              </a:lnSpc>
              <a:spcBef>
                <a:spcPts val="0"/>
              </a:spcBef>
              <a:buNone/>
            </a:pPr>
            <a:endParaRPr/>
          </a:p>
        </p:txBody>
      </p:sp>
      <p:sp>
        <p:nvSpPr>
          <p:cNvPr id="194" name="Shape 194"/>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pic>
        <p:nvPicPr>
          <p:cNvPr id="195" name="Shape 195"/>
          <p:cNvPicPr preferRelativeResize="0"/>
          <p:nvPr/>
        </p:nvPicPr>
        <p:blipFill>
          <a:blip r:embed="rId3">
            <a:alphaModFix/>
          </a:blip>
          <a:stretch>
            <a:fillRect/>
          </a:stretch>
        </p:blipFill>
        <p:spPr>
          <a:xfrm>
            <a:off x="5060100" y="2717852"/>
            <a:ext cx="3966825" cy="2243862"/>
          </a:xfrm>
          <a:prstGeom prst="rect">
            <a:avLst/>
          </a:prstGeom>
          <a:noFill/>
          <a:ln>
            <a:noFill/>
          </a:ln>
        </p:spPr>
      </p:pic>
      <p:pic>
        <p:nvPicPr>
          <p:cNvPr id="196" name="Shape 196"/>
          <p:cNvPicPr preferRelativeResize="0"/>
          <p:nvPr/>
        </p:nvPicPr>
        <p:blipFill>
          <a:blip r:embed="rId4">
            <a:alphaModFix/>
          </a:blip>
          <a:stretch>
            <a:fillRect/>
          </a:stretch>
        </p:blipFill>
        <p:spPr>
          <a:xfrm>
            <a:off x="5060100" y="739465"/>
            <a:ext cx="3966824" cy="1978374"/>
          </a:xfrm>
          <a:prstGeom prst="rect">
            <a:avLst/>
          </a:prstGeom>
          <a:noFill/>
          <a:ln>
            <a:noFill/>
          </a:ln>
        </p:spPr>
      </p:pic>
      <p:sp>
        <p:nvSpPr>
          <p:cNvPr id="197" name="Shape 197"/>
          <p:cNvSpPr txBox="1"/>
          <p:nvPr/>
        </p:nvSpPr>
        <p:spPr>
          <a:xfrm>
            <a:off x="0" y="4502000"/>
            <a:ext cx="5060099" cy="565200"/>
          </a:xfrm>
          <a:prstGeom prst="rect">
            <a:avLst/>
          </a:prstGeom>
          <a:noFill/>
          <a:ln>
            <a:noFill/>
          </a:ln>
        </p:spPr>
        <p:txBody>
          <a:bodyPr lIns="91425" tIns="91425" rIns="91425" bIns="91425" anchor="ctr" anchorCtr="0">
            <a:noAutofit/>
          </a:bodyPr>
          <a:lstStyle/>
          <a:p>
            <a:pPr lvl="0" algn="ctr" rtl="0">
              <a:spcBef>
                <a:spcPts val="0"/>
              </a:spcBef>
              <a:buNone/>
            </a:pPr>
            <a:r>
              <a:rPr lang="en" sz="1200">
                <a:solidFill>
                  <a:srgbClr val="FFFFFF"/>
                </a:solidFill>
                <a:latin typeface="Cambria"/>
                <a:ea typeface="Cambria"/>
                <a:cs typeface="Cambria"/>
                <a:sym typeface="Cambria"/>
              </a:rPr>
              <a:t>http://www.economist.com/news/briefing/21594264-previous-technological-innovation-has-always-delivered-more-long-run-employment-not-less (2015-4-22)</a:t>
            </a:r>
          </a:p>
          <a:p>
            <a:pPr lvl="0" algn="ctr" rtl="0">
              <a:spcBef>
                <a:spcPts val="0"/>
              </a:spcBef>
              <a:buNone/>
            </a:pPr>
            <a:r>
              <a:rPr lang="en" sz="1200" i="1">
                <a:solidFill>
                  <a:srgbClr val="FFFFFF"/>
                </a:solidFill>
                <a:latin typeface="Cambria"/>
                <a:ea typeface="Cambria"/>
                <a:cs typeface="Cambria"/>
                <a:sym typeface="Cambria"/>
              </a:rPr>
              <a:t>for both images</a:t>
            </a:r>
          </a:p>
        </p:txBody>
      </p:sp>
      <p:sp>
        <p:nvSpPr>
          <p:cNvPr id="198" name="Shape 198"/>
          <p:cNvSpPr txBox="1">
            <a:spLocks noGrp="1"/>
          </p:cNvSpPr>
          <p:nvPr>
            <p:ph type="ftr" idx="11"/>
          </p:nvPr>
        </p:nvSpPr>
        <p:spPr>
          <a:xfrm>
            <a:off x="0" y="4997196"/>
            <a:ext cx="5562600" cy="146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199" name="Shape 199"/>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27</a:t>
            </a:fld>
            <a:endParaRPr lang="en"/>
          </a:p>
        </p:txBody>
      </p:sp>
    </p:spTree>
    <p:extLst>
      <p:ext uri="{BB962C8B-B14F-4D97-AF65-F5344CB8AC3E}">
        <p14:creationId xmlns:p14="http://schemas.microsoft.com/office/powerpoint/2010/main" val="70749285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685800" y="361950"/>
            <a:ext cx="7772400" cy="9144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chemeClr val="lt1"/>
              </a:buClr>
              <a:buSzPct val="25000"/>
              <a:buFont typeface="Cambria"/>
              <a:buNone/>
            </a:pPr>
            <a:r>
              <a:rPr lang="en" sz="2700" b="0" i="0" u="none" strike="noStrike" cap="none" baseline="0">
                <a:solidFill>
                  <a:schemeClr val="lt1"/>
                </a:solidFill>
                <a:latin typeface="Cambria"/>
                <a:ea typeface="Cambria"/>
                <a:cs typeface="Cambria"/>
                <a:sym typeface="Cambria"/>
              </a:rPr>
              <a:t>REFERENCES</a:t>
            </a:r>
          </a:p>
        </p:txBody>
      </p:sp>
      <p:sp>
        <p:nvSpPr>
          <p:cNvPr id="205" name="Shape 205"/>
          <p:cNvSpPr txBox="1">
            <a:spLocks noGrp="1"/>
          </p:cNvSpPr>
          <p:nvPr>
            <p:ph type="body" idx="1"/>
          </p:nvPr>
        </p:nvSpPr>
        <p:spPr>
          <a:xfrm>
            <a:off x="685800" y="1105274"/>
            <a:ext cx="7772400" cy="3815999"/>
          </a:xfrm>
          <a:prstGeom prst="rect">
            <a:avLst/>
          </a:prstGeom>
          <a:noFill/>
          <a:ln>
            <a:noFill/>
          </a:ln>
        </p:spPr>
        <p:txBody>
          <a:bodyPr lIns="91425" tIns="45700" rIns="91425" bIns="45700" anchor="t" anchorCtr="0">
            <a:noAutofit/>
          </a:bodyPr>
          <a:lstStyle/>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[1] "Luddite." Wikipedia. Wikimedia Foundation, 8 Apr. 2015. Web. 23 Apr. 2015.</a:t>
            </a:r>
          </a:p>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[2] Upton, Jodi. "Could a Robot Do Your Job?" USA Today. Gannett, 28 Oct. 2014. Web. 21 Apr. 2015.</a:t>
            </a:r>
          </a:p>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[3] Rifkin, Jeremy. "The End of Work." Spiegel Online (2005): n. pag. 3 Aug. 2005. Web. 21 Apr. 2015.</a:t>
            </a:r>
          </a:p>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[4] Rotman, David. "How Technology Is Destroying Jobs." MIT Technology Review (2013): n. pag. Web. 21 Apr. 2015.</a:t>
            </a:r>
          </a:p>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[5] Atkinson, Robert. "Robots aren't taking your job." Issues in Science and Technology 30.4 (2014): 9+. Academic OneFile. Web. 21 Apr. 2015.</a:t>
            </a:r>
          </a:p>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[6] Frey, Carl Benedikt, and Michael A. Osborne. THE FUTURE OF EMPLOYMENT: HOW SUSCEPTIBLE ARE JOBS TO COMPUTERISATION? (2013): n. pag. 13 Sept. 2013. Web. 21 Apr. 2015.</a:t>
            </a:r>
          </a:p>
          <a:p>
            <a:pPr marL="0" marR="0" lvl="0" indent="0" algn="l" rtl="0">
              <a:lnSpc>
                <a:spcPct val="90000"/>
              </a:lnSpc>
              <a:spcBef>
                <a:spcPts val="1200"/>
              </a:spcBef>
              <a:spcAft>
                <a:spcPts val="0"/>
              </a:spcAft>
              <a:buClr>
                <a:schemeClr val="lt2"/>
              </a:buClr>
              <a:buSzPct val="25000"/>
              <a:buFont typeface="Arial"/>
              <a:buNone/>
            </a:pPr>
            <a:r>
              <a:rPr lang="en" sz="1200">
                <a:solidFill>
                  <a:srgbClr val="FFFFFF"/>
                </a:solidFill>
                <a:latin typeface="Cambria"/>
                <a:ea typeface="Cambria"/>
                <a:cs typeface="Cambria"/>
                <a:sym typeface="Cambria"/>
              </a:rPr>
              <a:t>[7] “The Onrushing Wave." The Economist. The Economist Newspaper, 18 Jan. 2014. Web. 21 Apr. 2015.</a:t>
            </a:r>
          </a:p>
        </p:txBody>
      </p:sp>
      <p:sp>
        <p:nvSpPr>
          <p:cNvPr id="206" name="Shape 206"/>
          <p:cNvSpPr txBox="1">
            <a:spLocks noGrp="1"/>
          </p:cNvSpPr>
          <p:nvPr>
            <p:ph type="ftr" idx="11"/>
          </p:nvPr>
        </p:nvSpPr>
        <p:spPr>
          <a:xfrm>
            <a:off x="0" y="4997196"/>
            <a:ext cx="5562600" cy="14630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 sz="900" b="0" i="0" u="none" strike="noStrike" cap="none" baseline="0" smtClean="0">
                <a:solidFill>
                  <a:schemeClr val="lt1"/>
                </a:solidFill>
                <a:latin typeface="Cambria"/>
                <a:ea typeface="Cambria"/>
                <a:cs typeface="Cambria"/>
                <a:sym typeface="Cambria"/>
              </a:rPr>
              <a:t>© 2015 Keith A. Pray</a:t>
            </a:r>
            <a:endParaRPr lang="en" sz="900" b="0" i="0" u="none" strike="noStrike" cap="none" baseline="0">
              <a:solidFill>
                <a:schemeClr val="lt1"/>
              </a:solidFill>
              <a:latin typeface="Cambria"/>
              <a:ea typeface="Cambria"/>
              <a:cs typeface="Cambria"/>
              <a:sym typeface="Cambria"/>
            </a:endParaRPr>
          </a:p>
        </p:txBody>
      </p:sp>
      <p:sp>
        <p:nvSpPr>
          <p:cNvPr id="207" name="Shape 207"/>
          <p:cNvSpPr txBox="1"/>
          <p:nvPr/>
        </p:nvSpPr>
        <p:spPr>
          <a:xfrm>
            <a:off x="6847114" y="372337"/>
            <a:ext cx="2179799" cy="3078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a:solidFill>
                  <a:schemeClr val="lt1"/>
                </a:solidFill>
                <a:latin typeface="Cambria"/>
                <a:ea typeface="Cambria"/>
                <a:cs typeface="Cambria"/>
                <a:sym typeface="Cambria"/>
              </a:rPr>
              <a:t>Josh Audibert</a:t>
            </a:r>
          </a:p>
        </p:txBody>
      </p:sp>
      <p:sp>
        <p:nvSpPr>
          <p:cNvPr id="208" name="Shape 208"/>
          <p:cNvSpPr txBox="1">
            <a:spLocks noGrp="1"/>
          </p:cNvSpPr>
          <p:nvPr>
            <p:ph type="sldNum" idx="12"/>
          </p:nvPr>
        </p:nvSpPr>
        <p:spPr>
          <a:xfrm>
            <a:off x="8519160" y="4997196"/>
            <a:ext cx="624899" cy="146399"/>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
              <a:t>28</a:t>
            </a:fld>
            <a:endParaRPr lang="en"/>
          </a:p>
        </p:txBody>
      </p:sp>
    </p:spTree>
    <p:extLst>
      <p:ext uri="{BB962C8B-B14F-4D97-AF65-F5344CB8AC3E}">
        <p14:creationId xmlns:p14="http://schemas.microsoft.com/office/powerpoint/2010/main" val="32124745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28" y="476783"/>
            <a:ext cx="8353144" cy="914400"/>
          </a:xfrm>
        </p:spPr>
        <p:txBody>
          <a:bodyPr>
            <a:normAutofit/>
          </a:bodyPr>
          <a:lstStyle/>
          <a:p>
            <a:pPr algn="ctr"/>
            <a:r>
              <a:rPr lang="en-US" sz="2400" dirty="0"/>
              <a:t>Loss of Net Neutrality and the Death of Businesses</a:t>
            </a:r>
          </a:p>
        </p:txBody>
      </p:sp>
      <p:sp>
        <p:nvSpPr>
          <p:cNvPr id="3" name="Content Placeholder 2"/>
          <p:cNvSpPr>
            <a:spLocks noGrp="1"/>
          </p:cNvSpPr>
          <p:nvPr>
            <p:ph sz="half" idx="1"/>
          </p:nvPr>
        </p:nvSpPr>
        <p:spPr>
          <a:xfrm>
            <a:off x="580869" y="1690398"/>
            <a:ext cx="2612036" cy="2499921"/>
          </a:xfrm>
        </p:spPr>
        <p:txBody>
          <a:bodyPr/>
          <a:lstStyle/>
          <a:p>
            <a:r>
              <a:rPr lang="en-US" dirty="0" smtClean="0"/>
              <a:t>Limited access</a:t>
            </a:r>
          </a:p>
          <a:p>
            <a:r>
              <a:rPr lang="en-US" dirty="0" smtClean="0"/>
              <a:t>How would businesses suffer?</a:t>
            </a:r>
          </a:p>
          <a:p>
            <a:r>
              <a:rPr lang="en-US" dirty="0" smtClean="0"/>
              <a:t>How does it affect you as a consumer?</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43927" y="1246606"/>
            <a:ext cx="4575233" cy="3148196"/>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Lucas R. </a:t>
            </a:r>
            <a:r>
              <a:rPr lang="en-US" sz="1400" dirty="0" err="1" smtClean="0">
                <a:solidFill>
                  <a:schemeClr val="tx1"/>
                </a:solidFill>
                <a:latin typeface="+mj-lt"/>
              </a:rPr>
              <a:t>Lebrao</a:t>
            </a:r>
            <a:endParaRPr lang="en-US" sz="1400" dirty="0">
              <a:solidFill>
                <a:schemeClr val="tx1"/>
              </a:solidFill>
              <a:latin typeface="+mj-lt"/>
            </a:endParaRPr>
          </a:p>
        </p:txBody>
      </p:sp>
      <p:sp>
        <p:nvSpPr>
          <p:cNvPr id="8" name="TextBox 7"/>
          <p:cNvSpPr txBox="1"/>
          <p:nvPr/>
        </p:nvSpPr>
        <p:spPr>
          <a:xfrm>
            <a:off x="0" y="4535531"/>
            <a:ext cx="9144000" cy="461665"/>
          </a:xfrm>
          <a:prstGeom prst="rect">
            <a:avLst/>
          </a:prstGeom>
          <a:noFill/>
        </p:spPr>
        <p:txBody>
          <a:bodyPr wrap="square" rtlCol="0">
            <a:spAutoFit/>
          </a:bodyPr>
          <a:lstStyle/>
          <a:p>
            <a:pPr algn="r"/>
            <a:r>
              <a:rPr lang="en-US" sz="1200" dirty="0">
                <a:hlinkClick r:id="rId4"/>
              </a:rPr>
              <a:t>https://</a:t>
            </a:r>
            <a:r>
              <a:rPr lang="en-US" sz="1200" dirty="0" smtClean="0">
                <a:hlinkClick r:id="rId4"/>
              </a:rPr>
              <a:t>legalmatterblog.files.wordpress.com/2015/03/shutterstock_186658136.jpg?w=420&amp;h=289</a:t>
            </a:r>
            <a:r>
              <a:rPr lang="en-US" sz="1200" dirty="0" smtClean="0"/>
              <a:t> </a:t>
            </a:r>
          </a:p>
          <a:p>
            <a:pPr algn="r"/>
            <a:r>
              <a:rPr lang="en-US" sz="1200" dirty="0" smtClean="0">
                <a:solidFill>
                  <a:schemeClr val="tx1"/>
                </a:solidFill>
              </a:rPr>
              <a:t>Accessed April 22</a:t>
            </a:r>
            <a:r>
              <a:rPr lang="en-US" sz="1200" baseline="30000" dirty="0" smtClean="0">
                <a:solidFill>
                  <a:schemeClr val="tx1"/>
                </a:solidFill>
              </a:rPr>
              <a:t>nd</a:t>
            </a:r>
            <a:r>
              <a:rPr lang="en-US" sz="1200" dirty="0" smtClean="0">
                <a:solidFill>
                  <a:schemeClr val="tx1"/>
                </a:solidFill>
              </a:rPr>
              <a:t>, 2015</a:t>
            </a:r>
            <a:endParaRPr lang="en-US" sz="1200" dirty="0">
              <a:solidFill>
                <a:schemeClr val="tx1"/>
              </a:solidFill>
            </a:endParaRPr>
          </a:p>
        </p:txBody>
      </p:sp>
    </p:spTree>
    <p:extLst>
      <p:ext uri="{BB962C8B-B14F-4D97-AF65-F5344CB8AC3E}">
        <p14:creationId xmlns:p14="http://schemas.microsoft.com/office/powerpoint/2010/main" val="2569796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2015 Keith A. Pray</a:t>
            </a:r>
            <a:endParaRPr lang="en-US"/>
          </a:p>
        </p:txBody>
      </p:sp>
      <p:pic>
        <p:nvPicPr>
          <p:cNvPr id="8" name="Picture 7"/>
          <p:cNvPicPr>
            <a:picLocks noChangeAspect="1"/>
          </p:cNvPicPr>
          <p:nvPr/>
        </p:nvPicPr>
        <p:blipFill>
          <a:blip r:embed="rId3"/>
          <a:stretch>
            <a:fillRect/>
          </a:stretch>
        </p:blipFill>
        <p:spPr>
          <a:xfrm>
            <a:off x="769130" y="299507"/>
            <a:ext cx="8128000" cy="2527300"/>
          </a:xfrm>
          <a:prstGeom prst="rect">
            <a:avLst/>
          </a:prstGeom>
        </p:spPr>
      </p:pic>
      <p:pic>
        <p:nvPicPr>
          <p:cNvPr id="9" name="Picture 8"/>
          <p:cNvPicPr>
            <a:picLocks noChangeAspect="1"/>
          </p:cNvPicPr>
          <p:nvPr/>
        </p:nvPicPr>
        <p:blipFill>
          <a:blip r:embed="rId4"/>
          <a:stretch>
            <a:fillRect/>
          </a:stretch>
        </p:blipFill>
        <p:spPr>
          <a:xfrm>
            <a:off x="1858656" y="2826807"/>
            <a:ext cx="7038474" cy="2286000"/>
          </a:xfrm>
          <a:prstGeom prst="rect">
            <a:avLst/>
          </a:prstGeom>
        </p:spPr>
      </p:pic>
      <p:sp>
        <p:nvSpPr>
          <p:cNvPr id="10" name="TextBox 9"/>
          <p:cNvSpPr txBox="1"/>
          <p:nvPr/>
        </p:nvSpPr>
        <p:spPr>
          <a:xfrm>
            <a:off x="1382374" y="2785412"/>
            <a:ext cx="438582" cy="2327395"/>
          </a:xfrm>
          <a:prstGeom prst="rect">
            <a:avLst/>
          </a:prstGeom>
          <a:noFill/>
        </p:spPr>
        <p:txBody>
          <a:bodyPr vert="vert270" wrap="none" rtlCol="0">
            <a:spAutoFit/>
          </a:bodyPr>
          <a:lstStyle/>
          <a:p>
            <a:pPr>
              <a:lnSpc>
                <a:spcPct val="90000"/>
              </a:lnSpc>
            </a:pPr>
            <a:r>
              <a:rPr lang="en-US" dirty="0"/>
              <a:t>http://</a:t>
            </a:r>
            <a:r>
              <a:rPr lang="en-US" dirty="0" err="1"/>
              <a:t>xkcd.com</a:t>
            </a:r>
            <a:r>
              <a:rPr lang="en-US" dirty="0"/>
              <a:t>/554</a:t>
            </a:r>
            <a:r>
              <a:rPr lang="en-US" dirty="0" smtClean="0"/>
              <a:t>/</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3514"/>
            <a:ext cx="7772400" cy="914400"/>
          </a:xfrm>
        </p:spPr>
        <p:txBody>
          <a:bodyPr/>
          <a:lstStyle/>
          <a:p>
            <a:r>
              <a:rPr lang="en-US" dirty="0" smtClean="0"/>
              <a:t>net neutrality is important for businesses</a:t>
            </a:r>
            <a:endParaRPr lang="en-US" dirty="0"/>
          </a:p>
        </p:txBody>
      </p:sp>
      <p:sp>
        <p:nvSpPr>
          <p:cNvPr id="3" name="Content Placeholder 2"/>
          <p:cNvSpPr>
            <a:spLocks noGrp="1"/>
          </p:cNvSpPr>
          <p:nvPr>
            <p:ph sz="half" idx="1"/>
          </p:nvPr>
        </p:nvSpPr>
        <p:spPr/>
        <p:txBody>
          <a:bodyPr/>
          <a:lstStyle/>
          <a:p>
            <a:r>
              <a:rPr lang="en-US" dirty="0" smtClean="0"/>
              <a:t>Small businesses are able to prosper through internet[2][3]</a:t>
            </a:r>
          </a:p>
          <a:p>
            <a:r>
              <a:rPr lang="en-US" dirty="0" smtClean="0"/>
              <a:t>Without, impossible to compete</a:t>
            </a:r>
          </a:p>
          <a:p>
            <a:pPr lvl="1"/>
            <a:r>
              <a:rPr lang="en-US" dirty="0" smtClean="0"/>
              <a:t>Smaller companies might be unable to purchase the right of fast access[4]</a:t>
            </a:r>
          </a:p>
          <a:p>
            <a:pPr lvl="1"/>
            <a:r>
              <a:rPr lang="en-US" dirty="0" smtClean="0"/>
              <a:t>Bigger companies might be capable of purchasing “Sponsorship” rights of access from an ISP</a:t>
            </a:r>
          </a:p>
          <a:p>
            <a:r>
              <a:rPr lang="en-US" dirty="0" smtClean="0"/>
              <a:t>Loss of jobs[8]</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2007989"/>
            <a:ext cx="3733800" cy="2041921"/>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Lucas R. </a:t>
            </a:r>
            <a:r>
              <a:rPr lang="en-US" sz="1400" dirty="0" err="1"/>
              <a:t>Lebrao</a:t>
            </a:r>
            <a:endParaRPr lang="en-US" sz="1400" dirty="0"/>
          </a:p>
        </p:txBody>
      </p:sp>
      <p:sp>
        <p:nvSpPr>
          <p:cNvPr id="8" name="TextBox 7"/>
          <p:cNvSpPr txBox="1"/>
          <p:nvPr/>
        </p:nvSpPr>
        <p:spPr>
          <a:xfrm>
            <a:off x="0" y="4620441"/>
            <a:ext cx="9144000" cy="461665"/>
          </a:xfrm>
          <a:prstGeom prst="rect">
            <a:avLst/>
          </a:prstGeom>
          <a:noFill/>
        </p:spPr>
        <p:txBody>
          <a:bodyPr wrap="square" rtlCol="0">
            <a:spAutoFit/>
          </a:bodyPr>
          <a:lstStyle/>
          <a:p>
            <a:pPr algn="r"/>
            <a:r>
              <a:rPr lang="en-US" sz="1200" dirty="0">
                <a:hlinkClick r:id="rId4"/>
              </a:rPr>
              <a:t>http://</a:t>
            </a:r>
            <a:r>
              <a:rPr lang="en-US" sz="1200" dirty="0" smtClean="0">
                <a:hlinkClick r:id="rId4"/>
              </a:rPr>
              <a:t>collectivelifestyle.com/wp-content/uploads/2014/05/Net-neutrality-sign-Closed-Internet-ahead-640x350.jpg</a:t>
            </a:r>
            <a:r>
              <a:rPr lang="en-US" sz="1200" dirty="0" smtClean="0"/>
              <a:t> </a:t>
            </a:r>
          </a:p>
          <a:p>
            <a:pPr algn="r"/>
            <a:r>
              <a:rPr lang="en-US" sz="1200" dirty="0" smtClean="0">
                <a:solidFill>
                  <a:schemeClr val="tx1"/>
                </a:solidFill>
              </a:rPr>
              <a:t>Accessed April 22</a:t>
            </a:r>
            <a:r>
              <a:rPr lang="en-US" sz="1200" baseline="30000" dirty="0" smtClean="0">
                <a:solidFill>
                  <a:schemeClr val="tx1"/>
                </a:solidFill>
              </a:rPr>
              <a:t>nd</a:t>
            </a:r>
            <a:r>
              <a:rPr lang="en-US" sz="1200" dirty="0" smtClean="0">
                <a:solidFill>
                  <a:schemeClr val="tx1"/>
                </a:solidFill>
              </a:rPr>
              <a:t>, 2015</a:t>
            </a:r>
            <a:endParaRPr lang="en-US" sz="1200" dirty="0">
              <a:solidFill>
                <a:schemeClr val="tx1"/>
              </a:solidFill>
            </a:endParaRPr>
          </a:p>
        </p:txBody>
      </p:sp>
    </p:spTree>
    <p:extLst>
      <p:ext uri="{BB962C8B-B14F-4D97-AF65-F5344CB8AC3E}">
        <p14:creationId xmlns:p14="http://schemas.microsoft.com/office/powerpoint/2010/main" val="1820438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user loses internet freedom</a:t>
            </a:r>
            <a:endParaRPr lang="en-US" dirty="0"/>
          </a:p>
        </p:txBody>
      </p:sp>
      <p:sp>
        <p:nvSpPr>
          <p:cNvPr id="3" name="Content Placeholder 2"/>
          <p:cNvSpPr>
            <a:spLocks noGrp="1"/>
          </p:cNvSpPr>
          <p:nvPr>
            <p:ph sz="half" idx="1"/>
          </p:nvPr>
        </p:nvSpPr>
        <p:spPr/>
        <p:txBody>
          <a:bodyPr/>
          <a:lstStyle/>
          <a:p>
            <a:r>
              <a:rPr lang="en-US" dirty="0" smtClean="0"/>
              <a:t>Lack of choice</a:t>
            </a:r>
          </a:p>
          <a:p>
            <a:pPr lvl="1"/>
            <a:r>
              <a:rPr lang="en-US" dirty="0" smtClean="0"/>
              <a:t>No consumer choice, only the ISP’s</a:t>
            </a:r>
          </a:p>
          <a:p>
            <a:pPr lvl="1"/>
            <a:r>
              <a:rPr lang="en-US" dirty="0" smtClean="0"/>
              <a:t>Alike the ISP diversity in the US</a:t>
            </a:r>
          </a:p>
          <a:p>
            <a:pPr lvl="1"/>
            <a:r>
              <a:rPr lang="en-US" dirty="0" smtClean="0"/>
              <a:t>Censorship</a:t>
            </a:r>
          </a:p>
          <a:p>
            <a:r>
              <a:rPr lang="en-US" dirty="0" smtClean="0"/>
              <a:t>Nickle-and-dime consumer’s browsing[9]</a:t>
            </a:r>
          </a:p>
          <a:p>
            <a:pPr lvl="1"/>
            <a:r>
              <a:rPr lang="en-US" dirty="0" smtClean="0"/>
              <a:t>Pay for access</a:t>
            </a:r>
          </a:p>
          <a:p>
            <a:pPr lvl="1"/>
            <a:r>
              <a:rPr lang="en-US" dirty="0"/>
              <a:t>Pay for </a:t>
            </a:r>
            <a:r>
              <a:rPr lang="en-US" dirty="0" smtClean="0"/>
              <a:t>content</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1723" y="1286737"/>
            <a:ext cx="3710781" cy="2783086"/>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Lucas R. </a:t>
            </a:r>
            <a:r>
              <a:rPr lang="en-US" sz="1400" dirty="0" err="1"/>
              <a:t>Lebrao</a:t>
            </a:r>
            <a:endParaRPr lang="en-US" sz="1400" dirty="0"/>
          </a:p>
        </p:txBody>
      </p:sp>
      <p:sp>
        <p:nvSpPr>
          <p:cNvPr id="8" name="TextBox 7"/>
          <p:cNvSpPr txBox="1"/>
          <p:nvPr/>
        </p:nvSpPr>
        <p:spPr>
          <a:xfrm>
            <a:off x="0" y="4620441"/>
            <a:ext cx="9144000" cy="461665"/>
          </a:xfrm>
          <a:prstGeom prst="rect">
            <a:avLst/>
          </a:prstGeom>
          <a:noFill/>
        </p:spPr>
        <p:txBody>
          <a:bodyPr wrap="square" rtlCol="0">
            <a:spAutoFit/>
          </a:bodyPr>
          <a:lstStyle/>
          <a:p>
            <a:pPr algn="r"/>
            <a:r>
              <a:rPr lang="en-US" sz="1200" dirty="0">
                <a:hlinkClick r:id="rId4"/>
              </a:rPr>
              <a:t>http://</a:t>
            </a:r>
            <a:r>
              <a:rPr lang="en-US" sz="1200" dirty="0" smtClean="0">
                <a:hlinkClick r:id="rId4"/>
              </a:rPr>
              <a:t>www.wordstream.com/images/what-is-net-neutrality-video-blocked.jpg</a:t>
            </a:r>
            <a:r>
              <a:rPr lang="en-US" sz="1200" dirty="0" smtClean="0"/>
              <a:t>   </a:t>
            </a:r>
          </a:p>
          <a:p>
            <a:pPr algn="r"/>
            <a:r>
              <a:rPr lang="en-US" sz="1200" dirty="0" smtClean="0">
                <a:solidFill>
                  <a:schemeClr val="tx1"/>
                </a:solidFill>
              </a:rPr>
              <a:t>Accessed April 22</a:t>
            </a:r>
            <a:r>
              <a:rPr lang="en-US" sz="1200" baseline="30000" dirty="0" smtClean="0">
                <a:solidFill>
                  <a:schemeClr val="tx1"/>
                </a:solidFill>
              </a:rPr>
              <a:t>nd</a:t>
            </a:r>
            <a:r>
              <a:rPr lang="en-US" sz="1200" dirty="0" smtClean="0">
                <a:solidFill>
                  <a:schemeClr val="tx1"/>
                </a:solidFill>
              </a:rPr>
              <a:t>, 2015</a:t>
            </a:r>
            <a:endParaRPr lang="en-US" sz="1200" dirty="0">
              <a:solidFill>
                <a:schemeClr val="tx1"/>
              </a:solidFill>
            </a:endParaRPr>
          </a:p>
        </p:txBody>
      </p:sp>
    </p:spTree>
    <p:extLst>
      <p:ext uri="{BB962C8B-B14F-4D97-AF65-F5344CB8AC3E}">
        <p14:creationId xmlns:p14="http://schemas.microsoft.com/office/powerpoint/2010/main" val="2729543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user loses internet freedom</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0571" y="1253293"/>
            <a:ext cx="3121493" cy="2866204"/>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67580" y="1253293"/>
            <a:ext cx="3390620" cy="2866204"/>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Lucas R. </a:t>
            </a:r>
            <a:r>
              <a:rPr lang="en-US" sz="1400" dirty="0" err="1"/>
              <a:t>Lebrao</a:t>
            </a:r>
            <a:endParaRPr lang="en-US" sz="1400" dirty="0"/>
          </a:p>
        </p:txBody>
      </p:sp>
      <p:sp>
        <p:nvSpPr>
          <p:cNvPr id="8" name="TextBox 7"/>
          <p:cNvSpPr txBox="1"/>
          <p:nvPr/>
        </p:nvSpPr>
        <p:spPr>
          <a:xfrm>
            <a:off x="0" y="4424017"/>
            <a:ext cx="9144000" cy="646331"/>
          </a:xfrm>
          <a:prstGeom prst="rect">
            <a:avLst/>
          </a:prstGeom>
          <a:noFill/>
        </p:spPr>
        <p:txBody>
          <a:bodyPr wrap="square" rtlCol="0">
            <a:spAutoFit/>
          </a:bodyPr>
          <a:lstStyle/>
          <a:p>
            <a:pPr algn="r"/>
            <a:r>
              <a:rPr lang="en-US" sz="1050" dirty="0">
                <a:hlinkClick r:id="rId5"/>
              </a:rPr>
              <a:t>http://</a:t>
            </a:r>
            <a:r>
              <a:rPr lang="en-US" sz="1050" dirty="0" smtClean="0">
                <a:hlinkClick r:id="rId5"/>
              </a:rPr>
              <a:t>ak-hdl.buzzfed.com/static/2014-01/enhanced/webdr02/14/13/enhanced-buzz-31562-1389724100-28.jpg</a:t>
            </a:r>
            <a:r>
              <a:rPr lang="en-US" sz="1200" dirty="0" smtClean="0"/>
              <a:t> (left)</a:t>
            </a:r>
            <a:endParaRPr lang="en-US" sz="1200" dirty="0"/>
          </a:p>
          <a:p>
            <a:pPr algn="r"/>
            <a:r>
              <a:rPr lang="en-US" sz="1000" dirty="0">
                <a:hlinkClick r:id="rId6"/>
              </a:rPr>
              <a:t>https://</a:t>
            </a:r>
            <a:r>
              <a:rPr lang="en-US" sz="1000" dirty="0" smtClean="0">
                <a:hlinkClick r:id="rId6"/>
              </a:rPr>
              <a:t>media.licdn.com/mpr/mpr/shrinknp_750_750/AAEAAQAAAAAAAAMDAAAAJDM2ODk0ZDVlLTZlYjctNDhmZS1hYThiLTVjMzdkZDI0MTJmNA.jpg</a:t>
            </a:r>
            <a:r>
              <a:rPr lang="en-US" sz="1200" dirty="0" smtClean="0"/>
              <a:t> (right)   </a:t>
            </a:r>
          </a:p>
          <a:p>
            <a:pPr algn="r"/>
            <a:r>
              <a:rPr lang="en-US" sz="1200" dirty="0" smtClean="0">
                <a:solidFill>
                  <a:schemeClr val="tx1"/>
                </a:solidFill>
              </a:rPr>
              <a:t>Accessed April 22</a:t>
            </a:r>
            <a:r>
              <a:rPr lang="en-US" sz="1200" baseline="30000" dirty="0" smtClean="0">
                <a:solidFill>
                  <a:schemeClr val="tx1"/>
                </a:solidFill>
              </a:rPr>
              <a:t>nd</a:t>
            </a:r>
            <a:r>
              <a:rPr lang="en-US" sz="1200" dirty="0" smtClean="0">
                <a:solidFill>
                  <a:schemeClr val="tx1"/>
                </a:solidFill>
              </a:rPr>
              <a:t>, 2015</a:t>
            </a:r>
            <a:endParaRPr lang="en-US" sz="1200" dirty="0">
              <a:solidFill>
                <a:schemeClr val="tx1"/>
              </a:solidFill>
            </a:endParaRPr>
          </a:p>
        </p:txBody>
      </p:sp>
    </p:spTree>
    <p:extLst>
      <p:ext uri="{BB962C8B-B14F-4D97-AF65-F5344CB8AC3E}">
        <p14:creationId xmlns:p14="http://schemas.microsoft.com/office/powerpoint/2010/main" val="2662781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p>
        </p:txBody>
      </p:sp>
      <p:sp>
        <p:nvSpPr>
          <p:cNvPr id="3" name="Content Placeholder 2"/>
          <p:cNvSpPr>
            <a:spLocks noGrp="1"/>
          </p:cNvSpPr>
          <p:nvPr>
            <p:ph sz="half" idx="1"/>
          </p:nvPr>
        </p:nvSpPr>
        <p:spPr>
          <a:xfrm>
            <a:off x="685800" y="1352551"/>
            <a:ext cx="4364182" cy="3352800"/>
          </a:xfrm>
        </p:spPr>
        <p:txBody>
          <a:bodyPr/>
          <a:lstStyle/>
          <a:p>
            <a:r>
              <a:rPr lang="en-US" dirty="0" smtClean="0"/>
              <a:t>Near-impossible growth of businesses</a:t>
            </a:r>
          </a:p>
          <a:p>
            <a:r>
              <a:rPr lang="en-US" dirty="0" smtClean="0"/>
              <a:t>Major unemployment</a:t>
            </a:r>
          </a:p>
          <a:p>
            <a:r>
              <a:rPr lang="en-US" dirty="0" smtClean="0"/>
              <a:t>ISP-tailored internet experience</a:t>
            </a:r>
          </a:p>
          <a:p>
            <a:r>
              <a:rPr lang="en-US" dirty="0" smtClean="0"/>
              <a:t>Difficult to predict cost changes</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87676" y="1912938"/>
            <a:ext cx="2232025" cy="2232025"/>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Lucas R. </a:t>
            </a:r>
            <a:r>
              <a:rPr lang="en-US" sz="1400" dirty="0" err="1"/>
              <a:t>Lebrao</a:t>
            </a:r>
            <a:endParaRPr lang="en-US" sz="1400" dirty="0"/>
          </a:p>
        </p:txBody>
      </p:sp>
      <p:sp>
        <p:nvSpPr>
          <p:cNvPr id="8" name="TextBox 7"/>
          <p:cNvSpPr txBox="1"/>
          <p:nvPr/>
        </p:nvSpPr>
        <p:spPr>
          <a:xfrm>
            <a:off x="0" y="4608683"/>
            <a:ext cx="9144000" cy="461665"/>
          </a:xfrm>
          <a:prstGeom prst="rect">
            <a:avLst/>
          </a:prstGeom>
          <a:noFill/>
        </p:spPr>
        <p:txBody>
          <a:bodyPr wrap="square" rtlCol="0">
            <a:spAutoFit/>
          </a:bodyPr>
          <a:lstStyle/>
          <a:p>
            <a:pPr algn="r"/>
            <a:r>
              <a:rPr lang="en-US" sz="1200" dirty="0">
                <a:hlinkClick r:id="rId4"/>
              </a:rPr>
              <a:t>https://</a:t>
            </a:r>
            <a:r>
              <a:rPr lang="en-US" sz="1200" dirty="0" smtClean="0">
                <a:hlinkClick r:id="rId4"/>
              </a:rPr>
              <a:t>www.battleforthenet.com/images/change_avatar/avatar-cat.gif</a:t>
            </a:r>
            <a:r>
              <a:rPr lang="en-US" sz="1200" dirty="0" smtClean="0"/>
              <a:t> </a:t>
            </a:r>
          </a:p>
          <a:p>
            <a:pPr algn="r"/>
            <a:r>
              <a:rPr lang="en-US" sz="1200" dirty="0" smtClean="0">
                <a:solidFill>
                  <a:schemeClr val="tx1"/>
                </a:solidFill>
              </a:rPr>
              <a:t>Accessed April 22</a:t>
            </a:r>
            <a:r>
              <a:rPr lang="en-US" sz="1200" baseline="30000" dirty="0" smtClean="0">
                <a:solidFill>
                  <a:schemeClr val="tx1"/>
                </a:solidFill>
              </a:rPr>
              <a:t>nd</a:t>
            </a:r>
            <a:r>
              <a:rPr lang="en-US" sz="1200" dirty="0" smtClean="0">
                <a:solidFill>
                  <a:schemeClr val="tx1"/>
                </a:solidFill>
              </a:rPr>
              <a:t>, 2015</a:t>
            </a:r>
            <a:endParaRPr lang="en-US" sz="1200" dirty="0">
              <a:solidFill>
                <a:schemeClr val="tx1"/>
              </a:solidFill>
            </a:endParaRPr>
          </a:p>
        </p:txBody>
      </p:sp>
      <p:sp>
        <p:nvSpPr>
          <p:cNvPr id="10" name="Title 1"/>
          <p:cNvSpPr txBox="1">
            <a:spLocks/>
          </p:cNvSpPr>
          <p:nvPr/>
        </p:nvSpPr>
        <p:spPr>
          <a:xfrm>
            <a:off x="5824605" y="1051010"/>
            <a:ext cx="2358166"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pPr algn="ctr"/>
            <a:r>
              <a:rPr lang="en-US" dirty="0" smtClean="0"/>
              <a:t>Questions?</a:t>
            </a:r>
          </a:p>
        </p:txBody>
      </p:sp>
    </p:spTree>
    <p:extLst>
      <p:ext uri="{BB962C8B-B14F-4D97-AF65-F5344CB8AC3E}">
        <p14:creationId xmlns:p14="http://schemas.microsoft.com/office/powerpoint/2010/main" val="1943000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77981" y="1262904"/>
            <a:ext cx="8273287" cy="3568869"/>
          </a:xfrm>
        </p:spPr>
        <p:txBody>
          <a:bodyPr>
            <a:normAutofit fontScale="47500" lnSpcReduction="20000"/>
          </a:bodyPr>
          <a:lstStyle/>
          <a:p>
            <a:pPr marL="0" indent="0">
              <a:buNone/>
            </a:pPr>
            <a:r>
              <a:rPr lang="en-US" dirty="0" smtClean="0"/>
              <a:t>[1] Bill </a:t>
            </a:r>
            <a:r>
              <a:rPr lang="en-US" dirty="0" err="1" smtClean="0"/>
              <a:t>Chappel</a:t>
            </a:r>
            <a:r>
              <a:rPr lang="en-US" dirty="0" smtClean="0"/>
              <a:t>, “FCC </a:t>
            </a:r>
            <a:r>
              <a:rPr lang="en-US" dirty="0" err="1" smtClean="0"/>
              <a:t>Aproves</a:t>
            </a:r>
            <a:r>
              <a:rPr lang="en-US" dirty="0" smtClean="0"/>
              <a:t> Net Neutrality Rules For ‘Open Internet’”, </a:t>
            </a:r>
            <a:r>
              <a:rPr lang="en-US" dirty="0" smtClean="0">
                <a:hlinkClick r:id="rId3"/>
              </a:rPr>
              <a:t>http</a:t>
            </a:r>
            <a:r>
              <a:rPr lang="en-US" dirty="0">
                <a:hlinkClick r:id="rId3"/>
              </a:rPr>
              <a:t>://</a:t>
            </a:r>
            <a:r>
              <a:rPr lang="en-US" dirty="0" smtClean="0">
                <a:hlinkClick r:id="rId3"/>
              </a:rPr>
              <a:t>www.npr.org/blogs/thetwo-way/2015/02/26/389259382/net-neutrality-up-for-vote-today-by-fcc-board</a:t>
            </a:r>
            <a:endParaRPr lang="en-US" dirty="0" smtClean="0"/>
          </a:p>
          <a:p>
            <a:pPr marL="0" indent="0">
              <a:buNone/>
            </a:pPr>
            <a:r>
              <a:rPr lang="en-US" dirty="0" smtClean="0"/>
              <a:t>[</a:t>
            </a:r>
            <a:r>
              <a:rPr lang="en-US" dirty="0"/>
              <a:t>2</a:t>
            </a:r>
            <a:r>
              <a:rPr lang="en-US" dirty="0" smtClean="0"/>
              <a:t>] Jim Strom &amp; Simpson Poon, “Small business’ Use of the Internet: Some Realities”, </a:t>
            </a:r>
            <a:r>
              <a:rPr lang="en-US" dirty="0" smtClean="0">
                <a:hlinkClick r:id="rId4"/>
              </a:rPr>
              <a:t>https</a:t>
            </a:r>
            <a:r>
              <a:rPr lang="en-US" dirty="0">
                <a:hlinkClick r:id="rId4"/>
              </a:rPr>
              <a:t>://</a:t>
            </a:r>
            <a:r>
              <a:rPr lang="en-US" dirty="0" smtClean="0">
                <a:hlinkClick r:id="rId4"/>
              </a:rPr>
              <a:t>www.isoc.org/inet97/proceedings/C2/C2_1.HTM</a:t>
            </a:r>
            <a:r>
              <a:rPr lang="en-US" dirty="0" smtClean="0"/>
              <a:t> </a:t>
            </a:r>
          </a:p>
          <a:p>
            <a:pPr marL="0" indent="0">
              <a:buNone/>
            </a:pPr>
            <a:r>
              <a:rPr lang="en-US" dirty="0" smtClean="0"/>
              <a:t>[3] Local </a:t>
            </a:r>
            <a:r>
              <a:rPr lang="en-US" dirty="0" err="1" smtClean="0"/>
              <a:t>Vox</a:t>
            </a:r>
            <a:r>
              <a:rPr lang="en-US" dirty="0" smtClean="0"/>
              <a:t>, “Small Business Marketing Statistics”, </a:t>
            </a:r>
            <a:r>
              <a:rPr lang="en-US" dirty="0">
                <a:hlinkClick r:id="rId5"/>
              </a:rPr>
              <a:t>http://localvox.com/resources/small-business-marketing-statistics</a:t>
            </a:r>
            <a:r>
              <a:rPr lang="en-US" dirty="0" smtClean="0">
                <a:hlinkClick r:id="rId5"/>
              </a:rPr>
              <a:t>/</a:t>
            </a:r>
            <a:endParaRPr lang="en-US" dirty="0" smtClean="0"/>
          </a:p>
          <a:p>
            <a:pPr marL="0" indent="0">
              <a:buNone/>
            </a:pPr>
            <a:r>
              <a:rPr lang="en-US" dirty="0" smtClean="0"/>
              <a:t>[4] Diane </a:t>
            </a:r>
            <a:r>
              <a:rPr lang="en-US" dirty="0" err="1" smtClean="0"/>
              <a:t>Weklar</a:t>
            </a:r>
            <a:r>
              <a:rPr lang="en-US" dirty="0" smtClean="0"/>
              <a:t>, “Will Killing Net Neutrality Death Knell for Small Businesses?”, </a:t>
            </a:r>
            <a:r>
              <a:rPr lang="en-US" dirty="0">
                <a:hlinkClick r:id="rId6"/>
              </a:rPr>
              <a:t>http://www.weklarbusinessinstitute.com/will-killing-net-neutrality-death-knell-small-business</a:t>
            </a:r>
            <a:r>
              <a:rPr lang="en-US" dirty="0" smtClean="0">
                <a:hlinkClick r:id="rId6"/>
              </a:rPr>
              <a:t>/</a:t>
            </a:r>
            <a:endParaRPr lang="en-US" dirty="0" smtClean="0"/>
          </a:p>
          <a:p>
            <a:pPr marL="0" indent="0">
              <a:buNone/>
            </a:pPr>
            <a:r>
              <a:rPr lang="en-US" dirty="0" smtClean="0"/>
              <a:t>[5] Premier VEBA, “The Death of Net Neutrality: One More Nail in the Coffin of Small Businesses”, </a:t>
            </a:r>
            <a:r>
              <a:rPr lang="en-US" dirty="0">
                <a:hlinkClick r:id="rId7"/>
              </a:rPr>
              <a:t>https://www.premierveba.com/the-death-of-net-neutrality-one-more-nail-in-the-coffin-of-small-business</a:t>
            </a:r>
            <a:r>
              <a:rPr lang="en-US" dirty="0" smtClean="0">
                <a:hlinkClick r:id="rId7"/>
              </a:rPr>
              <a:t>/</a:t>
            </a:r>
            <a:r>
              <a:rPr lang="en-US" dirty="0" smtClean="0"/>
              <a:t> </a:t>
            </a:r>
          </a:p>
          <a:p>
            <a:pPr marL="0" indent="0">
              <a:buNone/>
            </a:pPr>
            <a:r>
              <a:rPr lang="en-US" dirty="0" smtClean="0"/>
              <a:t>[7] SBE Council, “Small Business Facts and Data”, </a:t>
            </a:r>
            <a:r>
              <a:rPr lang="en-US" dirty="0" smtClean="0">
                <a:hlinkClick r:id="rId8"/>
              </a:rPr>
              <a:t>http</a:t>
            </a:r>
            <a:r>
              <a:rPr lang="en-US" dirty="0">
                <a:hlinkClick r:id="rId8"/>
              </a:rPr>
              <a:t>://www.sbecouncil.org/about-us/facts-and-data</a:t>
            </a:r>
            <a:r>
              <a:rPr lang="en-US" dirty="0" smtClean="0">
                <a:hlinkClick r:id="rId8"/>
              </a:rPr>
              <a:t>/</a:t>
            </a:r>
            <a:r>
              <a:rPr lang="en-US" dirty="0" smtClean="0"/>
              <a:t> </a:t>
            </a:r>
          </a:p>
          <a:p>
            <a:pPr marL="0" indent="0">
              <a:buNone/>
            </a:pPr>
            <a:r>
              <a:rPr lang="en-US" dirty="0"/>
              <a:t>[8</a:t>
            </a:r>
            <a:r>
              <a:rPr lang="en-US" dirty="0" smtClean="0"/>
              <a:t>] </a:t>
            </a:r>
            <a:r>
              <a:rPr lang="en-US" dirty="0" err="1" smtClean="0"/>
              <a:t>Chandresh</a:t>
            </a:r>
            <a:r>
              <a:rPr lang="en-US" dirty="0" smtClean="0"/>
              <a:t> </a:t>
            </a:r>
            <a:r>
              <a:rPr lang="en-US" dirty="0" err="1" smtClean="0"/>
              <a:t>Dedhia</a:t>
            </a:r>
            <a:r>
              <a:rPr lang="en-US" dirty="0" smtClean="0"/>
              <a:t>, “Net Neutrality in India: Pay Rs.250 pm to access </a:t>
            </a:r>
            <a:r>
              <a:rPr lang="en-US" dirty="0" err="1" smtClean="0"/>
              <a:t>Whatsapp</a:t>
            </a:r>
            <a:r>
              <a:rPr lang="en-US" dirty="0" smtClean="0"/>
              <a:t>/Facebook”, </a:t>
            </a:r>
            <a:r>
              <a:rPr lang="en-US" dirty="0">
                <a:hlinkClick r:id="rId9"/>
              </a:rPr>
              <a:t>https://</a:t>
            </a:r>
            <a:r>
              <a:rPr lang="en-US" dirty="0" smtClean="0">
                <a:hlinkClick r:id="rId9"/>
              </a:rPr>
              <a:t>www.linkedin.com/pulse/net-neutrality-india-pay-rs250-pm-access-chandresh-dedhia</a:t>
            </a:r>
            <a:r>
              <a:rPr lang="en-US" dirty="0" smtClean="0"/>
              <a:t> </a:t>
            </a:r>
          </a:p>
          <a:p>
            <a:pPr marL="0" indent="0">
              <a:buNone/>
            </a:pPr>
            <a:r>
              <a:rPr lang="en-US" dirty="0"/>
              <a:t>[9</a:t>
            </a:r>
            <a:r>
              <a:rPr lang="en-US" dirty="0" smtClean="0"/>
              <a:t>] John </a:t>
            </a:r>
            <a:r>
              <a:rPr lang="en-US" dirty="0" err="1" smtClean="0"/>
              <a:t>Herrman</a:t>
            </a:r>
            <a:r>
              <a:rPr lang="en-US" dirty="0" smtClean="0"/>
              <a:t>, “Welcome to Net Neutrality Nightmare Scenario”, </a:t>
            </a:r>
            <a:r>
              <a:rPr lang="en-US" dirty="0">
                <a:hlinkClick r:id="rId10"/>
              </a:rPr>
              <a:t>http://www.buzzfeed.com/jwherrman/welcome-to-the-net-neutrality-nightmare-scenario#.</a:t>
            </a:r>
            <a:r>
              <a:rPr lang="en-US" dirty="0" smtClean="0">
                <a:hlinkClick r:id="rId10"/>
              </a:rPr>
              <a:t>uvvrkwbEb</a:t>
            </a:r>
            <a:r>
              <a:rPr lang="en-US" dirty="0" smtClean="0"/>
              <a:t> </a:t>
            </a:r>
          </a:p>
          <a:p>
            <a:pPr marL="0" indent="0">
              <a:buNone/>
            </a:pPr>
            <a:r>
              <a:rPr lang="en-US" dirty="0" smtClean="0"/>
              <a:t>[10] Elijah </a:t>
            </a:r>
            <a:r>
              <a:rPr lang="en-US" dirty="0" err="1" smtClean="0"/>
              <a:t>Zolfagharifard</a:t>
            </a:r>
            <a:r>
              <a:rPr lang="en-US" dirty="0" smtClean="0"/>
              <a:t>,</a:t>
            </a:r>
            <a:r>
              <a:rPr lang="en-US" dirty="0"/>
              <a:t> “How will net neutrality impact YOU? As the FCC passes ‘open internet’ rules,  here’s what you need to know”,</a:t>
            </a:r>
            <a:r>
              <a:rPr lang="en-US" dirty="0" smtClean="0"/>
              <a:t> </a:t>
            </a:r>
            <a:r>
              <a:rPr lang="en-US" dirty="0" smtClean="0">
                <a:hlinkClick r:id="rId11"/>
              </a:rPr>
              <a:t>http://www.dailymail.co.uk/sciencetech/article-2970596/How-net-neutrality-impact-FCC-votes-open-internet-rules-s-need-know.html</a:t>
            </a:r>
            <a:r>
              <a:rPr lang="en-US" dirty="0" smtClean="0"/>
              <a:t> </a:t>
            </a:r>
          </a:p>
          <a:p>
            <a:pPr marL="0" indent="0">
              <a:buNone/>
            </a:pPr>
            <a:r>
              <a:rPr lang="en-US" dirty="0" smtClean="0"/>
              <a:t>[11] Micah Singleton, “Here’s how terrible US broadband </a:t>
            </a:r>
            <a:r>
              <a:rPr lang="en-US" dirty="0"/>
              <a:t>service really </a:t>
            </a:r>
            <a:r>
              <a:rPr lang="en-US" dirty="0" smtClean="0"/>
              <a:t>is”, </a:t>
            </a:r>
            <a:r>
              <a:rPr lang="en-US" dirty="0">
                <a:hlinkClick r:id="rId12"/>
              </a:rPr>
              <a:t>http://www.dailydot.com/politics/us-broadband-speed-cost-infographic</a:t>
            </a:r>
            <a:r>
              <a:rPr lang="en-US" dirty="0" smtClean="0">
                <a:hlinkClick r:id="rId12"/>
              </a:rPr>
              <a:t>/</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Lucas R. </a:t>
            </a:r>
            <a:r>
              <a:rPr lang="en-US" sz="1400" dirty="0" err="1"/>
              <a:t>Lebrao</a:t>
            </a:r>
            <a:endParaRPr lang="en-US" sz="1400" dirty="0"/>
          </a:p>
        </p:txBody>
      </p:sp>
    </p:spTree>
    <p:extLst>
      <p:ext uri="{BB962C8B-B14F-4D97-AF65-F5344CB8AC3E}">
        <p14:creationId xmlns:p14="http://schemas.microsoft.com/office/powerpoint/2010/main" val="2881211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Programming as a service</a:t>
            </a:r>
          </a:p>
        </p:txBody>
      </p:sp>
      <p:sp>
        <p:nvSpPr>
          <p:cNvPr id="3075"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Focuses on a software's use, rather than ownership</a:t>
            </a:r>
            <a:r>
              <a:rPr lang="en-US" baseline="33000">
                <a:latin typeface="Cambria" charset="0"/>
                <a:ea typeface="Microsoft YaHei" charset="0"/>
              </a:rPr>
              <a:t>1</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“free-to-play”</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Freemium</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Crowd-funding</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Open Source</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“Gift culture”</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Subscriptions</a:t>
            </a:r>
          </a:p>
        </p:txBody>
      </p:sp>
      <p:sp>
        <p:nvSpPr>
          <p:cNvPr id="3078"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3079"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http://dabushar.com/article/software-service</a:t>
            </a:r>
          </a:p>
        </p:txBody>
      </p:sp>
      <p:pic>
        <p:nvPicPr>
          <p:cNvPr id="30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828236"/>
            <a:ext cx="4113213" cy="12521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24182871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Video games for “free”</a:t>
            </a:r>
          </a:p>
        </p:txBody>
      </p:sp>
      <p:sp>
        <p:nvSpPr>
          <p:cNvPr id="5122"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defRPr/>
            </a:pPr>
            <a:r>
              <a:rPr lang="en-US" altLang="en-US" dirty="0" smtClean="0">
                <a:cs typeface="+mn-cs"/>
              </a:rPr>
              <a:t>No cost, at least initially</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defRPr/>
            </a:pPr>
            <a:r>
              <a:rPr lang="en-US" altLang="en-US" dirty="0" smtClean="0">
                <a:cs typeface="+mn-cs"/>
              </a:rPr>
              <a:t>Micro-transactions</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defRPr/>
            </a:pPr>
            <a:r>
              <a:rPr lang="en-US" altLang="en-US" dirty="0" smtClean="0">
                <a:cs typeface="+mn-cs"/>
              </a:rPr>
              <a:t>Often coupled with paid DLC or extra content</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defRPr/>
            </a:pPr>
            <a:r>
              <a:rPr lang="en-US" altLang="en-US" dirty="0" smtClean="0">
                <a:cs typeface="+mn-cs"/>
              </a:rPr>
              <a:t>Clash of Clans made $892 million in 2013</a:t>
            </a:r>
            <a:r>
              <a:rPr lang="en-US" altLang="en-US" baseline="33000" dirty="0" smtClean="0">
                <a:cs typeface="+mn-cs"/>
              </a:rPr>
              <a:t>2</a:t>
            </a:r>
          </a:p>
          <a:p>
            <a:pPr marL="857250" lvl="1" indent="-320675" eaLnBrk="1" hangingPunct="1">
              <a:lnSpc>
                <a:spcPct val="90000"/>
              </a:lnSpc>
              <a:buClr>
                <a:srgbClr val="FFFFFF"/>
              </a:buClr>
              <a:buSzPct val="75000"/>
              <a:buFont typeface="Symbol" charset="2"/>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defRPr/>
            </a:pPr>
            <a:r>
              <a:rPr lang="en-US" altLang="en-US" sz="2100" dirty="0" smtClean="0"/>
              <a:t>Currently estimates $1,772,479 every day</a:t>
            </a:r>
            <a:r>
              <a:rPr lang="en-US" altLang="en-US" sz="2100" baseline="33000" dirty="0" smtClean="0"/>
              <a:t>3</a:t>
            </a:r>
          </a:p>
          <a:p>
            <a:pPr marL="0" indent="0" eaLnBrk="1" hangingPunct="1">
              <a:lnSpc>
                <a:spcPct val="90000"/>
              </a:lnSpc>
              <a:spcBef>
                <a:spcPts val="1200"/>
              </a:spcBef>
              <a:buClrTx/>
              <a:buFontTx/>
              <a:buNone/>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defRPr/>
            </a:pPr>
            <a:endParaRPr lang="en-US" altLang="en-US" baseline="33000" dirty="0" smtClean="0">
              <a:cs typeface="+mn-cs"/>
            </a:endParaRPr>
          </a:p>
        </p:txBody>
      </p:sp>
      <p:sp>
        <p:nvSpPr>
          <p:cNvPr id="4102"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4103"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http://clashofclansandroid.info/clash-of-clans-strategy/</a:t>
            </a:r>
          </a:p>
        </p:txBody>
      </p:sp>
      <p:pic>
        <p:nvPicPr>
          <p:cNvPr id="41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438" y="1137887"/>
            <a:ext cx="4462462" cy="29756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38483637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Freemium</a:t>
            </a:r>
          </a:p>
        </p:txBody>
      </p:sp>
      <p:sp>
        <p:nvSpPr>
          <p:cNvPr id="5123"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Distribute free version of software</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Allows for substantial user growth</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Charge for premium content and services later when users are acquired</a:t>
            </a:r>
          </a:p>
        </p:txBody>
      </p:sp>
      <p:sp>
        <p:nvSpPr>
          <p:cNvPr id="5126"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5127"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http://www.kpcb.com/news/zynga-takes-on-social-gaming</a:t>
            </a:r>
          </a:p>
        </p:txBody>
      </p:sp>
      <p:pic>
        <p:nvPicPr>
          <p:cNvPr id="51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275957"/>
            <a:ext cx="3752850" cy="283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41814249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Crowd-funding</a:t>
            </a:r>
          </a:p>
        </p:txBody>
      </p:sp>
      <p:sp>
        <p:nvSpPr>
          <p:cNvPr id="6147" name="Rectangle 2"/>
          <p:cNvSpPr>
            <a:spLocks noGrp="1" noChangeArrowheads="1"/>
          </p:cNvSpPr>
          <p:nvPr>
            <p:ph type="body" idx="4294967295"/>
          </p:nvPr>
        </p:nvSpPr>
        <p:spPr>
          <a:xfrm>
            <a:off x="685800" y="1201367"/>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Allows for easier free releases</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The most supportive pay for the content ahead of time</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Risky, but can be incredibly profitable before the project is even made</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Star Citizen raised $2,134,375</a:t>
            </a:r>
            <a:r>
              <a:rPr lang="en-US" sz="2100" baseline="33000">
                <a:latin typeface="Cambria" charset="0"/>
                <a:ea typeface="Microsoft YaHei" charset="0"/>
              </a:rPr>
              <a:t>4</a:t>
            </a:r>
          </a:p>
        </p:txBody>
      </p:sp>
      <p:sp>
        <p:nvSpPr>
          <p:cNvPr id="6150"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6151"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https://www.kickstarter.com/help/brand_assets</a:t>
            </a:r>
          </a:p>
        </p:txBody>
      </p:sp>
      <p:pic>
        <p:nvPicPr>
          <p:cNvPr id="61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1425135"/>
            <a:ext cx="4325938" cy="4951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24982265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685800" y="371360"/>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Open Source</a:t>
            </a:r>
          </a:p>
        </p:txBody>
      </p:sp>
      <p:sp>
        <p:nvSpPr>
          <p:cNvPr id="7171"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Most quintessential example of programming as a service</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Typically free</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Largely intrinsic motivations</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Goes against marketing principles of selling products</a:t>
            </a:r>
          </a:p>
        </p:txBody>
      </p:sp>
      <p:sp>
        <p:nvSpPr>
          <p:cNvPr id="7174"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7175"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http://imgkid.com/red-hat-linux-logo.shtml</a:t>
            </a:r>
          </a:p>
        </p:txBody>
      </p:sp>
      <p:pic>
        <p:nvPicPr>
          <p:cNvPr id="71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6" y="1463224"/>
            <a:ext cx="4448175" cy="198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39</a:t>
            </a:fld>
            <a:endParaRPr lang="en-US"/>
          </a:p>
        </p:txBody>
      </p:sp>
    </p:spTree>
    <p:extLst>
      <p:ext uri="{BB962C8B-B14F-4D97-AF65-F5344CB8AC3E}">
        <p14:creationId xmlns:p14="http://schemas.microsoft.com/office/powerpoint/2010/main" val="30168711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Quiz</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List 2 ways IT can lead to organizational change.</a:t>
            </a:r>
          </a:p>
          <a:p>
            <a:pPr marL="457200" indent="-457200">
              <a:buFont typeface="+mj-lt"/>
              <a:buAutoNum type="arabicPeriod"/>
            </a:pPr>
            <a:r>
              <a:rPr lang="en-US" dirty="0"/>
              <a:t>List 4 ways a Video Game Producer may protect its IP and what specific IP each protects.</a:t>
            </a:r>
          </a:p>
          <a:p>
            <a:pPr marL="457200" indent="-457200">
              <a:buFont typeface="+mj-lt"/>
              <a:buAutoNum type="arabicPeriod"/>
            </a:pPr>
            <a:r>
              <a:rPr lang="en-US" dirty="0"/>
              <a:t>List a computing technology that can be used to protect an individual’s privacy.</a:t>
            </a:r>
          </a:p>
          <a:p>
            <a:pPr marL="457200" indent="-457200">
              <a:buFont typeface="+mj-lt"/>
              <a:buAutoNum type="arabicPeriod"/>
            </a:pPr>
            <a:r>
              <a:rPr lang="en-US" dirty="0"/>
              <a:t>List a computing technology that can be used to intrude upon an individual’s privacy</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3934991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Gift Culture</a:t>
            </a:r>
          </a:p>
        </p:txBody>
      </p:sp>
      <p:sp>
        <p:nvSpPr>
          <p:cNvPr id="8195"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Adopted by many Open Source programmers</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Like a Marxist utopia, but programming</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Everyone shares everything, everyone has everything</a:t>
            </a:r>
          </a:p>
        </p:txBody>
      </p:sp>
      <p:sp>
        <p:nvSpPr>
          <p:cNvPr id="8198"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8199"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http://rt.com/politics/lenin-body-revolution-communists-540/</a:t>
            </a:r>
          </a:p>
        </p:txBody>
      </p:sp>
      <p:pic>
        <p:nvPicPr>
          <p:cNvPr id="82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096624"/>
            <a:ext cx="3810000" cy="2856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40</a:t>
            </a:fld>
            <a:endParaRPr lang="en-US"/>
          </a:p>
        </p:txBody>
      </p:sp>
    </p:spTree>
    <p:extLst>
      <p:ext uri="{BB962C8B-B14F-4D97-AF65-F5344CB8AC3E}">
        <p14:creationId xmlns:p14="http://schemas.microsoft.com/office/powerpoint/2010/main" val="38898002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Subscriptions</a:t>
            </a:r>
          </a:p>
        </p:txBody>
      </p:sp>
      <p:sp>
        <p:nvSpPr>
          <p:cNvPr id="9219"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Paid services</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Many MMORPGs</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Very profitable</a:t>
            </a:r>
          </a:p>
          <a:p>
            <a:pPr marL="857250" lvl="1" indent="-320675" eaLnBrk="1" hangingPunct="1">
              <a:lnSpc>
                <a:spcPct val="90000"/>
              </a:lnSpc>
              <a:buClr>
                <a:srgbClr val="FFFFFF"/>
              </a:buClr>
              <a:buSzPct val="75000"/>
              <a:buFont typeface="Symbo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sz="2100">
                <a:latin typeface="Cambria" charset="0"/>
                <a:ea typeface="Microsoft YaHei" charset="0"/>
              </a:rPr>
              <a:t>World of Warcraft reported $1.041 billion in 2013</a:t>
            </a:r>
            <a:r>
              <a:rPr lang="en-US" sz="2100" baseline="33000">
                <a:latin typeface="Cambria" charset="0"/>
                <a:ea typeface="Microsoft YaHei" charset="0"/>
              </a:rPr>
              <a:t>5</a:t>
            </a:r>
          </a:p>
        </p:txBody>
      </p:sp>
      <p:sp>
        <p:nvSpPr>
          <p:cNvPr id="9222"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9223" name="Rectangle 6"/>
          <p:cNvSpPr>
            <a:spLocks noChangeArrowheads="1"/>
          </p:cNvSpPr>
          <p:nvPr/>
        </p:nvSpPr>
        <p:spPr bwMode="auto">
          <a:xfrm>
            <a:off x="0" y="4478543"/>
            <a:ext cx="9144000" cy="64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latin typeface="Cambria" charset="0"/>
              </a:rPr>
              <a:t>http://us.battle.net/wow/en/blog/15910697/release-the-names-character-name-reclamation-coming-9-15-2014</a:t>
            </a:r>
            <a:endParaRPr lang="en-US" sz="1200">
              <a:latin typeface="Cambria" charset="0"/>
              <a:hlinkClick r:id="rId3"/>
            </a:endParaRPr>
          </a:p>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http://www.delucchiplus.com/spotify/</a:t>
            </a:r>
          </a:p>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a:solidFill>
                <a:srgbClr val="FFFFFF"/>
              </a:solidFill>
              <a:latin typeface="Cambria" charset="0"/>
            </a:endParaRPr>
          </a:p>
        </p:txBody>
      </p:sp>
      <p:pic>
        <p:nvPicPr>
          <p:cNvPr id="92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364" y="999817"/>
            <a:ext cx="4270375" cy="15600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26" y="2650307"/>
            <a:ext cx="3173413" cy="13711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41</a:t>
            </a:fld>
            <a:endParaRPr lang="en-US"/>
          </a:p>
        </p:txBody>
      </p:sp>
    </p:spTree>
    <p:extLst>
      <p:ext uri="{BB962C8B-B14F-4D97-AF65-F5344CB8AC3E}">
        <p14:creationId xmlns:p14="http://schemas.microsoft.com/office/powerpoint/2010/main" val="23000148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idx="4294967295"/>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Conclusion</a:t>
            </a:r>
          </a:p>
        </p:txBody>
      </p:sp>
      <p:sp>
        <p:nvSpPr>
          <p:cNvPr id="10243" name="Rectangle 2"/>
          <p:cNvSpPr>
            <a:spLocks noGrp="1" noChangeArrowheads="1"/>
          </p:cNvSpPr>
          <p:nvPr>
            <p:ph type="body" idx="4294967295"/>
          </p:nvPr>
        </p:nvSpPr>
        <p:spPr>
          <a:xfrm>
            <a:off x="685800" y="1352133"/>
            <a:ext cx="3733800" cy="3351765"/>
          </a:xfrm>
        </p:spPr>
        <p:txBody>
          <a:bodyPr/>
          <a:lstStyle/>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Software as a service on the rise</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Huge potential for growth and profit</a:t>
            </a:r>
          </a:p>
          <a:p>
            <a:pPr marL="198438" indent="-198438" eaLnBrk="1" hangingPunct="1">
              <a:lnSpc>
                <a:spcPct val="90000"/>
              </a:lnSpc>
              <a:spcBef>
                <a:spcPts val="1200"/>
              </a:spcBef>
              <a:buClr>
                <a:srgbClr val="BCB49E"/>
              </a:buClr>
              <a:buSzPct val="90000"/>
              <a:buFont typeface="Arial" charset="0"/>
              <a:buChar char="•"/>
              <a:tabLst>
                <a:tab pos="198438" algn="l"/>
                <a:tab pos="311150" algn="l"/>
                <a:tab pos="768350" algn="l"/>
                <a:tab pos="1225550" algn="l"/>
                <a:tab pos="1682750" algn="l"/>
                <a:tab pos="2139950" algn="l"/>
                <a:tab pos="2597150" algn="l"/>
                <a:tab pos="3054350" algn="l"/>
                <a:tab pos="3511550" algn="l"/>
                <a:tab pos="3968750" algn="l"/>
                <a:tab pos="4425950" algn="l"/>
                <a:tab pos="4883150" algn="l"/>
                <a:tab pos="5340350" algn="l"/>
                <a:tab pos="5797550" algn="l"/>
                <a:tab pos="6254750" algn="l"/>
                <a:tab pos="6711950" algn="l"/>
                <a:tab pos="7169150" algn="l"/>
                <a:tab pos="7626350" algn="l"/>
                <a:tab pos="8083550" algn="l"/>
                <a:tab pos="8540750" algn="l"/>
                <a:tab pos="8997950" algn="l"/>
              </a:tabLst>
            </a:pPr>
            <a:r>
              <a:rPr lang="en-US">
                <a:latin typeface="Cambria" charset="0"/>
                <a:ea typeface="Microsoft YaHei" charset="0"/>
              </a:rPr>
              <a:t>Overall benefits both consumers and programmers</a:t>
            </a:r>
          </a:p>
        </p:txBody>
      </p:sp>
      <p:sp>
        <p:nvSpPr>
          <p:cNvPr id="10246"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10247" name="Rectangle 6"/>
          <p:cNvSpPr>
            <a:spLocks noChangeArrowheads="1"/>
          </p:cNvSpPr>
          <p:nvPr/>
        </p:nvSpPr>
        <p:spPr bwMode="auto">
          <a:xfrm>
            <a:off x="0" y="4726116"/>
            <a:ext cx="9144000" cy="272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FFFFFF"/>
                </a:solidFill>
                <a:latin typeface="Cambria" charset="0"/>
              </a:rPr>
              <a:t>https://dribbble.com/shots/723015-Happy-iOS-Dev</a:t>
            </a:r>
          </a:p>
        </p:txBody>
      </p:sp>
      <p:pic>
        <p:nvPicPr>
          <p:cNvPr id="102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58517"/>
            <a:ext cx="3810000" cy="2856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25082790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685800" y="361838"/>
            <a:ext cx="7772400" cy="914118"/>
          </a:xfrm>
        </p:spPr>
        <p:txBody>
          <a:bodyPr/>
          <a:lstStyle/>
          <a:p>
            <a:pPr eaLnBrk="1" hangingPunct="1">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700">
                <a:latin typeface="Cambria" charset="0"/>
                <a:ea typeface="Microsoft YaHei" charset="0"/>
              </a:rPr>
              <a:t>References</a:t>
            </a:r>
          </a:p>
        </p:txBody>
      </p:sp>
      <p:sp>
        <p:nvSpPr>
          <p:cNvPr id="11267" name="Text Box 2"/>
          <p:cNvSpPr txBox="1">
            <a:spLocks noChangeArrowheads="1"/>
          </p:cNvSpPr>
          <p:nvPr/>
        </p:nvSpPr>
        <p:spPr bwMode="auto">
          <a:xfrm>
            <a:off x="685800" y="1352133"/>
            <a:ext cx="7772400" cy="3351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0"/>
                <a:cs typeface="Microsoft YaHei" charset="0"/>
              </a:defRPr>
            </a:lvl9pPr>
          </a:lstStyle>
          <a:p>
            <a:pPr eaLnBrk="1" hangingPunct="1">
              <a:lnSpc>
                <a:spcPct val="90000"/>
              </a:lnSpc>
              <a:spcBef>
                <a:spcPts val="1200"/>
              </a:spcBef>
              <a:spcAft>
                <a:spcPts val="1425"/>
              </a:spcAft>
            </a:pPr>
            <a:r>
              <a:rPr lang="en-US" sz="1600">
                <a:solidFill>
                  <a:schemeClr val="tx1"/>
                </a:solidFill>
                <a:latin typeface="Cambria" charset="0"/>
              </a:rPr>
              <a:t>[1] Turner, Mark, David Budgen, and Pearl Brereton. "Turning software into a service." Computer. 36.10 (2003): 38-44.</a:t>
            </a:r>
          </a:p>
          <a:p>
            <a:pPr eaLnBrk="1" hangingPunct="1">
              <a:lnSpc>
                <a:spcPct val="90000"/>
              </a:lnSpc>
              <a:spcBef>
                <a:spcPts val="1200"/>
              </a:spcBef>
              <a:spcAft>
                <a:spcPts val="1425"/>
              </a:spcAft>
              <a:buClrTx/>
              <a:buFontTx/>
              <a:buNone/>
            </a:pPr>
            <a:r>
              <a:rPr lang="en-US" sz="1600">
                <a:solidFill>
                  <a:schemeClr val="tx1"/>
                </a:solidFill>
                <a:latin typeface="Cambria" charset="0"/>
              </a:rPr>
              <a:t>[2] http://www.forbes.com/sites/ewanspence/2014/02/12/clash-of-clans-developer-reports-829-million-in-revenue-and-a-desire-to-support-the-finnish-community/ (4/23/2015)</a:t>
            </a:r>
          </a:p>
          <a:p>
            <a:pPr eaLnBrk="1" hangingPunct="1">
              <a:lnSpc>
                <a:spcPct val="90000"/>
              </a:lnSpc>
              <a:spcBef>
                <a:spcPts val="1200"/>
              </a:spcBef>
              <a:spcAft>
                <a:spcPts val="1425"/>
              </a:spcAft>
              <a:buClrTx/>
              <a:buFontTx/>
              <a:buNone/>
            </a:pPr>
            <a:r>
              <a:rPr lang="en-US" sz="1600">
                <a:solidFill>
                  <a:schemeClr val="tx1"/>
                </a:solidFill>
                <a:latin typeface="Cambria" charset="0"/>
              </a:rPr>
              <a:t>[3] https://thinkgaming.com/app-sales-data/1/clash-of-clans/ (4/23/2015)</a:t>
            </a:r>
          </a:p>
          <a:p>
            <a:pPr eaLnBrk="1" hangingPunct="1">
              <a:lnSpc>
                <a:spcPct val="90000"/>
              </a:lnSpc>
              <a:spcBef>
                <a:spcPts val="1200"/>
              </a:spcBef>
              <a:spcAft>
                <a:spcPts val="1425"/>
              </a:spcAft>
              <a:buClrTx/>
              <a:buFontTx/>
              <a:buNone/>
            </a:pPr>
            <a:r>
              <a:rPr lang="en-US" sz="1600">
                <a:solidFill>
                  <a:schemeClr val="tx1"/>
                </a:solidFill>
                <a:latin typeface="Cambria" charset="0"/>
              </a:rPr>
              <a:t>[4] https://www.kickstarter.com/projects/cig/star-citizen (4/23/2015)</a:t>
            </a:r>
          </a:p>
          <a:p>
            <a:pPr eaLnBrk="1" hangingPunct="1">
              <a:lnSpc>
                <a:spcPct val="90000"/>
              </a:lnSpc>
              <a:spcBef>
                <a:spcPts val="1200"/>
              </a:spcBef>
              <a:spcAft>
                <a:spcPts val="1425"/>
              </a:spcAft>
              <a:buClrTx/>
              <a:buSzTx/>
              <a:buFontTx/>
              <a:buNone/>
            </a:pPr>
            <a:r>
              <a:rPr lang="en-US" sz="1600">
                <a:solidFill>
                  <a:schemeClr val="tx1"/>
                </a:solidFill>
                <a:latin typeface="Cambria" charset="0"/>
              </a:rPr>
              <a:t>[5] http://www.forbes.com/sites/insertcoin/2014/07/19/world-of-warcraft-still-a-1b-powerhouse-even-as-subscription-mmos-decline/ (4/23/2015) </a:t>
            </a:r>
          </a:p>
        </p:txBody>
      </p:sp>
      <p:sp>
        <p:nvSpPr>
          <p:cNvPr id="11270" name="Rectangle 5"/>
          <p:cNvSpPr>
            <a:spLocks noChangeArrowheads="1"/>
          </p:cNvSpPr>
          <p:nvPr/>
        </p:nvSpPr>
        <p:spPr bwMode="auto">
          <a:xfrm>
            <a:off x="6846889" y="371361"/>
            <a:ext cx="2179637" cy="306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FFFF"/>
                </a:solidFill>
                <a:latin typeface="Cambria" charset="0"/>
              </a:rPr>
              <a:t>Chris Knapp</a:t>
            </a: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43</a:t>
            </a:fld>
            <a:endParaRPr lang="en-US"/>
          </a:p>
        </p:txBody>
      </p:sp>
    </p:spTree>
    <p:extLst>
      <p:ext uri="{BB962C8B-B14F-4D97-AF65-F5344CB8AC3E}">
        <p14:creationId xmlns:p14="http://schemas.microsoft.com/office/powerpoint/2010/main" val="27513032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there so few female</a:t>
            </a:r>
            <a:br>
              <a:rPr lang="en-US" dirty="0" smtClean="0"/>
            </a:br>
            <a:r>
              <a:rPr lang="en-US" dirty="0" smtClean="0"/>
              <a:t>computer scientists?</a:t>
            </a:r>
            <a:endParaRPr lang="en-US" dirty="0"/>
          </a:p>
        </p:txBody>
      </p:sp>
      <p:sp>
        <p:nvSpPr>
          <p:cNvPr id="3" name="Content Placeholder 2"/>
          <p:cNvSpPr>
            <a:spLocks noGrp="1"/>
          </p:cNvSpPr>
          <p:nvPr>
            <p:ph sz="half" idx="1"/>
          </p:nvPr>
        </p:nvSpPr>
        <p:spPr>
          <a:xfrm>
            <a:off x="685799" y="1352551"/>
            <a:ext cx="4188655" cy="3352800"/>
          </a:xfrm>
        </p:spPr>
        <p:txBody>
          <a:bodyPr/>
          <a:lstStyle/>
          <a:p>
            <a:r>
              <a:rPr lang="en-US" dirty="0" smtClean="0"/>
              <a:t>There are many factors that lead to women choosing not to major in CS:</a:t>
            </a:r>
          </a:p>
          <a:p>
            <a:pPr lvl="1"/>
            <a:r>
              <a:rPr lang="en-US" dirty="0" smtClean="0"/>
              <a:t>stereotypes about typical programmers</a:t>
            </a:r>
          </a:p>
          <a:p>
            <a:pPr lvl="1"/>
            <a:r>
              <a:rPr lang="en-US" dirty="0" smtClean="0"/>
              <a:t>lack of experience with computers</a:t>
            </a:r>
          </a:p>
          <a:p>
            <a:pPr lvl="1"/>
            <a:r>
              <a:rPr lang="en-US" dirty="0"/>
              <a:t>c</a:t>
            </a:r>
            <a:r>
              <a:rPr lang="en-US" dirty="0" smtClean="0"/>
              <a:t>oncerns about work-life balance</a:t>
            </a:r>
          </a:p>
          <a:p>
            <a:pPr lvl="1"/>
            <a:r>
              <a:rPr lang="en-US" dirty="0"/>
              <a:t>a</a:t>
            </a:r>
            <a:r>
              <a:rPr lang="en-US" dirty="0" smtClean="0"/>
              <a:t>ttitudes of professor and colleagues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Lindsay O’Donnell</a:t>
            </a:r>
            <a:endParaRPr lang="en-US" sz="1400" dirty="0">
              <a:solidFill>
                <a:schemeClr val="tx1"/>
              </a:solidFill>
              <a:latin typeface="+mj-lt"/>
            </a:endParaRPr>
          </a:p>
        </p:txBody>
      </p:sp>
      <p:sp>
        <p:nvSpPr>
          <p:cNvPr id="8" name="TextBox 7"/>
          <p:cNvSpPr txBox="1"/>
          <p:nvPr/>
        </p:nvSpPr>
        <p:spPr>
          <a:xfrm>
            <a:off x="0" y="4726877"/>
            <a:ext cx="9144000" cy="215444"/>
          </a:xfrm>
          <a:prstGeom prst="rect">
            <a:avLst/>
          </a:prstGeom>
          <a:noFill/>
        </p:spPr>
        <p:txBody>
          <a:bodyPr wrap="square" rtlCol="0">
            <a:spAutoFit/>
          </a:bodyPr>
          <a:lstStyle/>
          <a:p>
            <a:pPr algn="r"/>
            <a:r>
              <a:rPr lang="en-US" sz="800" dirty="0"/>
              <a:t>http://www.computerhistory.org/timeline/images/1952_hopper-grace_large.jpg</a:t>
            </a:r>
            <a:endParaRPr lang="en-US" sz="800"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48043"/>
            <a:ext cx="2765376" cy="34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9563" y="3335645"/>
            <a:ext cx="2703342" cy="139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1778" y="4511433"/>
            <a:ext cx="8865018" cy="215444"/>
          </a:xfrm>
          <a:prstGeom prst="rect">
            <a:avLst/>
          </a:prstGeom>
          <a:noFill/>
        </p:spPr>
        <p:txBody>
          <a:bodyPr wrap="square" rtlCol="0">
            <a:spAutoFit/>
          </a:bodyPr>
          <a:lstStyle/>
          <a:p>
            <a:r>
              <a:rPr lang="en-US" sz="800" dirty="0"/>
              <a:t>https://xkcd.com/385/</a:t>
            </a:r>
            <a:endParaRPr lang="en-US" sz="800" dirty="0">
              <a:solidFill>
                <a:schemeClr val="tx1"/>
              </a:solidFill>
            </a:endParaRPr>
          </a:p>
        </p:txBody>
      </p:sp>
    </p:spTree>
    <p:extLst>
      <p:ext uri="{BB962C8B-B14F-4D97-AF65-F5344CB8AC3E}">
        <p14:creationId xmlns:p14="http://schemas.microsoft.com/office/powerpoint/2010/main" val="38388398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a:t>
            </a:r>
            <a:r>
              <a:rPr lang="en-US" baseline="30000" dirty="0" smtClean="0"/>
              <a:t>[1]</a:t>
            </a:r>
            <a:endParaRPr lang="en-US" dirty="0"/>
          </a:p>
        </p:txBody>
      </p:sp>
      <p:sp>
        <p:nvSpPr>
          <p:cNvPr id="3" name="Content Placeholder 2"/>
          <p:cNvSpPr>
            <a:spLocks noGrp="1"/>
          </p:cNvSpPr>
          <p:nvPr>
            <p:ph sz="half" idx="1"/>
          </p:nvPr>
        </p:nvSpPr>
        <p:spPr>
          <a:xfrm>
            <a:off x="685801" y="1352551"/>
            <a:ext cx="2296550" cy="1904120"/>
          </a:xfrm>
        </p:spPr>
        <p:txBody>
          <a:bodyPr>
            <a:normAutofit/>
          </a:bodyPr>
          <a:lstStyle/>
          <a:p>
            <a:pPr marL="0" indent="0" algn="ctr">
              <a:lnSpc>
                <a:spcPct val="200000"/>
              </a:lnSpc>
              <a:buNone/>
            </a:pPr>
            <a:r>
              <a:rPr lang="en-US" sz="2800" dirty="0" smtClean="0"/>
              <a:t>1970</a:t>
            </a:r>
          </a:p>
          <a:p>
            <a:pPr marL="0" indent="0" algn="ctr">
              <a:lnSpc>
                <a:spcPct val="200000"/>
              </a:lnSpc>
              <a:buNone/>
            </a:pPr>
            <a:r>
              <a:rPr lang="en-US" sz="2000" dirty="0" smtClean="0"/>
              <a:t>2,388 degrees</a:t>
            </a:r>
          </a:p>
        </p:txBody>
      </p:sp>
      <p:sp>
        <p:nvSpPr>
          <p:cNvPr id="4" name="Content Placeholder 3"/>
          <p:cNvSpPr>
            <a:spLocks noGrp="1"/>
          </p:cNvSpPr>
          <p:nvPr>
            <p:ph sz="half" idx="2"/>
          </p:nvPr>
        </p:nvSpPr>
        <p:spPr>
          <a:xfrm>
            <a:off x="6140548" y="1352551"/>
            <a:ext cx="2317652" cy="2028804"/>
          </a:xfrm>
        </p:spPr>
        <p:txBody>
          <a:bodyPr>
            <a:normAutofit/>
          </a:bodyPr>
          <a:lstStyle/>
          <a:p>
            <a:pPr marL="0" indent="0" algn="ctr">
              <a:lnSpc>
                <a:spcPct val="200000"/>
              </a:lnSpc>
              <a:buNone/>
            </a:pPr>
            <a:r>
              <a:rPr lang="en-US" sz="2800" dirty="0" smtClean="0"/>
              <a:t>2010</a:t>
            </a:r>
          </a:p>
          <a:p>
            <a:pPr marL="0" indent="0" algn="ctr">
              <a:lnSpc>
                <a:spcPct val="200000"/>
              </a:lnSpc>
              <a:buNone/>
            </a:pPr>
            <a:r>
              <a:rPr lang="en-US" sz="2000" dirty="0" smtClean="0"/>
              <a:t>43,072 degrees</a:t>
            </a:r>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45</a:t>
            </a:fld>
            <a:endParaRPr lang="en-US"/>
          </a:p>
        </p:txBody>
      </p:sp>
      <p:sp>
        <p:nvSpPr>
          <p:cNvPr id="8" name="TextBox 7"/>
          <p:cNvSpPr txBox="1"/>
          <p:nvPr/>
        </p:nvSpPr>
        <p:spPr>
          <a:xfrm>
            <a:off x="3255498" y="1352550"/>
            <a:ext cx="2307102" cy="1723549"/>
          </a:xfrm>
          <a:prstGeom prst="rect">
            <a:avLst/>
          </a:prstGeom>
          <a:noFill/>
        </p:spPr>
        <p:txBody>
          <a:bodyPr wrap="square" rtlCol="0">
            <a:spAutoFit/>
          </a:bodyPr>
          <a:lstStyle/>
          <a:p>
            <a:pPr algn="ctr">
              <a:lnSpc>
                <a:spcPct val="200000"/>
              </a:lnSpc>
              <a:spcBef>
                <a:spcPts val="1200"/>
              </a:spcBef>
            </a:pPr>
            <a:r>
              <a:rPr lang="en-US" sz="2800" dirty="0" smtClean="0"/>
              <a:t>1985</a:t>
            </a:r>
          </a:p>
          <a:p>
            <a:pPr algn="ctr">
              <a:lnSpc>
                <a:spcPct val="200000"/>
              </a:lnSpc>
              <a:spcBef>
                <a:spcPts val="1200"/>
              </a:spcBef>
            </a:pPr>
            <a:r>
              <a:rPr lang="en-US" sz="2000" dirty="0" smtClean="0"/>
              <a:t>42,337 degrees</a:t>
            </a:r>
          </a:p>
        </p:txBody>
      </p:sp>
      <p:sp>
        <p:nvSpPr>
          <p:cNvPr id="9" name="TextBox 8"/>
          <p:cNvSpPr txBox="1"/>
          <p:nvPr/>
        </p:nvSpPr>
        <p:spPr>
          <a:xfrm>
            <a:off x="988256" y="3381446"/>
            <a:ext cx="1680332" cy="369332"/>
          </a:xfrm>
          <a:prstGeom prst="rect">
            <a:avLst/>
          </a:prstGeom>
          <a:noFill/>
        </p:spPr>
        <p:txBody>
          <a:bodyPr wrap="none" rtlCol="0">
            <a:spAutoFit/>
          </a:bodyPr>
          <a:lstStyle/>
          <a:p>
            <a:pPr algn="ctr">
              <a:lnSpc>
                <a:spcPct val="90000"/>
              </a:lnSpc>
            </a:pPr>
            <a:r>
              <a:rPr lang="en-US" sz="2000" dirty="0"/>
              <a:t>13.6% </a:t>
            </a:r>
            <a:r>
              <a:rPr lang="en-US" sz="2000" dirty="0" smtClean="0"/>
              <a:t>female</a:t>
            </a:r>
            <a:endParaRPr lang="en-US" sz="2000" dirty="0"/>
          </a:p>
        </p:txBody>
      </p:sp>
      <p:sp>
        <p:nvSpPr>
          <p:cNvPr id="10" name="TextBox 9"/>
          <p:cNvSpPr txBox="1"/>
          <p:nvPr/>
        </p:nvSpPr>
        <p:spPr>
          <a:xfrm>
            <a:off x="3568883" y="3381355"/>
            <a:ext cx="1680332" cy="369332"/>
          </a:xfrm>
          <a:prstGeom prst="rect">
            <a:avLst/>
          </a:prstGeom>
          <a:noFill/>
        </p:spPr>
        <p:txBody>
          <a:bodyPr wrap="none" rtlCol="0">
            <a:spAutoFit/>
          </a:bodyPr>
          <a:lstStyle/>
          <a:p>
            <a:pPr algn="ctr">
              <a:lnSpc>
                <a:spcPct val="90000"/>
              </a:lnSpc>
            </a:pPr>
            <a:r>
              <a:rPr lang="en-US" sz="2000" dirty="0"/>
              <a:t>35.7% </a:t>
            </a:r>
            <a:r>
              <a:rPr lang="en-US" sz="2000" dirty="0" smtClean="0"/>
              <a:t>female</a:t>
            </a:r>
            <a:endParaRPr lang="en-US" sz="2000" dirty="0"/>
          </a:p>
        </p:txBody>
      </p:sp>
      <p:sp>
        <p:nvSpPr>
          <p:cNvPr id="11" name="TextBox 10"/>
          <p:cNvSpPr txBox="1"/>
          <p:nvPr/>
        </p:nvSpPr>
        <p:spPr>
          <a:xfrm>
            <a:off x="6425419" y="3372122"/>
            <a:ext cx="1769012" cy="757130"/>
          </a:xfrm>
          <a:prstGeom prst="rect">
            <a:avLst/>
          </a:prstGeom>
          <a:noFill/>
        </p:spPr>
        <p:txBody>
          <a:bodyPr wrap="square" rtlCol="0">
            <a:spAutoFit/>
          </a:bodyPr>
          <a:lstStyle/>
          <a:p>
            <a:pPr algn="ctr">
              <a:lnSpc>
                <a:spcPct val="90000"/>
              </a:lnSpc>
            </a:pPr>
            <a:r>
              <a:rPr lang="en-US" sz="2000" dirty="0"/>
              <a:t>17.6% female</a:t>
            </a:r>
          </a:p>
          <a:p>
            <a:pPr algn="ctr">
              <a:lnSpc>
                <a:spcPct val="90000"/>
              </a:lnSpc>
            </a:pPr>
            <a:endParaRPr lang="en-US" sz="2800" dirty="0"/>
          </a:p>
        </p:txBody>
      </p:sp>
    </p:spTree>
    <p:extLst>
      <p:ext uri="{BB962C8B-B14F-4D97-AF65-F5344CB8AC3E}">
        <p14:creationId xmlns:p14="http://schemas.microsoft.com/office/powerpoint/2010/main" val="1382187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reasons for the decline</a:t>
            </a:r>
            <a:endParaRPr lang="en-US" dirty="0"/>
          </a:p>
        </p:txBody>
      </p:sp>
      <p:sp>
        <p:nvSpPr>
          <p:cNvPr id="3" name="Content Placeholder 2"/>
          <p:cNvSpPr>
            <a:spLocks noGrp="1"/>
          </p:cNvSpPr>
          <p:nvPr>
            <p:ph sz="half" idx="1"/>
          </p:nvPr>
        </p:nvSpPr>
        <p:spPr>
          <a:xfrm>
            <a:off x="685800" y="1352551"/>
            <a:ext cx="3485271" cy="3352800"/>
          </a:xfrm>
        </p:spPr>
        <p:txBody>
          <a:bodyPr>
            <a:normAutofit lnSpcReduction="10000"/>
          </a:bodyPr>
          <a:lstStyle/>
          <a:p>
            <a:r>
              <a:rPr lang="en-US" dirty="0" smtClean="0"/>
              <a:t>Lack of experience using computers prior to college</a:t>
            </a:r>
          </a:p>
          <a:p>
            <a:r>
              <a:rPr lang="en-US" dirty="0" smtClean="0"/>
              <a:t>Few female role models</a:t>
            </a:r>
          </a:p>
          <a:p>
            <a:r>
              <a:rPr lang="en-US" dirty="0" smtClean="0"/>
              <a:t>Style of teaching/lecturing turns away female students</a:t>
            </a:r>
          </a:p>
          <a:p>
            <a:r>
              <a:rPr lang="en-US" dirty="0" smtClean="0"/>
              <a:t>Concerns about balancing career with family and other interests</a:t>
            </a:r>
          </a:p>
          <a:p>
            <a:r>
              <a:rPr lang="en-US" dirty="0" smtClean="0"/>
              <a:t>Women believe computer science does not involve much interaction with other people</a:t>
            </a:r>
            <a:r>
              <a:rPr lang="en-US" baseline="30000" dirty="0" smtClean="0"/>
              <a:t>[2]</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1408" y="1380687"/>
            <a:ext cx="4536343" cy="3269850"/>
          </a:xfrm>
        </p:spPr>
      </p:pic>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46</a:t>
            </a:fld>
            <a:endParaRPr lang="en-US"/>
          </a:p>
        </p:txBody>
      </p:sp>
    </p:spTree>
    <p:extLst>
      <p:ext uri="{BB962C8B-B14F-4D97-AF65-F5344CB8AC3E}">
        <p14:creationId xmlns:p14="http://schemas.microsoft.com/office/powerpoint/2010/main" val="1334028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“Geek” culture</a:t>
            </a:r>
            <a:endParaRPr lang="en-US" dirty="0"/>
          </a:p>
        </p:txBody>
      </p:sp>
      <p:sp>
        <p:nvSpPr>
          <p:cNvPr id="3" name="Content Placeholder 2"/>
          <p:cNvSpPr>
            <a:spLocks noGrp="1"/>
          </p:cNvSpPr>
          <p:nvPr>
            <p:ph sz="half" idx="1"/>
          </p:nvPr>
        </p:nvSpPr>
        <p:spPr/>
        <p:txBody>
          <a:bodyPr>
            <a:normAutofit/>
          </a:bodyPr>
          <a:lstStyle/>
          <a:p>
            <a:r>
              <a:rPr lang="en-US" dirty="0" smtClean="0"/>
              <a:t>Decline of women in CS began in the 1980’s</a:t>
            </a:r>
          </a:p>
          <a:p>
            <a:r>
              <a:rPr lang="en-US" dirty="0"/>
              <a:t>P</a:t>
            </a:r>
            <a:r>
              <a:rPr lang="en-US" dirty="0" smtClean="0"/>
              <a:t>ersonal computers were starting to become common at home</a:t>
            </a:r>
          </a:p>
          <a:p>
            <a:r>
              <a:rPr lang="en-US" dirty="0" smtClean="0"/>
              <a:t>Many computer related movies and the first video game systems were being released during this time</a:t>
            </a:r>
          </a:p>
          <a:p>
            <a:r>
              <a:rPr lang="en-US" dirty="0" smtClean="0"/>
              <a:t>Advertisements for video games and home computer kits almost always targeted boys</a:t>
            </a:r>
            <a:r>
              <a:rPr lang="en-US" baseline="30000" dirty="0" smtClean="0"/>
              <a:t>[4]</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47</a:t>
            </a:fld>
            <a:endParaRPr lang="en-US"/>
          </a:p>
        </p:txBody>
      </p:sp>
      <p:pic>
        <p:nvPicPr>
          <p:cNvPr id="2050" name="Picture 2" descr="http://laughingsquid.com/wp-content/uploads/3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775" y="576775"/>
            <a:ext cx="3185485" cy="413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23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3" name="Content Placeholder 2"/>
          <p:cNvSpPr>
            <a:spLocks noGrp="1"/>
          </p:cNvSpPr>
          <p:nvPr>
            <p:ph sz="half" idx="1"/>
          </p:nvPr>
        </p:nvSpPr>
        <p:spPr/>
        <p:txBody>
          <a:bodyPr/>
          <a:lstStyle/>
          <a:p>
            <a:r>
              <a:rPr lang="en-US" dirty="0" smtClean="0"/>
              <a:t>Identify female role models in the field</a:t>
            </a:r>
          </a:p>
          <a:p>
            <a:r>
              <a:rPr lang="en-US" dirty="0" smtClean="0"/>
              <a:t>Introduce mentoring systems</a:t>
            </a:r>
          </a:p>
          <a:p>
            <a:r>
              <a:rPr lang="en-US" dirty="0" smtClean="0"/>
              <a:t>Use programs and classes that include all children equally to start teaching programming</a:t>
            </a:r>
          </a:p>
          <a:p>
            <a:r>
              <a:rPr lang="en-US" dirty="0" smtClean="0"/>
              <a:t>Companies can offer more flexible work hours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48</a:t>
            </a:fld>
            <a:endParaRPr lang="en-US"/>
          </a:p>
        </p:txBody>
      </p:sp>
      <p:pic>
        <p:nvPicPr>
          <p:cNvPr id="1026" name="Picture 2" descr="http://cdn2-b.examiner.com/sites/default/files/styles/image_content_width/hash/eb/92/BGC.jpg?itok=cW-Zuvb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858" y="1368715"/>
            <a:ext cx="2594659" cy="1853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70141" y="4630928"/>
            <a:ext cx="5065810" cy="230832"/>
          </a:xfrm>
          <a:prstGeom prst="rect">
            <a:avLst/>
          </a:prstGeom>
          <a:noFill/>
        </p:spPr>
        <p:txBody>
          <a:bodyPr wrap="none" rtlCol="0">
            <a:spAutoFit/>
          </a:bodyPr>
          <a:lstStyle/>
          <a:p>
            <a:pPr>
              <a:lnSpc>
                <a:spcPct val="90000"/>
              </a:lnSpc>
            </a:pPr>
            <a:r>
              <a:rPr lang="en-US" sz="1000" dirty="0"/>
              <a:t>http://www.examiner.com/article/workshop-to-teach-girls-of-color-programming-skills</a:t>
            </a:r>
          </a:p>
        </p:txBody>
      </p:sp>
    </p:spTree>
    <p:extLst>
      <p:ext uri="{BB962C8B-B14F-4D97-AF65-F5344CB8AC3E}">
        <p14:creationId xmlns:p14="http://schemas.microsoft.com/office/powerpoint/2010/main" val="1517487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 National Center for Education Statistics http</a:t>
            </a:r>
            <a:r>
              <a:rPr lang="en-US" dirty="0"/>
              <a:t>://</a:t>
            </a:r>
            <a:r>
              <a:rPr lang="en-US" dirty="0" smtClean="0"/>
              <a:t>nces.ed.gov/programs/digest/d12/tables/dt12_349.asp</a:t>
            </a:r>
          </a:p>
          <a:p>
            <a:pPr marL="0" indent="0">
              <a:buNone/>
            </a:pPr>
            <a:r>
              <a:rPr lang="en-US" dirty="0" smtClean="0"/>
              <a:t>[2</a:t>
            </a:r>
            <a:r>
              <a:rPr lang="en-US" dirty="0"/>
              <a:t>] </a:t>
            </a:r>
            <a:r>
              <a:rPr lang="en-US" dirty="0" smtClean="0"/>
              <a:t>Beyer, Sylvia.  “Why </a:t>
            </a:r>
            <a:r>
              <a:rPr lang="en-US" dirty="0"/>
              <a:t>are women underrepresented in Computer Science? Gender differences in stereotypes, self-efficacy, values, and interests and predictors of future CS course-taking and </a:t>
            </a:r>
            <a:r>
              <a:rPr lang="en-US" dirty="0" smtClean="0"/>
              <a:t>grades”. Computer Science Education. (2014)</a:t>
            </a:r>
          </a:p>
          <a:p>
            <a:pPr marL="0" indent="0">
              <a:buNone/>
            </a:pPr>
            <a:r>
              <a:rPr lang="en-US" dirty="0" smtClean="0"/>
              <a:t>[3] Henn, Steve. “When Women Stopped Coding”  http</a:t>
            </a:r>
            <a:r>
              <a:rPr lang="en-US" dirty="0"/>
              <a:t>://</a:t>
            </a:r>
            <a:r>
              <a:rPr lang="en-US" dirty="0" smtClean="0"/>
              <a:t>www.npr.org/blogs/money/2014/10/21/357629765/when-women-stopped-coding.  NPR. October 2014.</a:t>
            </a:r>
          </a:p>
          <a:p>
            <a:pPr marL="0" indent="0">
              <a:buNone/>
            </a:pPr>
            <a:r>
              <a:rPr lang="en-US" dirty="0" smtClean="0"/>
              <a:t>[</a:t>
            </a:r>
            <a:r>
              <a:rPr lang="en-US" dirty="0"/>
              <a:t>4</a:t>
            </a:r>
            <a:r>
              <a:rPr lang="en-US" dirty="0" smtClean="0"/>
              <a:t>] Fessenden, Marissa.  “What Happened to All the Women in Computer Science?”  http</a:t>
            </a:r>
            <a:r>
              <a:rPr lang="en-US" dirty="0"/>
              <a:t>://www.smithsonianmag.com/smart-news/what-happened-all-women-computer-science-1-180953111/?</a:t>
            </a:r>
            <a:r>
              <a:rPr lang="en-US" dirty="0" smtClean="0"/>
              <a:t>no-ist October 2014.</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Lindsay O’Donnell</a:t>
            </a:r>
          </a:p>
        </p:txBody>
      </p:sp>
    </p:spTree>
    <p:extLst>
      <p:ext uri="{BB962C8B-B14F-4D97-AF65-F5344CB8AC3E}">
        <p14:creationId xmlns:p14="http://schemas.microsoft.com/office/powerpoint/2010/main" val="35232417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86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643624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 or Replacement: </a:t>
            </a:r>
            <a:br>
              <a:rPr lang="en-US" dirty="0" smtClean="0"/>
            </a:br>
            <a:r>
              <a:rPr lang="en-US" i="1" dirty="0" smtClean="0"/>
              <a:t>Robots in Industry</a:t>
            </a:r>
            <a:endParaRPr lang="en-US" i="1" dirty="0"/>
          </a:p>
        </p:txBody>
      </p:sp>
      <p:sp>
        <p:nvSpPr>
          <p:cNvPr id="3" name="Content Placeholder 2"/>
          <p:cNvSpPr>
            <a:spLocks noGrp="1"/>
          </p:cNvSpPr>
          <p:nvPr>
            <p:ph sz="half" idx="1"/>
          </p:nvPr>
        </p:nvSpPr>
        <p:spPr/>
        <p:txBody>
          <a:bodyPr/>
          <a:lstStyle/>
          <a:p>
            <a:r>
              <a:rPr lang="en-US" dirty="0" smtClean="0"/>
              <a:t>Expansion of automation poses risk to employment</a:t>
            </a:r>
          </a:p>
          <a:p>
            <a:r>
              <a:rPr lang="en-US" dirty="0" smtClean="0"/>
              <a:t>New approach to warehouse management</a:t>
            </a:r>
          </a:p>
          <a:p>
            <a:r>
              <a:rPr lang="en-US" dirty="0" smtClean="0"/>
              <a:t>New “ordinary” worker</a:t>
            </a:r>
          </a:p>
          <a:p>
            <a:endParaRPr lang="en-US" dirty="0" smtClean="0"/>
          </a:p>
          <a:p>
            <a:endParaRPr lang="en-US"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http://</a:t>
            </a:r>
            <a:r>
              <a:rPr lang="en-US" sz="1000" dirty="0" err="1"/>
              <a:t>www.wired.com</a:t>
            </a:r>
            <a:r>
              <a:rPr lang="en-US" sz="1000" dirty="0"/>
              <a:t>/</a:t>
            </a:r>
            <a:r>
              <a:rPr lang="en-US" sz="1000" dirty="0" err="1"/>
              <a:t>images_blogs</a:t>
            </a:r>
            <a:r>
              <a:rPr lang="en-US" sz="1000" dirty="0"/>
              <a:t>/photos/uncategorized/2009/01/28/</a:t>
            </a:r>
            <a:r>
              <a:rPr lang="en-US" sz="1000" dirty="0" err="1"/>
              <a:t>big_warehousesmall.jpg</a:t>
            </a:r>
            <a:endParaRPr lang="en-US" sz="1000" dirty="0">
              <a:solidFill>
                <a:schemeClr val="tx1"/>
              </a:solidFill>
            </a:endParaRPr>
          </a:p>
        </p:txBody>
      </p:sp>
      <p:pic>
        <p:nvPicPr>
          <p:cNvPr id="9" name="Picture 8"/>
          <p:cNvPicPr>
            <a:picLocks noChangeAspect="1"/>
          </p:cNvPicPr>
          <p:nvPr/>
        </p:nvPicPr>
        <p:blipFill>
          <a:blip r:embed="rId3"/>
          <a:stretch>
            <a:fillRect/>
          </a:stretch>
        </p:blipFill>
        <p:spPr>
          <a:xfrm>
            <a:off x="4419600" y="1392316"/>
            <a:ext cx="4194516" cy="3145887"/>
          </a:xfrm>
          <a:prstGeom prst="rect">
            <a:avLst/>
          </a:prstGeom>
          <a:ln>
            <a:solidFill>
              <a:schemeClr val="bg1"/>
            </a:solidFill>
          </a:ln>
        </p:spPr>
      </p:pic>
    </p:spTree>
    <p:extLst>
      <p:ext uri="{BB962C8B-B14F-4D97-AF65-F5344CB8AC3E}">
        <p14:creationId xmlns:p14="http://schemas.microsoft.com/office/powerpoint/2010/main" val="2802747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Traditional Warehouses</a:t>
            </a:r>
            <a:endParaRPr lang="en-US" i="1"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http://s32.iamwire.com.s3.amazonaws.com/</a:t>
            </a:r>
            <a:r>
              <a:rPr lang="en-US" sz="1000" dirty="0" err="1"/>
              <a:t>wp</a:t>
            </a:r>
            <a:r>
              <a:rPr lang="en-US" sz="1000" dirty="0"/>
              <a:t>-content/uploads/2014/09/</a:t>
            </a:r>
            <a:r>
              <a:rPr lang="en-US" sz="1000" dirty="0" err="1"/>
              <a:t>ama.jpg</a:t>
            </a:r>
            <a:endParaRPr lang="en-US" sz="1000" dirty="0">
              <a:solidFill>
                <a:schemeClr val="tx1"/>
              </a:solidFill>
            </a:endParaRPr>
          </a:p>
        </p:txBody>
      </p:sp>
      <p:pic>
        <p:nvPicPr>
          <p:cNvPr id="4" name="Picture 3"/>
          <p:cNvPicPr>
            <a:picLocks noChangeAspect="1"/>
          </p:cNvPicPr>
          <p:nvPr/>
        </p:nvPicPr>
        <p:blipFill>
          <a:blip r:embed="rId3"/>
          <a:stretch>
            <a:fillRect/>
          </a:stretch>
        </p:blipFill>
        <p:spPr>
          <a:xfrm>
            <a:off x="3974804" y="1566016"/>
            <a:ext cx="4877946" cy="2737413"/>
          </a:xfrm>
          <a:prstGeom prst="rect">
            <a:avLst/>
          </a:prstGeom>
          <a:ln>
            <a:solidFill>
              <a:srgbClr val="000000"/>
            </a:solidFill>
          </a:ln>
        </p:spPr>
      </p:pic>
      <p:sp>
        <p:nvSpPr>
          <p:cNvPr id="10" name="Content Placeholder 2"/>
          <p:cNvSpPr>
            <a:spLocks noGrp="1"/>
          </p:cNvSpPr>
          <p:nvPr>
            <p:ph sz="half" idx="1"/>
          </p:nvPr>
        </p:nvSpPr>
        <p:spPr>
          <a:xfrm>
            <a:off x="685800" y="1352551"/>
            <a:ext cx="3136402" cy="3352800"/>
          </a:xfrm>
        </p:spPr>
        <p:txBody>
          <a:bodyPr>
            <a:normAutofit/>
          </a:bodyPr>
          <a:lstStyle/>
          <a:p>
            <a:r>
              <a:rPr lang="en-US" dirty="0"/>
              <a:t>Warehouse architecture</a:t>
            </a:r>
          </a:p>
          <a:p>
            <a:pPr lvl="1"/>
            <a:r>
              <a:rPr lang="en-US" dirty="0"/>
              <a:t>Size</a:t>
            </a:r>
          </a:p>
          <a:p>
            <a:pPr lvl="1"/>
            <a:r>
              <a:rPr lang="en-US" dirty="0"/>
              <a:t>Storage </a:t>
            </a:r>
            <a:r>
              <a:rPr lang="en-US" dirty="0" smtClean="0"/>
              <a:t>capacity</a:t>
            </a:r>
          </a:p>
          <a:p>
            <a:r>
              <a:rPr lang="en-US" dirty="0" smtClean="0"/>
              <a:t>Inefficient</a:t>
            </a:r>
          </a:p>
          <a:p>
            <a:pPr lvl="1"/>
            <a:r>
              <a:rPr lang="en-US" dirty="0" smtClean="0"/>
              <a:t>Time-consuming</a:t>
            </a:r>
          </a:p>
          <a:p>
            <a:pPr lvl="1"/>
            <a:r>
              <a:rPr lang="en-US" dirty="0" smtClean="0"/>
              <a:t>Taxing to workers</a:t>
            </a:r>
            <a:r>
              <a:rPr lang="en-US" sz="2000" baseline="-25000" dirty="0" smtClean="0"/>
              <a:t>[1]</a:t>
            </a:r>
          </a:p>
          <a:p>
            <a:r>
              <a:rPr lang="en-US" dirty="0" smtClean="0"/>
              <a:t>More prone to human-error</a:t>
            </a:r>
          </a:p>
          <a:p>
            <a:pPr lvl="1"/>
            <a:r>
              <a:rPr lang="en-US" dirty="0" smtClean="0"/>
              <a:t>Different systems of package collection and delivery protocols</a:t>
            </a:r>
          </a:p>
          <a:p>
            <a:pPr lvl="1"/>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9286984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 of AUTOMATION</a:t>
            </a:r>
            <a:endParaRPr lang="en-US" i="1" dirty="0"/>
          </a:p>
        </p:txBody>
      </p:sp>
      <p:sp>
        <p:nvSpPr>
          <p:cNvPr id="3" name="Content Placeholder 2"/>
          <p:cNvSpPr>
            <a:spLocks noGrp="1"/>
          </p:cNvSpPr>
          <p:nvPr>
            <p:ph sz="half" idx="1"/>
          </p:nvPr>
        </p:nvSpPr>
        <p:spPr>
          <a:xfrm>
            <a:off x="685800" y="1352980"/>
            <a:ext cx="3733800" cy="3352800"/>
          </a:xfrm>
        </p:spPr>
        <p:txBody>
          <a:bodyPr>
            <a:normAutofit/>
          </a:bodyPr>
          <a:lstStyle/>
          <a:p>
            <a:r>
              <a:rPr lang="en-US" dirty="0" smtClean="0"/>
              <a:t>Top Robotic Warehouses</a:t>
            </a:r>
            <a:r>
              <a:rPr lang="en-US" baseline="-25000" dirty="0" smtClean="0"/>
              <a:t>[1]</a:t>
            </a:r>
            <a:r>
              <a:rPr lang="en-US" dirty="0" smtClean="0"/>
              <a:t>:</a:t>
            </a:r>
          </a:p>
          <a:p>
            <a:pPr lvl="1"/>
            <a:r>
              <a:rPr lang="en-US" dirty="0" smtClean="0"/>
              <a:t>Coca-Cola, Amazon.com,  Nike, IKEA, </a:t>
            </a:r>
            <a:r>
              <a:rPr lang="en-US" dirty="0" err="1" smtClean="0"/>
              <a:t>Diapers.com</a:t>
            </a:r>
            <a:r>
              <a:rPr lang="en-US" dirty="0" smtClean="0"/>
              <a:t>, </a:t>
            </a:r>
            <a:r>
              <a:rPr lang="en-US" dirty="0" err="1" smtClean="0"/>
              <a:t>Zappos.com</a:t>
            </a:r>
            <a:endParaRPr lang="en-US" dirty="0" smtClean="0"/>
          </a:p>
          <a:p>
            <a:r>
              <a:rPr lang="en-US" dirty="0" smtClean="0"/>
              <a:t>Most common automation include:</a:t>
            </a:r>
          </a:p>
          <a:p>
            <a:pPr lvl="1"/>
            <a:r>
              <a:rPr lang="en-US" dirty="0" smtClean="0"/>
              <a:t>Conveyor System</a:t>
            </a:r>
          </a:p>
          <a:p>
            <a:pPr lvl="1"/>
            <a:r>
              <a:rPr lang="en-US" dirty="0" smtClean="0"/>
              <a:t>Kiva System</a:t>
            </a:r>
          </a:p>
          <a:p>
            <a:pPr lvl="1"/>
            <a:r>
              <a:rPr lang="en-US" dirty="0" smtClean="0"/>
              <a:t>RFID Tags </a:t>
            </a:r>
            <a:r>
              <a:rPr lang="en-US" sz="1800" baseline="-25000" dirty="0" smtClean="0"/>
              <a:t>[2]</a:t>
            </a:r>
          </a:p>
          <a:p>
            <a:pPr lvl="1"/>
            <a:r>
              <a:rPr lang="en-US" dirty="0" smtClean="0"/>
              <a:t>Automated Storage Retrieval System</a:t>
            </a:r>
          </a:p>
          <a:p>
            <a:pPr lvl="1"/>
            <a:endParaRPr lang="en-US" dirty="0" smtClean="0"/>
          </a:p>
          <a:p>
            <a:pPr lvl="1"/>
            <a:endParaRPr lang="en-US" dirty="0" smtClean="0"/>
          </a:p>
          <a:p>
            <a:endParaRPr lang="en-US" dirty="0" smtClean="0"/>
          </a:p>
          <a:p>
            <a:endParaRPr lang="en-US"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http://</a:t>
            </a:r>
            <a:r>
              <a:rPr lang="en-US" sz="1000" dirty="0" err="1"/>
              <a:t>www.robots.com</a:t>
            </a:r>
            <a:r>
              <a:rPr lang="en-US" sz="1000" dirty="0"/>
              <a:t>/images/Robot%20Integration.jpg</a:t>
            </a:r>
            <a:endParaRPr lang="en-US" sz="1000" dirty="0">
              <a:solidFill>
                <a:schemeClr val="tx1"/>
              </a:solidFill>
            </a:endParaRPr>
          </a:p>
        </p:txBody>
      </p:sp>
      <p:pic>
        <p:nvPicPr>
          <p:cNvPr id="4" name="Picture 3"/>
          <p:cNvPicPr>
            <a:picLocks noChangeAspect="1"/>
          </p:cNvPicPr>
          <p:nvPr/>
        </p:nvPicPr>
        <p:blipFill>
          <a:blip r:embed="rId3"/>
          <a:stretch>
            <a:fillRect/>
          </a:stretch>
        </p:blipFill>
        <p:spPr>
          <a:xfrm>
            <a:off x="4512398" y="1409700"/>
            <a:ext cx="4255696" cy="2800780"/>
          </a:xfrm>
          <a:prstGeom prst="rect">
            <a:avLst/>
          </a:prstGeom>
          <a:ln>
            <a:solidFill>
              <a:schemeClr val="bg1"/>
            </a:solidFill>
          </a:ln>
        </p:spPr>
      </p:pic>
    </p:spTree>
    <p:extLst>
      <p:ext uri="{BB962C8B-B14F-4D97-AF65-F5344CB8AC3E}">
        <p14:creationId xmlns:p14="http://schemas.microsoft.com/office/powerpoint/2010/main" val="4299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Decline in Employment</a:t>
            </a:r>
            <a:endParaRPr lang="en-US" i="1"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http://</a:t>
            </a:r>
            <a:r>
              <a:rPr lang="en-US" sz="1000" dirty="0" err="1"/>
              <a:t>www.leafmagazine.ca</a:t>
            </a:r>
            <a:r>
              <a:rPr lang="en-US" sz="1000" dirty="0"/>
              <a:t>/</a:t>
            </a:r>
            <a:r>
              <a:rPr lang="en-US" sz="1000" dirty="0" err="1"/>
              <a:t>wp</a:t>
            </a:r>
            <a:r>
              <a:rPr lang="en-US" sz="1000" dirty="0"/>
              <a:t>-content/uploads/2015/02/robots-and-</a:t>
            </a:r>
            <a:r>
              <a:rPr lang="en-US" sz="1000" dirty="0" err="1"/>
              <a:t>jobs.jpg</a:t>
            </a:r>
            <a:endParaRPr lang="en-US" sz="1000" dirty="0">
              <a:solidFill>
                <a:schemeClr val="tx1"/>
              </a:solidFill>
            </a:endParaRPr>
          </a:p>
        </p:txBody>
      </p:sp>
      <p:sp>
        <p:nvSpPr>
          <p:cNvPr id="4" name="Content Placeholder 3"/>
          <p:cNvSpPr>
            <a:spLocks noGrp="1"/>
          </p:cNvSpPr>
          <p:nvPr>
            <p:ph sz="half" idx="1"/>
          </p:nvPr>
        </p:nvSpPr>
        <p:spPr>
          <a:xfrm>
            <a:off x="685800" y="1638299"/>
            <a:ext cx="3733800" cy="3067051"/>
          </a:xfrm>
        </p:spPr>
        <p:txBody>
          <a:bodyPr>
            <a:normAutofit/>
          </a:bodyPr>
          <a:lstStyle/>
          <a:p>
            <a:pPr>
              <a:spcBef>
                <a:spcPts val="600"/>
              </a:spcBef>
              <a:spcAft>
                <a:spcPts val="600"/>
              </a:spcAft>
            </a:pPr>
            <a:r>
              <a:rPr lang="en-US" dirty="0" smtClean="0"/>
              <a:t>For 200,000 picks a day</a:t>
            </a:r>
            <a:r>
              <a:rPr lang="en-US" baseline="-25000" dirty="0" smtClean="0"/>
              <a:t>[3]</a:t>
            </a:r>
            <a:r>
              <a:rPr lang="en-US" dirty="0" smtClean="0"/>
              <a:t>:</a:t>
            </a:r>
          </a:p>
          <a:p>
            <a:pPr lvl="1">
              <a:spcAft>
                <a:spcPts val="600"/>
              </a:spcAft>
            </a:pPr>
            <a:r>
              <a:rPr lang="en-US" dirty="0" smtClean="0"/>
              <a:t>Standard warehouse operations: 75  persons for 8-hour shifts</a:t>
            </a:r>
          </a:p>
          <a:p>
            <a:pPr lvl="1">
              <a:spcAft>
                <a:spcPts val="600"/>
              </a:spcAft>
            </a:pPr>
            <a:r>
              <a:rPr lang="en-US" dirty="0" smtClean="0"/>
              <a:t>Automation technology: 25 workers per shift</a:t>
            </a:r>
            <a:endParaRPr lang="en-US" dirty="0"/>
          </a:p>
        </p:txBody>
      </p:sp>
      <p:pic>
        <p:nvPicPr>
          <p:cNvPr id="10" name="Picture 9"/>
          <p:cNvPicPr>
            <a:picLocks noChangeAspect="1"/>
          </p:cNvPicPr>
          <p:nvPr/>
        </p:nvPicPr>
        <p:blipFill rotWithShape="1">
          <a:blip r:embed="rId3"/>
          <a:srcRect l="5339" r="4143"/>
          <a:stretch/>
        </p:blipFill>
        <p:spPr>
          <a:xfrm>
            <a:off x="4546600" y="1549399"/>
            <a:ext cx="4189414" cy="2393951"/>
          </a:xfrm>
          <a:prstGeom prst="rect">
            <a:avLst/>
          </a:prstGeom>
          <a:ln>
            <a:solidFill>
              <a:srgbClr val="000000"/>
            </a:solidFill>
          </a:ln>
        </p:spPr>
      </p:pic>
    </p:spTree>
    <p:extLst>
      <p:ext uri="{BB962C8B-B14F-4D97-AF65-F5344CB8AC3E}">
        <p14:creationId xmlns:p14="http://schemas.microsoft.com/office/powerpoint/2010/main" val="30377396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Unemployment</a:t>
            </a:r>
            <a:endParaRPr lang="en-US" i="1"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pic>
        <p:nvPicPr>
          <p:cNvPr id="9" name="Picture 8" descr="Screen Shot 2015-04-23 at 2.18.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89" y="1105815"/>
            <a:ext cx="7694371" cy="3564987"/>
          </a:xfrm>
          <a:prstGeom prst="rect">
            <a:avLst/>
          </a:prstGeom>
        </p:spPr>
      </p:pic>
      <p:sp>
        <p:nvSpPr>
          <p:cNvPr id="10" name="Content Placeholder 2"/>
          <p:cNvSpPr>
            <a:spLocks noGrp="1"/>
          </p:cNvSpPr>
          <p:nvPr>
            <p:ph sz="half" idx="1"/>
          </p:nvPr>
        </p:nvSpPr>
        <p:spPr>
          <a:xfrm>
            <a:off x="8496300" y="4432677"/>
            <a:ext cx="393700" cy="380623"/>
          </a:xfrm>
        </p:spPr>
        <p:txBody>
          <a:bodyPr>
            <a:normAutofit/>
          </a:bodyPr>
          <a:lstStyle/>
          <a:p>
            <a:pPr marL="0" indent="0">
              <a:buNone/>
            </a:pPr>
            <a:r>
              <a:rPr lang="en-US" sz="1300" dirty="0" smtClean="0"/>
              <a:t>[4]</a:t>
            </a:r>
            <a:endParaRPr lang="en-US" dirty="0" smtClean="0"/>
          </a:p>
          <a:p>
            <a:pPr lvl="1"/>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5592137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“ordinary” Worker</a:t>
            </a:r>
            <a:endParaRPr lang="en-US" i="1" dirty="0"/>
          </a:p>
        </p:txBody>
      </p:sp>
      <p:sp>
        <p:nvSpPr>
          <p:cNvPr id="3" name="Content Placeholder 2"/>
          <p:cNvSpPr>
            <a:spLocks noGrp="1"/>
          </p:cNvSpPr>
          <p:nvPr>
            <p:ph sz="half" idx="1"/>
          </p:nvPr>
        </p:nvSpPr>
        <p:spPr/>
        <p:txBody>
          <a:bodyPr>
            <a:normAutofit/>
          </a:bodyPr>
          <a:lstStyle/>
          <a:p>
            <a:r>
              <a:rPr lang="en-US" dirty="0" smtClean="0"/>
              <a:t>Projections:</a:t>
            </a:r>
          </a:p>
          <a:p>
            <a:pPr lvl="1"/>
            <a:r>
              <a:rPr lang="en-US" dirty="0" smtClean="0"/>
              <a:t>Current job markets will be automated more assertively</a:t>
            </a:r>
          </a:p>
          <a:p>
            <a:pPr lvl="1"/>
            <a:r>
              <a:rPr lang="en-US" dirty="0" smtClean="0"/>
              <a:t>New job market created in-turn</a:t>
            </a:r>
          </a:p>
          <a:p>
            <a:r>
              <a:rPr lang="en-US" dirty="0" smtClean="0"/>
              <a:t>Redefinition of the “ordinary” worker</a:t>
            </a:r>
            <a:r>
              <a:rPr lang="en-US" baseline="-25000" dirty="0" smtClean="0"/>
              <a:t>[5]</a:t>
            </a:r>
            <a:endParaRPr lang="en-US" sz="1400" baseline="-25000" dirty="0" smtClean="0"/>
          </a:p>
          <a:p>
            <a:pPr lvl="1"/>
            <a:r>
              <a:rPr lang="en-US" dirty="0" smtClean="0"/>
              <a:t>Less repetitive</a:t>
            </a:r>
          </a:p>
          <a:p>
            <a:pPr lvl="1"/>
            <a:r>
              <a:rPr lang="en-US" dirty="0" smtClean="0"/>
              <a:t>More creative</a:t>
            </a:r>
          </a:p>
          <a:p>
            <a:endParaRPr lang="en-US" dirty="0" smtClean="0"/>
          </a:p>
          <a:p>
            <a:pPr lvl="1"/>
            <a:endParaRPr lang="en-US" dirty="0" smtClean="0"/>
          </a:p>
          <a:p>
            <a:endParaRPr lang="en-US"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http://</a:t>
            </a:r>
            <a:r>
              <a:rPr lang="en-US" sz="1000" dirty="0" err="1"/>
              <a:t>www.ourhenhouse.org</a:t>
            </a:r>
            <a:r>
              <a:rPr lang="en-US" sz="1000" dirty="0"/>
              <a:t>/</a:t>
            </a:r>
            <a:r>
              <a:rPr lang="en-US" sz="1000" dirty="0" err="1"/>
              <a:t>wp</a:t>
            </a:r>
            <a:r>
              <a:rPr lang="en-US" sz="1000" dirty="0"/>
              <a:t>-content/uploads/2013/06/manufacturing-assembly-line-in-china-353x210.jpg</a:t>
            </a:r>
            <a:endParaRPr lang="en-US" sz="1000" dirty="0">
              <a:solidFill>
                <a:schemeClr val="tx1"/>
              </a:solidFill>
            </a:endParaRPr>
          </a:p>
        </p:txBody>
      </p:sp>
      <p:pic>
        <p:nvPicPr>
          <p:cNvPr id="4" name="Picture 3"/>
          <p:cNvPicPr>
            <a:picLocks noChangeAspect="1"/>
          </p:cNvPicPr>
          <p:nvPr/>
        </p:nvPicPr>
        <p:blipFill>
          <a:blip r:embed="rId3"/>
          <a:stretch>
            <a:fillRect/>
          </a:stretch>
        </p:blipFill>
        <p:spPr>
          <a:xfrm>
            <a:off x="4025900" y="1473199"/>
            <a:ext cx="4813300" cy="2863437"/>
          </a:xfrm>
          <a:prstGeom prst="rect">
            <a:avLst/>
          </a:prstGeom>
          <a:ln>
            <a:solidFill>
              <a:srgbClr val="000000"/>
            </a:solidFill>
          </a:ln>
        </p:spPr>
      </p:pic>
    </p:spTree>
    <p:extLst>
      <p:ext uri="{BB962C8B-B14F-4D97-AF65-F5344CB8AC3E}">
        <p14:creationId xmlns:p14="http://schemas.microsoft.com/office/powerpoint/2010/main" val="742573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pic>
        <p:nvPicPr>
          <p:cNvPr id="8" name="Picture 7"/>
          <p:cNvPicPr>
            <a:picLocks noChangeAspect="1"/>
          </p:cNvPicPr>
          <p:nvPr/>
        </p:nvPicPr>
        <p:blipFill>
          <a:blip r:embed="rId3"/>
          <a:stretch>
            <a:fillRect/>
          </a:stretch>
        </p:blipFill>
        <p:spPr>
          <a:xfrm>
            <a:off x="3399441" y="676793"/>
            <a:ext cx="3616147" cy="4050084"/>
          </a:xfrm>
          <a:prstGeom prst="rect">
            <a:avLst/>
          </a:prstGeom>
          <a:ln>
            <a:solidFill>
              <a:srgbClr val="000000"/>
            </a:solidFill>
          </a:ln>
        </p:spPr>
      </p:pic>
      <p:sp>
        <p:nvSpPr>
          <p:cNvPr id="9" name="TextBox 8"/>
          <p:cNvSpPr txBox="1"/>
          <p:nvPr/>
        </p:nvSpPr>
        <p:spPr>
          <a:xfrm>
            <a:off x="0" y="4726877"/>
            <a:ext cx="9144000" cy="246221"/>
          </a:xfrm>
          <a:prstGeom prst="rect">
            <a:avLst/>
          </a:prstGeom>
          <a:noFill/>
        </p:spPr>
        <p:txBody>
          <a:bodyPr wrap="square" rtlCol="0">
            <a:spAutoFit/>
          </a:bodyPr>
          <a:lstStyle/>
          <a:p>
            <a:pPr algn="r"/>
            <a:r>
              <a:rPr lang="en-US" sz="1000" dirty="0"/>
              <a:t>http://</a:t>
            </a:r>
            <a:r>
              <a:rPr lang="en-US" sz="1000" dirty="0" err="1"/>
              <a:t>lowres.cartoonstock.com</a:t>
            </a:r>
            <a:r>
              <a:rPr lang="en-US" sz="1000" dirty="0"/>
              <a:t>/computers-robot-robotics-artificial_intelligence-call_centres-call_centers-jcen508_low.jpg</a:t>
            </a:r>
            <a:endParaRPr lang="en-US" sz="1000" dirty="0">
              <a:solidFill>
                <a:schemeClr val="tx1"/>
              </a:solidFill>
            </a:endParaRPr>
          </a:p>
        </p:txBody>
      </p:sp>
    </p:spTree>
    <p:extLst>
      <p:ext uri="{BB962C8B-B14F-4D97-AF65-F5344CB8AC3E}">
        <p14:creationId xmlns:p14="http://schemas.microsoft.com/office/powerpoint/2010/main" val="1537465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19100" y="1352551"/>
            <a:ext cx="8458200" cy="3352800"/>
          </a:xfrm>
        </p:spPr>
        <p:txBody>
          <a:bodyPr>
            <a:normAutofit fontScale="70000" lnSpcReduction="20000"/>
          </a:bodyPr>
          <a:lstStyle/>
          <a:p>
            <a:pPr marL="0" indent="0">
              <a:lnSpc>
                <a:spcPct val="100000"/>
              </a:lnSpc>
              <a:buNone/>
            </a:pPr>
            <a:r>
              <a:rPr lang="en-US" sz="2000" dirty="0" smtClean="0"/>
              <a:t>[1] </a:t>
            </a:r>
            <a:r>
              <a:rPr lang="en-US" sz="2000" dirty="0" err="1" smtClean="0"/>
              <a:t>Kroft</a:t>
            </a:r>
            <a:r>
              <a:rPr lang="en-US" sz="2000" dirty="0" smtClean="0"/>
              <a:t>, Steven. Robots on the Rise in the Workplace. CBS </a:t>
            </a:r>
            <a:r>
              <a:rPr lang="en-US" sz="2000" dirty="0" err="1" smtClean="0"/>
              <a:t>News.</a:t>
            </a:r>
            <a:r>
              <a:rPr lang="en-US" sz="2000" dirty="0" err="1" smtClean="0">
                <a:hlinkClick r:id="rId3"/>
              </a:rPr>
              <a:t>http</a:t>
            </a:r>
            <a:r>
              <a:rPr lang="en-US" sz="2000" dirty="0">
                <a:hlinkClick r:id="rId3"/>
              </a:rPr>
              <a:t>://www.cbsnews.com/news/robots-on-the-rise-in-the-workplace</a:t>
            </a:r>
            <a:r>
              <a:rPr lang="en-US" sz="2000" dirty="0" smtClean="0">
                <a:hlinkClick r:id="rId3"/>
              </a:rPr>
              <a:t>/</a:t>
            </a:r>
            <a:r>
              <a:rPr lang="en-US" sz="2000" dirty="0" smtClean="0"/>
              <a:t> (4/20/15)</a:t>
            </a:r>
          </a:p>
          <a:p>
            <a:pPr marL="0" indent="0">
              <a:lnSpc>
                <a:spcPct val="100000"/>
              </a:lnSpc>
              <a:buNone/>
            </a:pPr>
            <a:r>
              <a:rPr lang="en-US" sz="2000" dirty="0" smtClean="0"/>
              <a:t>[2] Malone, Robert. Inside the Automated Warehouse. </a:t>
            </a:r>
            <a:r>
              <a:rPr lang="en-US" sz="2000" dirty="0">
                <a:hlinkClick r:id="rId4"/>
              </a:rPr>
              <a:t>http://www.inboundlogistics.com/cms/article/inside-the-automated-warehouse</a:t>
            </a:r>
            <a:r>
              <a:rPr lang="en-US" sz="2000" dirty="0" smtClean="0">
                <a:hlinkClick r:id="rId4"/>
              </a:rPr>
              <a:t>/</a:t>
            </a:r>
            <a:r>
              <a:rPr lang="en-US" sz="2000" dirty="0"/>
              <a:t> </a:t>
            </a:r>
            <a:r>
              <a:rPr lang="en-US" sz="2000" dirty="0" smtClean="0"/>
              <a:t>(4/22/15)</a:t>
            </a:r>
          </a:p>
          <a:p>
            <a:pPr marL="0" indent="0">
              <a:lnSpc>
                <a:spcPct val="100000"/>
              </a:lnSpc>
              <a:buNone/>
            </a:pPr>
            <a:r>
              <a:rPr lang="en-US" sz="2000" dirty="0" smtClean="0"/>
              <a:t>[</a:t>
            </a:r>
            <a:r>
              <a:rPr lang="en-US" sz="2000" dirty="0"/>
              <a:t>3</a:t>
            </a:r>
            <a:r>
              <a:rPr lang="en-US" sz="2000" dirty="0" smtClean="0"/>
              <a:t>] </a:t>
            </a:r>
            <a:r>
              <a:rPr lang="en-US" sz="2000" dirty="0" err="1" smtClean="0"/>
              <a:t>Guizzo</a:t>
            </a:r>
            <a:r>
              <a:rPr lang="en-US" sz="2000" dirty="0" smtClean="0"/>
              <a:t>, </a:t>
            </a:r>
            <a:r>
              <a:rPr lang="en-US" sz="2000" dirty="0" err="1" smtClean="0"/>
              <a:t>Erico</a:t>
            </a:r>
            <a:r>
              <a:rPr lang="en-US" sz="2000" dirty="0" smtClean="0"/>
              <a:t>. Three Engineers, Hundreds of Robots, One </a:t>
            </a:r>
            <a:r>
              <a:rPr lang="en-US" sz="2000" dirty="0" err="1" smtClean="0"/>
              <a:t>Warehouse.</a:t>
            </a:r>
            <a:r>
              <a:rPr lang="en-US" sz="2000" dirty="0" err="1" smtClean="0">
                <a:hlinkClick r:id="rId5"/>
              </a:rPr>
              <a:t>http</a:t>
            </a:r>
            <a:r>
              <a:rPr lang="en-US" sz="2000" dirty="0">
                <a:hlinkClick r:id="rId5"/>
              </a:rPr>
              <a:t>://spectrum.ieee.org/robotics/robotics-software/three-engineers-hundreds-of-robots-one-</a:t>
            </a:r>
            <a:r>
              <a:rPr lang="en-US" sz="2000" dirty="0" smtClean="0">
                <a:hlinkClick r:id="rId5"/>
              </a:rPr>
              <a:t>warehouse</a:t>
            </a:r>
            <a:r>
              <a:rPr lang="en-US" sz="2000" dirty="0" smtClean="0"/>
              <a:t> (4/23/15)</a:t>
            </a:r>
            <a:endParaRPr lang="en-US" sz="2000" dirty="0"/>
          </a:p>
          <a:p>
            <a:pPr marL="0" indent="0">
              <a:lnSpc>
                <a:spcPct val="100000"/>
              </a:lnSpc>
              <a:buNone/>
            </a:pPr>
            <a:r>
              <a:rPr lang="en-US" sz="2000" dirty="0" smtClean="0"/>
              <a:t> [</a:t>
            </a:r>
            <a:r>
              <a:rPr lang="en-US" sz="2000" dirty="0"/>
              <a:t>4</a:t>
            </a:r>
            <a:r>
              <a:rPr lang="en-US" sz="2000" dirty="0" smtClean="0"/>
              <a:t>] US Bureau of Labor Statistics. </a:t>
            </a:r>
            <a:r>
              <a:rPr lang="en-US" sz="2000" u="sng" dirty="0" smtClean="0">
                <a:solidFill>
                  <a:schemeClr val="accent1"/>
                </a:solidFill>
              </a:rPr>
              <a:t>https</a:t>
            </a:r>
            <a:r>
              <a:rPr lang="en-US" sz="2000" u="sng" dirty="0">
                <a:solidFill>
                  <a:schemeClr val="accent1"/>
                </a:solidFill>
              </a:rPr>
              <a:t>://</a:t>
            </a:r>
            <a:r>
              <a:rPr lang="en-US" sz="2000" u="sng" dirty="0" err="1">
                <a:solidFill>
                  <a:schemeClr val="accent1"/>
                </a:solidFill>
              </a:rPr>
              <a:t>www.google.com</a:t>
            </a:r>
            <a:r>
              <a:rPr lang="en-US" sz="2000" u="sng" dirty="0">
                <a:solidFill>
                  <a:schemeClr val="accent1"/>
                </a:solidFill>
              </a:rPr>
              <a:t>/</a:t>
            </a:r>
            <a:r>
              <a:rPr lang="en-US" sz="2000" u="sng" dirty="0" err="1">
                <a:solidFill>
                  <a:schemeClr val="accent1"/>
                </a:solidFill>
              </a:rPr>
              <a:t>publicdata</a:t>
            </a:r>
            <a:r>
              <a:rPr lang="en-US" sz="2000" u="sng" dirty="0">
                <a:solidFill>
                  <a:schemeClr val="accent1"/>
                </a:solidFill>
              </a:rPr>
              <a:t>/</a:t>
            </a:r>
            <a:r>
              <a:rPr lang="en-US" sz="2000" u="sng" dirty="0" err="1">
                <a:solidFill>
                  <a:schemeClr val="accent1"/>
                </a:solidFill>
              </a:rPr>
              <a:t>explore?ds</a:t>
            </a:r>
            <a:r>
              <a:rPr lang="en-US" sz="2000" u="sng" dirty="0">
                <a:solidFill>
                  <a:schemeClr val="accent1"/>
                </a:solidFill>
              </a:rPr>
              <a:t>=z1ebjpgk2654c1_&amp;met_y=</a:t>
            </a:r>
            <a:r>
              <a:rPr lang="en-US" sz="2000" u="sng" dirty="0" err="1">
                <a:solidFill>
                  <a:schemeClr val="accent1"/>
                </a:solidFill>
              </a:rPr>
              <a:t>unemployment_rate&amp;idim</a:t>
            </a:r>
            <a:r>
              <a:rPr lang="en-US" sz="2000" u="sng" dirty="0">
                <a:solidFill>
                  <a:schemeClr val="accent1"/>
                </a:solidFill>
              </a:rPr>
              <a:t>=</a:t>
            </a:r>
            <a:r>
              <a:rPr lang="en-US" sz="2000" u="sng" dirty="0" err="1">
                <a:solidFill>
                  <a:schemeClr val="accent1"/>
                </a:solidFill>
              </a:rPr>
              <a:t>country:US&amp;fdim_y</a:t>
            </a:r>
            <a:r>
              <a:rPr lang="en-US" sz="2000" u="sng" dirty="0">
                <a:solidFill>
                  <a:schemeClr val="accent1"/>
                </a:solidFill>
              </a:rPr>
              <a:t>=</a:t>
            </a:r>
            <a:r>
              <a:rPr lang="en-US" sz="2000" u="sng" dirty="0" err="1">
                <a:solidFill>
                  <a:schemeClr val="accent1"/>
                </a:solidFill>
              </a:rPr>
              <a:t>seasonality:S&amp;hl</a:t>
            </a:r>
            <a:r>
              <a:rPr lang="en-US" sz="2000" u="sng" dirty="0">
                <a:solidFill>
                  <a:schemeClr val="accent1"/>
                </a:solidFill>
              </a:rPr>
              <a:t>=</a:t>
            </a:r>
            <a:r>
              <a:rPr lang="en-US" sz="2000" u="sng" dirty="0" err="1">
                <a:solidFill>
                  <a:schemeClr val="accent1"/>
                </a:solidFill>
              </a:rPr>
              <a:t>en&amp;dl</a:t>
            </a:r>
            <a:r>
              <a:rPr lang="en-US" sz="2000" u="sng" dirty="0">
                <a:solidFill>
                  <a:schemeClr val="accent1"/>
                </a:solidFill>
              </a:rPr>
              <a:t>=en#!</a:t>
            </a:r>
            <a:r>
              <a:rPr lang="en-US" sz="2000" u="sng" dirty="0" err="1">
                <a:solidFill>
                  <a:schemeClr val="accent1"/>
                </a:solidFill>
              </a:rPr>
              <a:t>ctype</a:t>
            </a:r>
            <a:r>
              <a:rPr lang="en-US" sz="2000" u="sng" dirty="0">
                <a:solidFill>
                  <a:schemeClr val="accent1"/>
                </a:solidFill>
              </a:rPr>
              <a:t>=</a:t>
            </a:r>
            <a:r>
              <a:rPr lang="en-US" sz="2000" u="sng" dirty="0" err="1">
                <a:solidFill>
                  <a:schemeClr val="accent1"/>
                </a:solidFill>
              </a:rPr>
              <a:t>l&amp;strail</a:t>
            </a:r>
            <a:r>
              <a:rPr lang="en-US" sz="2000" u="sng" dirty="0">
                <a:solidFill>
                  <a:schemeClr val="accent1"/>
                </a:solidFill>
              </a:rPr>
              <a:t>=</a:t>
            </a:r>
            <a:r>
              <a:rPr lang="en-US" sz="2000" u="sng" dirty="0" err="1">
                <a:solidFill>
                  <a:schemeClr val="accent1"/>
                </a:solidFill>
              </a:rPr>
              <a:t>false&amp;bcs</a:t>
            </a:r>
            <a:r>
              <a:rPr lang="en-US" sz="2000" u="sng" dirty="0">
                <a:solidFill>
                  <a:schemeClr val="accent1"/>
                </a:solidFill>
              </a:rPr>
              <a:t>=</a:t>
            </a:r>
            <a:r>
              <a:rPr lang="en-US" sz="2000" u="sng" dirty="0" err="1">
                <a:solidFill>
                  <a:schemeClr val="accent1"/>
                </a:solidFill>
              </a:rPr>
              <a:t>d&amp;nselm</a:t>
            </a:r>
            <a:r>
              <a:rPr lang="en-US" sz="2000" u="sng" dirty="0">
                <a:solidFill>
                  <a:schemeClr val="accent1"/>
                </a:solidFill>
              </a:rPr>
              <a:t>=</a:t>
            </a:r>
            <a:r>
              <a:rPr lang="en-US" sz="2000" u="sng" dirty="0" err="1">
                <a:solidFill>
                  <a:schemeClr val="accent1"/>
                </a:solidFill>
              </a:rPr>
              <a:t>h&amp;met_y</a:t>
            </a:r>
            <a:r>
              <a:rPr lang="en-US" sz="2000" u="sng" dirty="0">
                <a:solidFill>
                  <a:schemeClr val="accent1"/>
                </a:solidFill>
              </a:rPr>
              <a:t>=</a:t>
            </a:r>
            <a:r>
              <a:rPr lang="en-US" sz="2000" u="sng" dirty="0" err="1">
                <a:solidFill>
                  <a:schemeClr val="accent1"/>
                </a:solidFill>
              </a:rPr>
              <a:t>unemployment_rate&amp;fdim_y</a:t>
            </a:r>
            <a:r>
              <a:rPr lang="en-US" sz="2000" u="sng" dirty="0">
                <a:solidFill>
                  <a:schemeClr val="accent1"/>
                </a:solidFill>
              </a:rPr>
              <a:t>=</a:t>
            </a:r>
            <a:r>
              <a:rPr lang="en-US" sz="2000" u="sng" dirty="0" err="1">
                <a:solidFill>
                  <a:schemeClr val="accent1"/>
                </a:solidFill>
              </a:rPr>
              <a:t>seasonality:S&amp;scale_y</a:t>
            </a:r>
            <a:r>
              <a:rPr lang="en-US" sz="2000" u="sng" dirty="0">
                <a:solidFill>
                  <a:schemeClr val="accent1"/>
                </a:solidFill>
              </a:rPr>
              <a:t>=</a:t>
            </a:r>
            <a:r>
              <a:rPr lang="en-US" sz="2000" u="sng" dirty="0" err="1">
                <a:solidFill>
                  <a:schemeClr val="accent1"/>
                </a:solidFill>
              </a:rPr>
              <a:t>lin&amp;ind_y</a:t>
            </a:r>
            <a:r>
              <a:rPr lang="en-US" sz="2000" u="sng" dirty="0">
                <a:solidFill>
                  <a:schemeClr val="accent1"/>
                </a:solidFill>
              </a:rPr>
              <a:t>=</a:t>
            </a:r>
            <a:r>
              <a:rPr lang="en-US" sz="2000" u="sng" dirty="0" err="1">
                <a:solidFill>
                  <a:schemeClr val="accent1"/>
                </a:solidFill>
              </a:rPr>
              <a:t>false&amp;rdim</a:t>
            </a:r>
            <a:r>
              <a:rPr lang="en-US" sz="2000" u="sng" dirty="0">
                <a:solidFill>
                  <a:schemeClr val="accent1"/>
                </a:solidFill>
              </a:rPr>
              <a:t>=</a:t>
            </a:r>
            <a:r>
              <a:rPr lang="en-US" sz="2000" u="sng" dirty="0" err="1">
                <a:solidFill>
                  <a:schemeClr val="accent1"/>
                </a:solidFill>
              </a:rPr>
              <a:t>country&amp;idim</a:t>
            </a:r>
            <a:r>
              <a:rPr lang="en-US" sz="2000" u="sng" dirty="0">
                <a:solidFill>
                  <a:schemeClr val="accent1"/>
                </a:solidFill>
              </a:rPr>
              <a:t>=</a:t>
            </a:r>
            <a:r>
              <a:rPr lang="en-US" sz="2000" u="sng" dirty="0" err="1">
                <a:solidFill>
                  <a:schemeClr val="accent1"/>
                </a:solidFill>
              </a:rPr>
              <a:t>country:US&amp;idim</a:t>
            </a:r>
            <a:r>
              <a:rPr lang="en-US" sz="2000" u="sng" dirty="0">
                <a:solidFill>
                  <a:schemeClr val="accent1"/>
                </a:solidFill>
              </a:rPr>
              <a:t>=state:ST2500000000000:ST0600000000000&amp;ifdim=</a:t>
            </a:r>
            <a:r>
              <a:rPr lang="en-US" sz="2000" u="sng" dirty="0" err="1">
                <a:solidFill>
                  <a:schemeClr val="accent1"/>
                </a:solidFill>
              </a:rPr>
              <a:t>country&amp;tstart</a:t>
            </a:r>
            <a:r>
              <a:rPr lang="en-US" sz="2000" u="sng" dirty="0">
                <a:solidFill>
                  <a:schemeClr val="accent1"/>
                </a:solidFill>
              </a:rPr>
              <a:t>=951282000000&amp;tend=1427083200000&amp;hl=</a:t>
            </a:r>
            <a:r>
              <a:rPr lang="en-US" sz="2000" u="sng" dirty="0" err="1">
                <a:solidFill>
                  <a:schemeClr val="accent1"/>
                </a:solidFill>
              </a:rPr>
              <a:t>en_US&amp;dl</a:t>
            </a:r>
            <a:r>
              <a:rPr lang="en-US" sz="2000" u="sng" dirty="0">
                <a:solidFill>
                  <a:schemeClr val="accent1"/>
                </a:solidFill>
              </a:rPr>
              <a:t>=</a:t>
            </a:r>
            <a:r>
              <a:rPr lang="en-US" sz="2000" u="sng" dirty="0" err="1">
                <a:solidFill>
                  <a:schemeClr val="accent1"/>
                </a:solidFill>
              </a:rPr>
              <a:t>en&amp;ind</a:t>
            </a:r>
            <a:r>
              <a:rPr lang="en-US" sz="2000" u="sng" dirty="0">
                <a:solidFill>
                  <a:schemeClr val="accent1"/>
                </a:solidFill>
              </a:rPr>
              <a:t>=</a:t>
            </a:r>
            <a:r>
              <a:rPr lang="en-US" sz="2000" u="sng" dirty="0" smtClean="0">
                <a:solidFill>
                  <a:schemeClr val="accent1"/>
                </a:solidFill>
              </a:rPr>
              <a:t>false</a:t>
            </a:r>
            <a:r>
              <a:rPr lang="en-US" sz="2000" dirty="0"/>
              <a:t> </a:t>
            </a:r>
            <a:r>
              <a:rPr lang="en-US" sz="2000" dirty="0" smtClean="0"/>
              <a:t>(4/23/15)</a:t>
            </a:r>
          </a:p>
          <a:p>
            <a:pPr marL="0" indent="0">
              <a:lnSpc>
                <a:spcPct val="100000"/>
              </a:lnSpc>
              <a:buNone/>
            </a:pPr>
            <a:r>
              <a:rPr lang="en-US" sz="2000" dirty="0"/>
              <a:t>[5</a:t>
            </a:r>
            <a:r>
              <a:rPr lang="en-US" sz="2000" dirty="0" smtClean="0"/>
              <a:t>] Boyd, Stowe. When Robots Take Over Most Jobs, What Will Be the Purpose of Most Humans? </a:t>
            </a:r>
            <a:r>
              <a:rPr lang="en-US" sz="2000" dirty="0">
                <a:hlinkClick r:id="rId6"/>
              </a:rPr>
              <a:t>http://www.huffingtonpost.com/stowe-boyd/robots-jobs-purpose-humans_b_5689813.</a:t>
            </a:r>
            <a:r>
              <a:rPr lang="en-US" sz="2000" dirty="0" smtClean="0">
                <a:hlinkClick r:id="rId6"/>
              </a:rPr>
              <a:t>html</a:t>
            </a:r>
            <a:r>
              <a:rPr lang="en-US" sz="2000" dirty="0"/>
              <a:t> </a:t>
            </a:r>
            <a:r>
              <a:rPr lang="en-US" sz="2000" dirty="0" smtClean="0"/>
              <a:t>(4/20/15)</a:t>
            </a:r>
          </a:p>
          <a:p>
            <a:endParaRPr lang="en-US" dirty="0" smtClean="0"/>
          </a:p>
        </p:txBody>
      </p:sp>
      <p:sp>
        <p:nvSpPr>
          <p:cNvPr id="4" name="Footer Placeholder 3"/>
          <p:cNvSpPr>
            <a:spLocks noGrp="1"/>
          </p:cNvSpPr>
          <p:nvPr>
            <p:ph type="ftr" sz="quarter" idx="11"/>
          </p:nvPr>
        </p:nvSpPr>
        <p:spPr/>
        <p:txBody>
          <a:bodyPr/>
          <a:lstStyle/>
          <a:p>
            <a:r>
              <a:rPr lang="en-US" dirty="0" smtClean="0"/>
              <a:t>© 2015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57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Yael Rosenblum</a:t>
            </a:r>
            <a:endParaRPr lang="en-US" sz="1400" dirty="0">
              <a:solidFill>
                <a:schemeClr val="tx1"/>
              </a:solidFill>
              <a:latin typeface="+mj-lt"/>
            </a:endParaRPr>
          </a:p>
        </p:txBody>
      </p:sp>
    </p:spTree>
    <p:extLst>
      <p:ext uri="{BB962C8B-B14F-4D97-AF65-F5344CB8AC3E}">
        <p14:creationId xmlns:p14="http://schemas.microsoft.com/office/powerpoint/2010/main" val="1126775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11</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21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3479989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6662057" cy="914400"/>
          </a:xfrm>
        </p:spPr>
        <p:txBody>
          <a:bodyPr/>
          <a:lstStyle/>
          <a:p>
            <a:r>
              <a:rPr lang="en-US" dirty="0"/>
              <a:t>History and Current Status of Women in Computing</a:t>
            </a:r>
          </a:p>
        </p:txBody>
      </p:sp>
      <p:sp>
        <p:nvSpPr>
          <p:cNvPr id="3" name="Content Placeholder 2"/>
          <p:cNvSpPr>
            <a:spLocks noGrp="1"/>
          </p:cNvSpPr>
          <p:nvPr>
            <p:ph sz="half" idx="1"/>
          </p:nvPr>
        </p:nvSpPr>
        <p:spPr/>
        <p:txBody>
          <a:bodyPr/>
          <a:lstStyle/>
          <a:p>
            <a:r>
              <a:rPr lang="en-US" dirty="0" smtClean="0"/>
              <a:t>How the PC lead to the decline of Women in Computer Science</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Breanne Happell</a:t>
            </a:r>
            <a:endParaRPr lang="en-US" sz="1400" dirty="0">
              <a:solidFill>
                <a:schemeClr val="tx1"/>
              </a:solidFill>
              <a:latin typeface="+mj-lt"/>
            </a:endParaRPr>
          </a:p>
        </p:txBody>
      </p:sp>
      <p:sp>
        <p:nvSpPr>
          <p:cNvPr id="8" name="TextBox 7"/>
          <p:cNvSpPr txBox="1"/>
          <p:nvPr/>
        </p:nvSpPr>
        <p:spPr>
          <a:xfrm>
            <a:off x="-37691" y="4643525"/>
            <a:ext cx="9144000" cy="415498"/>
          </a:xfrm>
          <a:prstGeom prst="rect">
            <a:avLst/>
          </a:prstGeom>
          <a:noFill/>
        </p:spPr>
        <p:txBody>
          <a:bodyPr wrap="square" rtlCol="0">
            <a:spAutoFit/>
          </a:bodyPr>
          <a:lstStyle/>
          <a:p>
            <a:pPr algn="r"/>
            <a:r>
              <a:rPr lang="en-US" sz="1050" dirty="0"/>
              <a:t>Howard </a:t>
            </a:r>
            <a:r>
              <a:rPr lang="en-US" sz="1050" dirty="0" smtClean="0"/>
              <a:t>Aiken</a:t>
            </a:r>
            <a:r>
              <a:rPr lang="en-US" sz="1050" dirty="0"/>
              <a:t> </a:t>
            </a:r>
            <a:r>
              <a:rPr lang="en-US" sz="1050" dirty="0" smtClean="0"/>
              <a:t>“History </a:t>
            </a:r>
            <a:r>
              <a:rPr lang="en-US" sz="1050" dirty="0"/>
              <a:t>of Computers and Computing, Birth of the Modern Computer, Relays </a:t>
            </a:r>
            <a:r>
              <a:rPr lang="en-US" sz="1050" dirty="0" smtClean="0"/>
              <a:t>Computer</a:t>
            </a:r>
            <a:r>
              <a:rPr lang="en-US" sz="1050" dirty="0" smtClean="0">
                <a:hlinkClick r:id="rId3"/>
              </a:rPr>
              <a:t>” http</a:t>
            </a:r>
            <a:r>
              <a:rPr lang="en-US" sz="1050" dirty="0">
                <a:hlinkClick r:id="rId3"/>
              </a:rPr>
              <a:t>://</a:t>
            </a:r>
            <a:r>
              <a:rPr lang="en-US" sz="1050" dirty="0" smtClean="0">
                <a:hlinkClick r:id="rId3"/>
              </a:rPr>
              <a:t>history-computer.com/ModernComputer/Relays/Aiken.html</a:t>
            </a:r>
            <a:r>
              <a:rPr lang="en-US" sz="1050" dirty="0" smtClean="0"/>
              <a:t> (</a:t>
            </a:r>
            <a:r>
              <a:rPr lang="en-US" sz="1050" dirty="0"/>
              <a:t>4-22-15</a:t>
            </a:r>
            <a:r>
              <a:rPr lang="en-US" sz="1050" dirty="0" smtClean="0"/>
              <a:t>)      </a:t>
            </a:r>
            <a:endParaRPr lang="en-US" sz="1050" dirty="0">
              <a:solidFill>
                <a:schemeClr val="tx1"/>
              </a:solidFill>
            </a:endParaRPr>
          </a:p>
        </p:txBody>
      </p:sp>
      <p:pic>
        <p:nvPicPr>
          <p:cNvPr id="11" name="Content Placeholder 10"/>
          <p:cNvPicPr>
            <a:picLocks noGrp="1" noChangeAspect="1"/>
          </p:cNvPicPr>
          <p:nvPr>
            <p:ph sz="half" idx="2"/>
          </p:nvPr>
        </p:nvPicPr>
        <p:blipFill>
          <a:blip r:embed="rId4"/>
          <a:stretch>
            <a:fillRect/>
          </a:stretch>
        </p:blipFill>
        <p:spPr>
          <a:xfrm>
            <a:off x="4524292" y="1017767"/>
            <a:ext cx="4079019" cy="3450865"/>
          </a:xfrm>
          <a:prstGeom prst="rect">
            <a:avLst/>
          </a:prstGeom>
        </p:spPr>
      </p:pic>
    </p:spTree>
    <p:extLst>
      <p:ext uri="{BB962C8B-B14F-4D97-AF65-F5344CB8AC3E}">
        <p14:creationId xmlns:p14="http://schemas.microsoft.com/office/powerpoint/2010/main" val="42621092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4721087" cy="914400"/>
          </a:xfrm>
        </p:spPr>
        <p:txBody>
          <a:bodyPr/>
          <a:lstStyle/>
          <a:p>
            <a:r>
              <a:rPr lang="en-US" dirty="0"/>
              <a:t>History </a:t>
            </a:r>
            <a:r>
              <a:rPr lang="en-US" dirty="0" smtClean="0"/>
              <a:t>of </a:t>
            </a:r>
            <a:r>
              <a:rPr lang="en-US" dirty="0"/>
              <a:t>Women in Computing</a:t>
            </a:r>
          </a:p>
        </p:txBody>
      </p:sp>
      <p:sp>
        <p:nvSpPr>
          <p:cNvPr id="3" name="Content Placeholder 2"/>
          <p:cNvSpPr>
            <a:spLocks noGrp="1"/>
          </p:cNvSpPr>
          <p:nvPr>
            <p:ph sz="half" idx="1"/>
          </p:nvPr>
        </p:nvSpPr>
        <p:spPr>
          <a:xfrm>
            <a:off x="531415" y="1352551"/>
            <a:ext cx="3945173" cy="3352800"/>
          </a:xfrm>
        </p:spPr>
        <p:txBody>
          <a:bodyPr/>
          <a:lstStyle/>
          <a:p>
            <a:r>
              <a:rPr lang="en-US" dirty="0" smtClean="0"/>
              <a:t>Ada Lovelace</a:t>
            </a:r>
          </a:p>
          <a:p>
            <a:pPr lvl="1"/>
            <a:r>
              <a:rPr lang="en-US" dirty="0" smtClean="0"/>
              <a:t>First Computer Programmer</a:t>
            </a:r>
          </a:p>
          <a:p>
            <a:pPr lvl="1"/>
            <a:r>
              <a:rPr lang="en-US" dirty="0" smtClean="0"/>
              <a:t>First Algorithm for the Analytical Engine</a:t>
            </a:r>
          </a:p>
          <a:p>
            <a:r>
              <a:rPr lang="en-US" dirty="0" smtClean="0"/>
              <a:t>Edith Clark</a:t>
            </a:r>
          </a:p>
          <a:p>
            <a:pPr lvl="1"/>
            <a:r>
              <a:rPr lang="en-US" dirty="0" smtClean="0"/>
              <a:t>First Women to get an MS in EE from MIT</a:t>
            </a:r>
          </a:p>
          <a:p>
            <a:r>
              <a:rPr lang="en-US" dirty="0" smtClean="0"/>
              <a:t>Grace Hopper</a:t>
            </a:r>
          </a:p>
          <a:p>
            <a:pPr lvl="1"/>
            <a:r>
              <a:rPr lang="en-US" dirty="0" smtClean="0"/>
              <a:t>Helped create the first compiler</a:t>
            </a:r>
          </a:p>
          <a:p>
            <a:pPr lvl="1"/>
            <a:r>
              <a:rPr lang="en-US" dirty="0" smtClean="0"/>
              <a:t>Compiler was a precursor to COBOL</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Breanne Happell</a:t>
            </a:r>
            <a:endParaRPr lang="en-US" sz="1400" dirty="0">
              <a:solidFill>
                <a:schemeClr val="tx1"/>
              </a:solidFill>
              <a:latin typeface="+mj-lt"/>
            </a:endParaRPr>
          </a:p>
        </p:txBody>
      </p:sp>
      <p:sp>
        <p:nvSpPr>
          <p:cNvPr id="8" name="TextBox 7"/>
          <p:cNvSpPr txBox="1"/>
          <p:nvPr/>
        </p:nvSpPr>
        <p:spPr>
          <a:xfrm>
            <a:off x="0" y="4746056"/>
            <a:ext cx="9144000" cy="253916"/>
          </a:xfrm>
          <a:prstGeom prst="rect">
            <a:avLst/>
          </a:prstGeom>
          <a:noFill/>
        </p:spPr>
        <p:txBody>
          <a:bodyPr wrap="square" rtlCol="0">
            <a:spAutoFit/>
          </a:bodyPr>
          <a:lstStyle/>
          <a:p>
            <a:pPr algn="r"/>
            <a:r>
              <a:rPr lang="en-US" sz="1050" dirty="0">
                <a:hlinkClick r:id="rId3"/>
              </a:rPr>
              <a:t>http://</a:t>
            </a:r>
            <a:r>
              <a:rPr lang="en-US" sz="1050" dirty="0" smtClean="0">
                <a:hlinkClick r:id="rId3"/>
              </a:rPr>
              <a:t>www.npr.org/blogs/alltechconsidered/2015/03/07/390247203/grace-hopper</a:t>
            </a:r>
            <a:r>
              <a:rPr lang="en-US" sz="1050" dirty="0" smtClean="0"/>
              <a:t> </a:t>
            </a:r>
            <a:endParaRPr lang="en-US" sz="1050" dirty="0"/>
          </a:p>
        </p:txBody>
      </p:sp>
      <p:pic>
        <p:nvPicPr>
          <p:cNvPr id="11" name="Content Placeholder 10"/>
          <p:cNvPicPr>
            <a:picLocks noGrp="1" noChangeAspect="1"/>
          </p:cNvPicPr>
          <p:nvPr>
            <p:ph sz="half" idx="2"/>
          </p:nvPr>
        </p:nvPicPr>
        <p:blipFill>
          <a:blip r:embed="rId4"/>
          <a:stretch>
            <a:fillRect/>
          </a:stretch>
        </p:blipFill>
        <p:spPr>
          <a:xfrm>
            <a:off x="4572000" y="701640"/>
            <a:ext cx="3269539" cy="4068905"/>
          </a:xfrm>
          <a:prstGeom prst="rect">
            <a:avLst/>
          </a:prstGeom>
        </p:spPr>
      </p:pic>
    </p:spTree>
    <p:extLst>
      <p:ext uri="{BB962C8B-B14F-4D97-AF65-F5344CB8AC3E}">
        <p14:creationId xmlns:p14="http://schemas.microsoft.com/office/powerpoint/2010/main" val="23106200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the PC</a:t>
            </a:r>
            <a:endParaRPr lang="en-US" dirty="0"/>
          </a:p>
        </p:txBody>
      </p:sp>
      <p:sp>
        <p:nvSpPr>
          <p:cNvPr id="3" name="Content Placeholder 2"/>
          <p:cNvSpPr>
            <a:spLocks noGrp="1"/>
          </p:cNvSpPr>
          <p:nvPr>
            <p:ph sz="half" idx="1"/>
          </p:nvPr>
        </p:nvSpPr>
        <p:spPr/>
        <p:txBody>
          <a:bodyPr/>
          <a:lstStyle/>
          <a:p>
            <a:r>
              <a:rPr lang="en-US" dirty="0" smtClean="0"/>
              <a:t>1975 – MITS Altair 8800</a:t>
            </a:r>
          </a:p>
          <a:p>
            <a:r>
              <a:rPr lang="en-US" dirty="0" smtClean="0"/>
              <a:t>1975 - </a:t>
            </a:r>
            <a:r>
              <a:rPr lang="en-US" dirty="0"/>
              <a:t>IMSAI 8080 </a:t>
            </a:r>
            <a:endParaRPr lang="en-US" dirty="0" smtClean="0"/>
          </a:p>
          <a:p>
            <a:r>
              <a:rPr lang="en-US" dirty="0" smtClean="0"/>
              <a:t>1981 – IBM 5150</a:t>
            </a:r>
          </a:p>
          <a:p>
            <a:r>
              <a:rPr lang="en-US" dirty="0" smtClean="0"/>
              <a:t>1982 – Commodore 64</a:t>
            </a:r>
          </a:p>
          <a:p>
            <a:r>
              <a:rPr lang="en-US" dirty="0" smtClean="0"/>
              <a:t>1984 – Macintosh 128K</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38651" y="1614115"/>
            <a:ext cx="4519550" cy="2655735"/>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Breanne Happell</a:t>
            </a:r>
            <a:endParaRPr lang="en-US" sz="1400" dirty="0">
              <a:solidFill>
                <a:schemeClr val="tx1"/>
              </a:solidFill>
              <a:latin typeface="+mj-lt"/>
            </a:endParaRPr>
          </a:p>
        </p:txBody>
      </p:sp>
      <p:sp>
        <p:nvSpPr>
          <p:cNvPr id="8" name="TextBox 7"/>
          <p:cNvSpPr txBox="1"/>
          <p:nvPr/>
        </p:nvSpPr>
        <p:spPr>
          <a:xfrm>
            <a:off x="0" y="4572593"/>
            <a:ext cx="9144000" cy="646331"/>
          </a:xfrm>
          <a:prstGeom prst="rect">
            <a:avLst/>
          </a:prstGeom>
          <a:noFill/>
        </p:spPr>
        <p:txBody>
          <a:bodyPr wrap="square" rtlCol="0">
            <a:spAutoFit/>
          </a:bodyPr>
          <a:lstStyle/>
          <a:p>
            <a:pPr algn="r"/>
            <a:r>
              <a:rPr lang="en-US" sz="1200" dirty="0" smtClean="0"/>
              <a:t> Dan Knight "Personal </a:t>
            </a:r>
            <a:r>
              <a:rPr lang="en-US" sz="1200" dirty="0"/>
              <a:t>Computer History: The First 25 Years." </a:t>
            </a:r>
            <a:r>
              <a:rPr lang="en-US" sz="1200" dirty="0" smtClean="0">
                <a:hlinkClick r:id="rId4"/>
              </a:rPr>
              <a:t>http</a:t>
            </a:r>
            <a:r>
              <a:rPr lang="en-US" sz="1200" dirty="0">
                <a:hlinkClick r:id="rId4"/>
              </a:rPr>
              <a:t>://lowendmac.com/2014/personal-computer-history-the-first-25-years</a:t>
            </a:r>
            <a:r>
              <a:rPr lang="en-US" sz="1200" dirty="0" smtClean="0">
                <a:hlinkClick r:id="rId4"/>
              </a:rPr>
              <a:t>/</a:t>
            </a:r>
            <a:r>
              <a:rPr lang="en-US" sz="1200" dirty="0" smtClean="0"/>
              <a:t> </a:t>
            </a:r>
            <a:r>
              <a:rPr lang="en-US" sz="1200" dirty="0"/>
              <a:t>(4-17-15</a:t>
            </a:r>
            <a:r>
              <a:rPr lang="en-US" sz="1200" dirty="0" smtClean="0"/>
              <a:t>)	</a:t>
            </a:r>
            <a:endParaRPr lang="en-US" sz="1200" dirty="0"/>
          </a:p>
          <a:p>
            <a:pPr algn="r"/>
            <a:r>
              <a:rPr lang="en-US" sz="1200" dirty="0" smtClean="0">
                <a:solidFill>
                  <a:schemeClr val="tx1"/>
                </a:solidFill>
              </a:rPr>
              <a:t>	</a:t>
            </a:r>
            <a:endParaRPr lang="en-US" sz="1200" dirty="0">
              <a:solidFill>
                <a:schemeClr val="tx1"/>
              </a:solidFill>
            </a:endParaRPr>
          </a:p>
        </p:txBody>
      </p:sp>
    </p:spTree>
    <p:extLst>
      <p:ext uri="{BB962C8B-B14F-4D97-AF65-F5344CB8AC3E}">
        <p14:creationId xmlns:p14="http://schemas.microsoft.com/office/powerpoint/2010/main" val="2689400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16270</TotalTime>
  <Words>7326</Words>
  <Application>Microsoft Macintosh PowerPoint</Application>
  <PresentationFormat>On-screen Show (16:9)</PresentationFormat>
  <Paragraphs>823</Paragraphs>
  <Slides>58</Slides>
  <Notes>56</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Red Radial 16x9</vt:lpstr>
      <vt:lpstr>Class 11 Work</vt:lpstr>
      <vt:lpstr>Overview</vt:lpstr>
      <vt:lpstr>PowerPoint Presentation</vt:lpstr>
      <vt:lpstr>Group Quiz</vt:lpstr>
      <vt:lpstr>Overview</vt:lpstr>
      <vt:lpstr>Overview</vt:lpstr>
      <vt:lpstr>History and Current Status of Women in Computing</vt:lpstr>
      <vt:lpstr>History of Women in Computing</vt:lpstr>
      <vt:lpstr>The Rise of the PC</vt:lpstr>
      <vt:lpstr>Emerging TECHIE Culture</vt:lpstr>
      <vt:lpstr>Decline of Women in Computing </vt:lpstr>
      <vt:lpstr>The End</vt:lpstr>
      <vt:lpstr>References</vt:lpstr>
      <vt:lpstr>ETHICAL NETWORK MONITORING
IN BUSINESSES and institutions</vt:lpstr>
      <vt:lpstr>NETWORK MONITORING IN SCHOOLS</vt:lpstr>
      <vt:lpstr>CYBERLOAFING</vt:lpstr>
      <vt:lpstr>INTRUSION DETECTION</vt:lpstr>
      <vt:lpstr>CASE STUDY: NETWORK TELESCOPE</vt:lpstr>
      <vt:lpstr>References</vt:lpstr>
      <vt:lpstr>THE ULTIMATE AUTOMATED WORKER</vt:lpstr>
      <vt:lpstr>RELATED HISTORY</vt:lpstr>
      <vt:lpstr>POSSIBLE FUTURE</vt:lpstr>
      <vt:lpstr>THINGS TO CONSIDER</vt:lpstr>
      <vt:lpstr>THINGS TO CONSIDER </vt:lpstr>
      <vt:lpstr>THINGS TO CONSIDER</vt:lpstr>
      <vt:lpstr>THINGS TO CONSIDER</vt:lpstr>
      <vt:lpstr>CONCLUSIONS</vt:lpstr>
      <vt:lpstr>REFERENCES</vt:lpstr>
      <vt:lpstr>Loss of Net Neutrality and the Death of Businesses</vt:lpstr>
      <vt:lpstr>net neutrality is important for businesses</vt:lpstr>
      <vt:lpstr>The user loses internet freedom</vt:lpstr>
      <vt:lpstr>The user loses internet freedom</vt:lpstr>
      <vt:lpstr>Conclusion</vt:lpstr>
      <vt:lpstr>References</vt:lpstr>
      <vt:lpstr>Programming as a service</vt:lpstr>
      <vt:lpstr>Video games for “free”</vt:lpstr>
      <vt:lpstr>Freemium</vt:lpstr>
      <vt:lpstr>Crowd-funding</vt:lpstr>
      <vt:lpstr>Open Source</vt:lpstr>
      <vt:lpstr>Gift Culture</vt:lpstr>
      <vt:lpstr>Subscriptions</vt:lpstr>
      <vt:lpstr>Conclusion</vt:lpstr>
      <vt:lpstr>References</vt:lpstr>
      <vt:lpstr>Why are there so few female computer scientists?</vt:lpstr>
      <vt:lpstr>The Data[1]</vt:lpstr>
      <vt:lpstr>Possible reasons for the decline</vt:lpstr>
      <vt:lpstr>“Geek” culture</vt:lpstr>
      <vt:lpstr>Solutions</vt:lpstr>
      <vt:lpstr>References</vt:lpstr>
      <vt:lpstr>Displacement or Replacement:  Robots in Industry</vt:lpstr>
      <vt:lpstr> Traditional Warehouses</vt:lpstr>
      <vt:lpstr>Expansion of AUTOMATION</vt:lpstr>
      <vt:lpstr>Decline in Employment</vt:lpstr>
      <vt:lpstr>Current Unemployment</vt:lpstr>
      <vt:lpstr>The new “ordinary” Worker</vt:lpstr>
      <vt:lpstr>Questions?</vt:lpstr>
      <vt:lpstr>References</vt:lpstr>
      <vt:lpstr>Class 11 The End</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267</cp:revision>
  <dcterms:created xsi:type="dcterms:W3CDTF">2014-08-25T02:19:16Z</dcterms:created>
  <dcterms:modified xsi:type="dcterms:W3CDTF">2015-04-25T03:04:34Z</dcterms:modified>
</cp:coreProperties>
</file>