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3"/>
  </p:notesMasterIdLst>
  <p:handoutMasterIdLst>
    <p:handoutMasterId r:id="rId74"/>
  </p:handoutMasterIdLst>
  <p:sldIdLst>
    <p:sldId id="256" r:id="rId2"/>
    <p:sldId id="259" r:id="rId3"/>
    <p:sldId id="277" r:id="rId4"/>
    <p:sldId id="325" r:id="rId5"/>
    <p:sldId id="420" r:id="rId6"/>
    <p:sldId id="412" r:id="rId7"/>
    <p:sldId id="326" r:id="rId8"/>
    <p:sldId id="328" r:id="rId9"/>
    <p:sldId id="329" r:id="rId10"/>
    <p:sldId id="261" r:id="rId11"/>
    <p:sldId id="308" r:id="rId12"/>
    <p:sldId id="267" r:id="rId13"/>
    <p:sldId id="330" r:id="rId14"/>
    <p:sldId id="309" r:id="rId15"/>
    <p:sldId id="386" r:id="rId16"/>
    <p:sldId id="387" r:id="rId17"/>
    <p:sldId id="388" r:id="rId18"/>
    <p:sldId id="389" r:id="rId19"/>
    <p:sldId id="390" r:id="rId20"/>
    <p:sldId id="391" r:id="rId21"/>
    <p:sldId id="369" r:id="rId22"/>
    <p:sldId id="370" r:id="rId23"/>
    <p:sldId id="371" r:id="rId24"/>
    <p:sldId id="372" r:id="rId25"/>
    <p:sldId id="373" r:id="rId26"/>
    <p:sldId id="374" r:id="rId27"/>
    <p:sldId id="375" r:id="rId28"/>
    <p:sldId id="376" r:id="rId29"/>
    <p:sldId id="377" r:id="rId30"/>
    <p:sldId id="379" r:id="rId31"/>
    <p:sldId id="378" r:id="rId32"/>
    <p:sldId id="380" r:id="rId33"/>
    <p:sldId id="381" r:id="rId34"/>
    <p:sldId id="382" r:id="rId35"/>
    <p:sldId id="383" r:id="rId36"/>
    <p:sldId id="384" r:id="rId37"/>
    <p:sldId id="385" r:id="rId38"/>
    <p:sldId id="421" r:id="rId39"/>
    <p:sldId id="422" r:id="rId40"/>
    <p:sldId id="423" r:id="rId41"/>
    <p:sldId id="424" r:id="rId42"/>
    <p:sldId id="426" r:id="rId43"/>
    <p:sldId id="413" r:id="rId44"/>
    <p:sldId id="414" r:id="rId45"/>
    <p:sldId id="415" r:id="rId46"/>
    <p:sldId id="416" r:id="rId47"/>
    <p:sldId id="417" r:id="rId48"/>
    <p:sldId id="418" r:id="rId49"/>
    <p:sldId id="392" r:id="rId50"/>
    <p:sldId id="393" r:id="rId51"/>
    <p:sldId id="394" r:id="rId52"/>
    <p:sldId id="395" r:id="rId53"/>
    <p:sldId id="396" r:id="rId54"/>
    <p:sldId id="397" r:id="rId55"/>
    <p:sldId id="398" r:id="rId56"/>
    <p:sldId id="427" r:id="rId57"/>
    <p:sldId id="428" r:id="rId58"/>
    <p:sldId id="429" r:id="rId59"/>
    <p:sldId id="430" r:id="rId60"/>
    <p:sldId id="431" r:id="rId61"/>
    <p:sldId id="432" r:id="rId62"/>
    <p:sldId id="433" r:id="rId63"/>
    <p:sldId id="269" r:id="rId64"/>
    <p:sldId id="331" r:id="rId65"/>
    <p:sldId id="332" r:id="rId66"/>
    <p:sldId id="333" r:id="rId67"/>
    <p:sldId id="334" r:id="rId68"/>
    <p:sldId id="335" r:id="rId69"/>
    <p:sldId id="336" r:id="rId70"/>
    <p:sldId id="337" r:id="rId71"/>
    <p:sldId id="338" r:id="rId7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DE7BE287-3DE4-C947-AA8E-C91CDAC72794}">
          <p14:sldIdLst>
            <p14:sldId id="256"/>
            <p14:sldId id="259"/>
            <p14:sldId id="277"/>
            <p14:sldId id="325"/>
            <p14:sldId id="420"/>
            <p14:sldId id="412"/>
            <p14:sldId id="326"/>
            <p14:sldId id="328"/>
            <p14:sldId id="329"/>
            <p14:sldId id="261"/>
            <p14:sldId id="308"/>
            <p14:sldId id="267"/>
            <p14:sldId id="330"/>
            <p14:sldId id="309"/>
          </p14:sldIdLst>
        </p14:section>
        <p14:section name="11 AM Section" id="{20244982-054D-774B-9E12-24C2D44D25DA}">
          <p14:sldIdLst>
            <p14:sldId id="386"/>
            <p14:sldId id="387"/>
            <p14:sldId id="388"/>
            <p14:sldId id="389"/>
            <p14:sldId id="390"/>
            <p14:sldId id="391"/>
            <p14:sldId id="369"/>
            <p14:sldId id="370"/>
            <p14:sldId id="371"/>
            <p14:sldId id="372"/>
            <p14:sldId id="373"/>
            <p14:sldId id="374"/>
            <p14:sldId id="375"/>
            <p14:sldId id="376"/>
            <p14:sldId id="377"/>
            <p14:sldId id="379"/>
            <p14:sldId id="378"/>
            <p14:sldId id="380"/>
            <p14:sldId id="381"/>
            <p14:sldId id="382"/>
            <p14:sldId id="383"/>
            <p14:sldId id="384"/>
            <p14:sldId id="385"/>
          </p14:sldIdLst>
        </p14:section>
        <p14:section name="3 PM Section" id="{49A7B98E-ADCB-8F42-978B-6DDCDABB022A}">
          <p14:sldIdLst>
            <p14:sldId id="421"/>
            <p14:sldId id="422"/>
            <p14:sldId id="423"/>
            <p14:sldId id="424"/>
            <p14:sldId id="426"/>
            <p14:sldId id="413"/>
            <p14:sldId id="414"/>
            <p14:sldId id="415"/>
            <p14:sldId id="416"/>
            <p14:sldId id="417"/>
            <p14:sldId id="418"/>
            <p14:sldId id="392"/>
            <p14:sldId id="393"/>
            <p14:sldId id="394"/>
            <p14:sldId id="395"/>
            <p14:sldId id="396"/>
            <p14:sldId id="397"/>
            <p14:sldId id="398"/>
            <p14:sldId id="427"/>
            <p14:sldId id="428"/>
            <p14:sldId id="429"/>
            <p14:sldId id="430"/>
            <p14:sldId id="431"/>
            <p14:sldId id="432"/>
            <p14:sldId id="433"/>
          </p14:sldIdLst>
        </p14:section>
        <p14:section name="Common" id="{4A019CEC-5F1D-154A-B7D5-1C807EE4A006}">
          <p14:sldIdLst>
            <p14:sldId id="269"/>
            <p14:sldId id="331"/>
            <p14:sldId id="332"/>
            <p14:sldId id="333"/>
            <p14:sldId id="334"/>
            <p14:sldId id="335"/>
            <p14:sldId id="336"/>
            <p14:sldId id="337"/>
            <p14:sldId id="33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25" autoAdjust="0"/>
    <p:restoredTop sz="74783" autoAdjust="0"/>
  </p:normalViewPr>
  <p:slideViewPr>
    <p:cSldViewPr snapToGrid="0" snapToObjects="1">
      <p:cViewPr varScale="1">
        <p:scale>
          <a:sx n="111" d="100"/>
          <a:sy n="111" d="100"/>
        </p:scale>
        <p:origin x="-112" y="-120"/>
      </p:cViewPr>
      <p:guideLst>
        <p:guide orient="horz" pos="1620"/>
        <p:guide pos="2880"/>
      </p:guideLst>
    </p:cSldViewPr>
  </p:slideViewPr>
  <p:notesTextViewPr>
    <p:cViewPr>
      <p:scale>
        <a:sx n="100" d="100"/>
        <a:sy n="100" d="100"/>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notesMaster" Target="notesMasters/notesMaster1.xml"/><Relationship Id="rId74" Type="http://schemas.openxmlformats.org/officeDocument/2006/relationships/handoutMaster" Target="handoutMasters/handoutMaster1.xml"/><Relationship Id="rId75" Type="http://schemas.openxmlformats.org/officeDocument/2006/relationships/printerSettings" Target="printerSettings/printerSettings1.bin"/><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4/10/15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4/10/15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Here’s the title slide. Is anyone not excited?</a:t>
            </a:r>
          </a:p>
          <a:p>
            <a:pPr eaLnBrk="1" hangingPunct="1"/>
            <a:r>
              <a:rPr lang="en-US" dirty="0" smtClean="0">
                <a:latin typeface="Arial" pitchFamily="-109" charset="0"/>
                <a:ea typeface="ＭＳ Ｐゴシック" pitchFamily="-109" charset="-128"/>
                <a:cs typeface="ＭＳ Ｐゴシック" pitchFamily="-109" charset="-128"/>
              </a:rPr>
              <a:t>Paper Reminders: </a:t>
            </a:r>
          </a:p>
          <a:p>
            <a:pPr marL="171450"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5 High quality sources</a:t>
            </a:r>
          </a:p>
          <a:p>
            <a:pPr marL="171450"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Conclusion, Argument, Counter</a:t>
            </a:r>
            <a:r>
              <a:rPr lang="en-US" baseline="0" dirty="0" smtClean="0">
                <a:latin typeface="Arial" pitchFamily="-109" charset="0"/>
                <a:ea typeface="ＭＳ Ｐゴシック" pitchFamily="-109" charset="-128"/>
                <a:cs typeface="ＭＳ Ｐゴシック" pitchFamily="-109" charset="-128"/>
              </a:rPr>
              <a:t> </a:t>
            </a:r>
            <a:r>
              <a:rPr lang="en-US" dirty="0" smtClean="0">
                <a:latin typeface="Arial" pitchFamily="-109" charset="0"/>
                <a:ea typeface="ＭＳ Ｐゴシック" pitchFamily="-109" charset="-128"/>
                <a:cs typeface="ＭＳ Ｐゴシック" pitchFamily="-109" charset="-128"/>
              </a:rPr>
              <a:t>Point, Response</a:t>
            </a:r>
          </a:p>
          <a:p>
            <a:pPr marL="171450"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Try</a:t>
            </a:r>
            <a:r>
              <a:rPr lang="en-US" baseline="0" dirty="0" smtClean="0">
                <a:latin typeface="Arial" pitchFamily="-109" charset="0"/>
                <a:ea typeface="ＭＳ Ｐゴシック" pitchFamily="-109" charset="-128"/>
                <a:cs typeface="ＭＳ Ｐゴシック" pitchFamily="-109" charset="-128"/>
              </a:rPr>
              <a:t> reading paper aloud</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109" charset="0"/>
                <a:ea typeface="ＭＳ Ｐゴシック" pitchFamily="-109" charset="-128"/>
                <a:cs typeface="ＭＳ Ｐゴシック" pitchFamily="-109" charset="-128"/>
              </a:rPr>
              <a:t>The online working example source code is best not viewed with IE though looking at the source for the page will reveal the implementation.</a:t>
            </a:r>
          </a:p>
          <a:p>
            <a:pPr eaLnBrk="1" hangingPunct="1"/>
            <a:r>
              <a:rPr lang="en-US" dirty="0" smtClean="0">
                <a:latin typeface="Arial" pitchFamily="-109" charset="0"/>
                <a:ea typeface="ＭＳ Ｐゴシック" pitchFamily="-109" charset="-128"/>
                <a:cs typeface="ＭＳ Ｐゴシック" pitchFamily="-109" charset="-128"/>
              </a:rPr>
              <a:t>If guest</a:t>
            </a:r>
            <a:r>
              <a:rPr lang="en-US" baseline="0" dirty="0" smtClean="0">
                <a:latin typeface="Arial" pitchFamily="-109" charset="0"/>
                <a:ea typeface="ＭＳ Ｐゴシック" pitchFamily="-109" charset="-128"/>
                <a:cs typeface="ＭＳ Ｐゴシック" pitchFamily="-109" charset="-128"/>
              </a:rPr>
              <a:t> presenter coming next class remind students to prepare questions for him.</a:t>
            </a:r>
          </a:p>
          <a:p>
            <a:pPr eaLnBrk="1" hangingPunct="1"/>
            <a:r>
              <a:rPr lang="en-US" baseline="0" dirty="0" smtClean="0">
                <a:latin typeface="Arial" pitchFamily="-109" charset="0"/>
                <a:ea typeface="ＭＳ Ｐゴシック" pitchFamily="-109" charset="-128"/>
                <a:cs typeface="ＭＳ Ｐゴシック" pitchFamily="-109" charset="-128"/>
              </a:rPr>
              <a:t>Remember to work on groups projects.</a:t>
            </a:r>
          </a:p>
          <a:p>
            <a:pPr eaLnBrk="1" hangingPunct="1"/>
            <a:r>
              <a:rPr lang="en-US" baseline="0" dirty="0" smtClean="0">
                <a:latin typeface="Arial" pitchFamily="-109" charset="0"/>
                <a:ea typeface="ＭＳ Ｐゴシック" pitchFamily="-109" charset="-128"/>
                <a:cs typeface="ＭＳ Ｐゴシック" pitchFamily="-109" charset="-128"/>
              </a:rPr>
              <a:t>Each group should have material on their sites for the topics we’ve covered so far.</a:t>
            </a:r>
            <a:endParaRPr lang="en-US" dirty="0" smtClean="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r>
              <a:rPr lang="en-US" dirty="0" smtClean="0">
                <a:latin typeface="Arial" pitchFamily="-109" charset="0"/>
                <a:ea typeface="ＭＳ Ｐゴシック" pitchFamily="-109" charset="-128"/>
                <a:cs typeface="ＭＳ Ｐゴシック" pitchFamily="-109" charset="-128"/>
              </a:rPr>
              <a:t>Bold lines are real</a:t>
            </a:r>
            <a:r>
              <a:rPr lang="en-US" baseline="0" dirty="0" smtClean="0">
                <a:latin typeface="Arial" pitchFamily="-109" charset="0"/>
                <a:ea typeface="ＭＳ Ｐゴシック" pitchFamily="-109" charset="-128"/>
                <a:cs typeface="ＭＳ Ｐゴシック" pitchFamily="-109" charset="-128"/>
              </a:rPr>
              <a:t> focus.</a:t>
            </a:r>
            <a:endParaRPr lang="en-US" dirty="0" smtClean="0">
              <a:latin typeface="Arial" pitchFamily="-109" charset="0"/>
              <a:ea typeface="ＭＳ Ｐゴシック" pitchFamily="-109" charset="-128"/>
              <a:cs typeface="ＭＳ Ｐゴシック" pitchFamily="-109" charset="-128"/>
            </a:endParaRPr>
          </a:p>
          <a:p>
            <a:pPr marL="514350" indent="-514350"/>
            <a:endParaRPr lang="en-US" dirty="0" smtClean="0">
              <a:latin typeface="Arial" pitchFamily="-109" charset="0"/>
              <a:ea typeface="ＭＳ Ｐゴシック" pitchFamily="-109" charset="-128"/>
              <a:cs typeface="ＭＳ Ｐゴシック" pitchFamily="-109" charset="-128"/>
            </a:endParaRPr>
          </a:p>
          <a:p>
            <a:pPr marL="514350" indent="-514350"/>
            <a:r>
              <a:rPr lang="en-US" dirty="0" smtClean="0">
                <a:latin typeface="Arial" pitchFamily="-109" charset="0"/>
                <a:ea typeface="ＭＳ Ｐゴシック" pitchFamily="-109" charset="-128"/>
                <a:cs typeface="ＭＳ Ｐゴシック" pitchFamily="-109" charset="-128"/>
              </a:rPr>
              <a:t>Example input:</a:t>
            </a:r>
          </a:p>
          <a:p>
            <a:pPr marL="514350" indent="-514350"/>
            <a:endParaRPr lang="en-US" dirty="0" smtClean="0">
              <a:latin typeface="Arial" pitchFamily="-109" charset="0"/>
              <a:ea typeface="ＭＳ Ｐゴシック" pitchFamily="-109" charset="-128"/>
              <a:cs typeface="ＭＳ Ｐゴシック" pitchFamily="-109" charset="-128"/>
            </a:endParaRPr>
          </a:p>
          <a:p>
            <a:pPr marL="514350" indent="-514350"/>
            <a:r>
              <a:rPr lang="en-US" dirty="0" smtClean="0">
                <a:latin typeface="Arial" pitchFamily="-109" charset="0"/>
                <a:ea typeface="ＭＳ Ｐゴシック" pitchFamily="-109" charset="-128"/>
                <a:cs typeface="ＭＳ Ｐゴシック" pitchFamily="-109" charset="-128"/>
              </a:rPr>
              <a:t>amount = 100.05; </a:t>
            </a:r>
          </a:p>
          <a:p>
            <a:pPr marL="514350" indent="-514350"/>
            <a:r>
              <a:rPr lang="en-US" dirty="0" err="1" smtClean="0">
                <a:latin typeface="Arial" pitchFamily="-109" charset="0"/>
                <a:ea typeface="ＭＳ Ｐゴシック" pitchFamily="-109" charset="-128"/>
                <a:cs typeface="ＭＳ Ｐゴシック" pitchFamily="-109" charset="-128"/>
              </a:rPr>
              <a:t>discountRate</a:t>
            </a:r>
            <a:r>
              <a:rPr lang="en-US" dirty="0" smtClean="0">
                <a:latin typeface="Arial" pitchFamily="-109" charset="0"/>
                <a:ea typeface="ＭＳ Ｐゴシック" pitchFamily="-109" charset="-128"/>
                <a:cs typeface="ＭＳ Ｐゴシック" pitchFamily="-109" charset="-128"/>
              </a:rPr>
              <a:t> = 0.10; </a:t>
            </a:r>
          </a:p>
          <a:p>
            <a:pPr marL="514350" indent="-514350"/>
            <a:r>
              <a:rPr lang="en-US" dirty="0" err="1" smtClean="0">
                <a:latin typeface="Arial" pitchFamily="-109" charset="0"/>
                <a:ea typeface="ＭＳ Ｐゴシック" pitchFamily="-109" charset="-128"/>
                <a:cs typeface="ＭＳ Ｐゴシック" pitchFamily="-109" charset="-128"/>
              </a:rPr>
              <a:t>taxRate</a:t>
            </a:r>
            <a:r>
              <a:rPr lang="en-US" dirty="0" smtClean="0">
                <a:latin typeface="Arial" pitchFamily="-109" charset="0"/>
                <a:ea typeface="ＭＳ Ｐゴシック" pitchFamily="-109" charset="-128"/>
                <a:cs typeface="ＭＳ Ｐゴシック" pitchFamily="-109" charset="-128"/>
              </a:rPr>
              <a:t> = 0.05; </a:t>
            </a:r>
          </a:p>
          <a:p>
            <a:pPr marL="514350" indent="-514350">
              <a:buFontTx/>
              <a:buChar char="•"/>
            </a:pPr>
            <a:endParaRPr lang="en-US" dirty="0" smtClean="0">
              <a:latin typeface="Arial" pitchFamily="-109" charset="0"/>
              <a:ea typeface="ＭＳ Ｐゴシック" pitchFamily="-109" charset="-128"/>
              <a:cs typeface="ＭＳ Ｐゴシック" pitchFamily="-109" charset="-128"/>
            </a:endParaRPr>
          </a:p>
          <a:p>
            <a:pPr marL="514350" indent="-514350"/>
            <a:r>
              <a:rPr lang="en-US" dirty="0" smtClean="0">
                <a:latin typeface="Arial" pitchFamily="-109" charset="0"/>
                <a:ea typeface="ＭＳ Ｐゴシック" pitchFamily="-109" charset="-128"/>
                <a:cs typeface="ＭＳ Ｐゴシック" pitchFamily="-109" charset="-128"/>
              </a:rPr>
              <a:t>OR</a:t>
            </a:r>
          </a:p>
          <a:p>
            <a:pPr marL="514350" indent="-514350">
              <a:buFontTx/>
              <a:buChar char="•"/>
            </a:pPr>
            <a:endParaRPr lang="en-US" dirty="0" smtClean="0">
              <a:latin typeface="Arial" pitchFamily="-109" charset="0"/>
              <a:ea typeface="ＭＳ Ｐゴシック" pitchFamily="-109" charset="-128"/>
              <a:cs typeface="ＭＳ Ｐゴシック" pitchFamily="-109" charset="-128"/>
            </a:endParaRPr>
          </a:p>
          <a:p>
            <a:pPr marL="514350" indent="-514350"/>
            <a:r>
              <a:rPr lang="en-US" smtClean="0">
                <a:latin typeface="Arial" pitchFamily="-109" charset="0"/>
                <a:ea typeface="ＭＳ Ｐゴシック" pitchFamily="-109" charset="-128"/>
                <a:cs typeface="ＭＳ Ｐゴシック" pitchFamily="-109" charset="-128"/>
              </a:rPr>
              <a:t>0.70</a:t>
            </a:r>
            <a:r>
              <a:rPr lang="en-US" dirty="0" smtClean="0">
                <a:latin typeface="Arial" pitchFamily="-109" charset="0"/>
                <a:ea typeface="ＭＳ Ｐゴシック" pitchFamily="-109" charset="-128"/>
                <a:cs typeface="ＭＳ Ｐゴシック" pitchFamily="-109" charset="-128"/>
              </a:rPr>
              <a:t>, 0.0, 0.05</a:t>
            </a:r>
          </a:p>
          <a:p>
            <a:pPr marL="514350" indent="-514350"/>
            <a:endParaRPr lang="en-US" dirty="0" smtClean="0">
              <a:latin typeface="Arial" pitchFamily="-109" charset="0"/>
              <a:ea typeface="ＭＳ Ｐゴシック" pitchFamily="-109" charset="-128"/>
              <a:cs typeface="ＭＳ Ｐゴシック" pitchFamily="-109" charset="-128"/>
            </a:endParaRPr>
          </a:p>
          <a:p>
            <a:pPr marL="514350" indent="-514350"/>
            <a:r>
              <a:rPr lang="en-US" dirty="0" smtClean="0">
                <a:latin typeface="Arial" pitchFamily="-109" charset="0"/>
                <a:ea typeface="ＭＳ Ｐゴシック" pitchFamily="-109" charset="-128"/>
                <a:cs typeface="ＭＳ Ｐゴシック" pitchFamily="-109" charset="-128"/>
              </a:rPr>
              <a:t>95.67, 0.20, 0.7</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First talk about the</a:t>
            </a:r>
            <a:r>
              <a:rPr lang="en-US" baseline="0" dirty="0" smtClean="0"/>
              <a:t> need for more secure payment method since the traditional credit card systems can be compromised. A better method, digital  wallet, is growing. Digital wallet  is more convenient and secure than physical credit card. Apple Pay appeared in Oct 2014 to be the most secure one . Then, a </a:t>
            </a:r>
            <a:r>
              <a:rPr lang="en-US" dirty="0" smtClean="0"/>
              <a:t>brief introduction to Apple</a:t>
            </a:r>
            <a:r>
              <a:rPr lang="en-US" baseline="0" dirty="0" smtClean="0"/>
              <a:t> Pay</a:t>
            </a:r>
            <a:endParaRPr lang="en-US" dirty="0" smtClean="0"/>
          </a:p>
          <a:p>
            <a:pPr marL="171450" indent="-171450">
              <a:buFont typeface="Arial" panose="020B0604020202020204" pitchFamily="34" charset="0"/>
              <a:buChar char="•"/>
            </a:pPr>
            <a:r>
              <a:rPr lang="en-US" dirty="0" smtClean="0"/>
              <a:t>Is</a:t>
            </a:r>
            <a:r>
              <a:rPr lang="en-US" baseline="0" dirty="0" smtClean="0"/>
              <a:t> a recent d</a:t>
            </a:r>
            <a:r>
              <a:rPr lang="en-US" dirty="0" smtClean="0"/>
              <a:t>igital wallet service </a:t>
            </a:r>
          </a:p>
          <a:p>
            <a:pPr marL="171450" indent="-171450">
              <a:buFont typeface="Arial" panose="020B0604020202020204" pitchFamily="34" charset="0"/>
              <a:buChar char="•"/>
            </a:pPr>
            <a:r>
              <a:rPr lang="en-US" dirty="0" smtClean="0"/>
              <a:t>Payments happen in a single  touch : to pay</a:t>
            </a:r>
            <a:r>
              <a:rPr lang="en-US" baseline="0" dirty="0" smtClean="0"/>
              <a:t> just hold your iPhone near the contactless reader with your finger on Touch ID. </a:t>
            </a:r>
            <a:endParaRPr lang="en-US" dirty="0" smtClean="0"/>
          </a:p>
          <a:p>
            <a:pPr marL="171450" indent="-171450">
              <a:buFont typeface="Arial" panose="020B0604020202020204" pitchFamily="34" charset="0"/>
              <a:buChar char="•"/>
            </a:pPr>
            <a:r>
              <a:rPr lang="en-US" dirty="0" smtClean="0"/>
              <a:t>No card information shared with merchant </a:t>
            </a:r>
          </a:p>
          <a:p>
            <a:pPr marL="171450" indent="-171450">
              <a:buFont typeface="Arial" panose="020B0604020202020204" pitchFamily="34" charset="0"/>
              <a:buChar char="•"/>
            </a:pPr>
            <a:r>
              <a:rPr lang="en-US" dirty="0" smtClean="0"/>
              <a:t>No need to type addresses like with</a:t>
            </a:r>
            <a:r>
              <a:rPr lang="en-US" baseline="0" dirty="0" smtClean="0"/>
              <a:t> physical credit card</a:t>
            </a:r>
            <a:endParaRPr lang="en-US" dirty="0" smtClean="0"/>
          </a:p>
          <a:p>
            <a:pPr marL="171450" indent="-171450">
              <a:buFont typeface="Arial" panose="020B0604020202020204" pitchFamily="34" charset="0"/>
              <a:buChar char="•"/>
            </a:pPr>
            <a:r>
              <a:rPr lang="en-US" baseline="0" dirty="0" smtClean="0"/>
              <a:t>Has a dedicated </a:t>
            </a:r>
            <a:r>
              <a:rPr lang="en-US" dirty="0" smtClean="0"/>
              <a:t> Near Field Communication (NFC) chip for secure purpose</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dirty="0"/>
          </a:p>
        </p:txBody>
      </p:sp>
    </p:spTree>
    <p:extLst>
      <p:ext uri="{BB962C8B-B14F-4D97-AF65-F5344CB8AC3E}">
        <p14:creationId xmlns:p14="http://schemas.microsoft.com/office/powerpoint/2010/main" val="1735343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Describe how Apple</a:t>
            </a:r>
            <a:r>
              <a:rPr lang="en-US" sz="1200" b="0" i="0" kern="1200" baseline="0" dirty="0" smtClean="0">
                <a:solidFill>
                  <a:schemeClr val="tx1"/>
                </a:solidFill>
                <a:effectLst/>
                <a:latin typeface="+mn-lt"/>
                <a:ea typeface="+mn-ea"/>
                <a:cs typeface="+mn-cs"/>
              </a:rPr>
              <a:t> pay works: </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Step one: Pay is opened on the smartphone.</a:t>
            </a:r>
          </a:p>
          <a:p>
            <a:r>
              <a:rPr lang="en-US" sz="1200" b="0" i="0" kern="1200" dirty="0" smtClean="0">
                <a:solidFill>
                  <a:schemeClr val="tx1"/>
                </a:solidFill>
                <a:effectLst/>
                <a:latin typeface="+mn-lt"/>
                <a:ea typeface="+mn-ea"/>
                <a:cs typeface="+mn-cs"/>
              </a:rPr>
              <a:t>Step two: The NFC tap connection is made between the NFC POS terminal and the smartphone.</a:t>
            </a:r>
          </a:p>
          <a:p>
            <a:r>
              <a:rPr lang="en-US" sz="1200" b="0" i="0" kern="1200" dirty="0" smtClean="0">
                <a:solidFill>
                  <a:schemeClr val="tx1"/>
                </a:solidFill>
                <a:effectLst/>
                <a:latin typeface="+mn-lt"/>
                <a:ea typeface="+mn-ea"/>
                <a:cs typeface="+mn-cs"/>
              </a:rPr>
              <a:t>Step three: The NFC POS terminal connects to Pay on the iPhone and selects the card information designated by the buyer. </a:t>
            </a:r>
          </a:p>
          <a:p>
            <a:r>
              <a:rPr lang="en-US" sz="1200" b="0" i="0" kern="1200" dirty="0" smtClean="0">
                <a:solidFill>
                  <a:schemeClr val="tx1"/>
                </a:solidFill>
                <a:effectLst/>
                <a:latin typeface="+mn-lt"/>
                <a:ea typeface="+mn-ea"/>
                <a:cs typeface="+mn-cs"/>
              </a:rPr>
              <a:t>Step four: The </a:t>
            </a:r>
            <a:r>
              <a:rPr lang="en-US" sz="1200" b="0" i="0" u="none" strike="noStrike" kern="1200" dirty="0" smtClean="0">
                <a:solidFill>
                  <a:schemeClr val="tx1"/>
                </a:solidFill>
                <a:effectLst/>
                <a:latin typeface="+mn-lt"/>
                <a:ea typeface="+mn-ea"/>
                <a:cs typeface="+mn-cs"/>
              </a:rPr>
              <a:t>Secure Element</a:t>
            </a:r>
            <a:r>
              <a:rPr lang="en-US" sz="1200" b="0" i="0" u="none" strike="noStrike"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chip (part of the phone's NFC hardware) validates the transaction, and the user's authorization is transmitted to the NFC POS terminal.</a:t>
            </a:r>
          </a:p>
          <a:p>
            <a:r>
              <a:rPr lang="en-US" sz="1200" b="0" i="0" kern="1200" dirty="0" smtClean="0">
                <a:solidFill>
                  <a:schemeClr val="tx1"/>
                </a:solidFill>
                <a:effectLst/>
                <a:latin typeface="+mn-lt"/>
                <a:ea typeface="+mn-ea"/>
                <a:cs typeface="+mn-cs"/>
              </a:rPr>
              <a:t>Step five: Next, the purchase information moves through the merchant's system, and forwarded to the acquiring bank.</a:t>
            </a:r>
          </a:p>
          <a:p>
            <a:r>
              <a:rPr lang="en-US" sz="1200" b="0" i="0" kern="1200" dirty="0" smtClean="0">
                <a:solidFill>
                  <a:schemeClr val="tx1"/>
                </a:solidFill>
                <a:effectLst/>
                <a:latin typeface="+mn-lt"/>
                <a:ea typeface="+mn-ea"/>
                <a:cs typeface="+mn-cs"/>
              </a:rPr>
              <a:t>Step six: The acquiring bank verifies the merchant and places the transaction data on the payment-processing network.</a:t>
            </a:r>
          </a:p>
          <a:p>
            <a:r>
              <a:rPr lang="en-US" sz="1200" b="0" i="0" kern="1200" dirty="0" smtClean="0">
                <a:solidFill>
                  <a:schemeClr val="tx1"/>
                </a:solidFill>
                <a:effectLst/>
                <a:latin typeface="+mn-lt"/>
                <a:ea typeface="+mn-ea"/>
                <a:cs typeface="+mn-cs"/>
              </a:rPr>
              <a:t>Step seven: The payment processor (Visa, MasterCard, etc.) matches the transaction data (purchase information and Device Account Number) to the buyer's credit card account.</a:t>
            </a:r>
          </a:p>
          <a:p>
            <a:r>
              <a:rPr lang="en-US" sz="1200" b="0" i="0" kern="1200" dirty="0" smtClean="0">
                <a:solidFill>
                  <a:schemeClr val="tx1"/>
                </a:solidFill>
                <a:effectLst/>
                <a:latin typeface="+mn-lt"/>
                <a:ea typeface="+mn-ea"/>
                <a:cs typeface="+mn-cs"/>
              </a:rPr>
              <a:t>Step eight: The purchase is processed, and a verification transmitted back through the system to the POS device.</a:t>
            </a:r>
          </a:p>
          <a:p>
            <a:endParaRPr lang="en-US" b="0"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dirty="0"/>
          </a:p>
        </p:txBody>
      </p:sp>
    </p:spTree>
    <p:extLst>
      <p:ext uri="{BB962C8B-B14F-4D97-AF65-F5344CB8AC3E}">
        <p14:creationId xmlns:p14="http://schemas.microsoft.com/office/powerpoint/2010/main" val="432659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big social concern is the security and safety of it. Is that possible for hackers  to steal credit card information form Apple Pay? </a:t>
            </a:r>
            <a:endParaRPr lang="en-US" dirty="0" smtClean="0"/>
          </a:p>
          <a:p>
            <a:r>
              <a:rPr lang="en-US" dirty="0" smtClean="0"/>
              <a:t>And</a:t>
            </a:r>
            <a:r>
              <a:rPr lang="en-US" baseline="0" dirty="0" smtClean="0"/>
              <a:t> then, t</a:t>
            </a:r>
            <a:r>
              <a:rPr lang="en-US" dirty="0" smtClean="0"/>
              <a:t>alk about</a:t>
            </a:r>
            <a:r>
              <a:rPr lang="en-US" baseline="0" dirty="0" smtClean="0"/>
              <a:t> security aspects of Apple Pay:</a:t>
            </a:r>
          </a:p>
          <a:p>
            <a:pPr marL="171450" indent="-171450">
              <a:buFont typeface="Arial" panose="020B0604020202020204" pitchFamily="34" charset="0"/>
              <a:buChar char="•"/>
            </a:pPr>
            <a:r>
              <a:rPr lang="en-US" baseline="0" dirty="0" smtClean="0"/>
              <a:t>Support Touch ID to authorize a purchase. That means to make a transaction, need to scan fingerprints to verify</a:t>
            </a:r>
          </a:p>
          <a:p>
            <a:pPr marL="171450" indent="-171450">
              <a:buFont typeface="Arial" panose="020B0604020202020204" pitchFamily="34" charset="0"/>
              <a:buChar char="•"/>
            </a:pPr>
            <a:r>
              <a:rPr lang="en-US" baseline="0" dirty="0" smtClean="0"/>
              <a:t>Each card has a device-specific Device account number and is stored in a secure element . It’s is isolated from </a:t>
            </a:r>
            <a:r>
              <a:rPr lang="en-US" baseline="0" dirty="0" err="1" smtClean="0"/>
              <a:t>iOS</a:t>
            </a:r>
            <a:r>
              <a:rPr lang="en-US" baseline="0" dirty="0" smtClean="0"/>
              <a:t> and never stored on servers or backed up to </a:t>
            </a:r>
            <a:r>
              <a:rPr lang="en-US" baseline="0" dirty="0" err="1" smtClean="0"/>
              <a:t>iClound</a:t>
            </a:r>
            <a:r>
              <a:rPr lang="en-US" baseline="0" dirty="0" smtClean="0"/>
              <a:t>.</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When you add a credit card to Apple Pay, the system generates a random account number that associates with your iPhone, but not your credit card number, so whenever you go to pay for something at a store using Apple Pay, that random account number is sent through the store’s system rather than your actual credit card number</a:t>
            </a:r>
          </a:p>
          <a:p>
            <a:pPr marL="171450" indent="-171450">
              <a:buFont typeface="Arial" panose="020B0604020202020204" pitchFamily="34" charset="0"/>
              <a:buChar char="•"/>
            </a:pPr>
            <a:r>
              <a:rPr lang="en-US" dirty="0" smtClean="0"/>
              <a:t>Can disable</a:t>
            </a:r>
            <a:r>
              <a:rPr lang="en-US" baseline="0" dirty="0" smtClean="0"/>
              <a:t> to make payment by using Find My </a:t>
            </a:r>
            <a:r>
              <a:rPr lang="en-US" baseline="0" dirty="0" err="1" smtClean="0"/>
              <a:t>Iphone</a:t>
            </a:r>
            <a:endParaRPr lang="en-US" baseline="0" dirty="0" smtClean="0"/>
          </a:p>
          <a:p>
            <a:pPr marL="171450" indent="-171450">
              <a:buFont typeface="Arial" panose="020B0604020202020204" pitchFamily="34" charset="0"/>
              <a:buChar char="•"/>
            </a:pPr>
            <a:r>
              <a:rPr lang="en-US" baseline="0" dirty="0" smtClean="0"/>
              <a:t>Doesn’t save personal transaction information (also protect the privacy of customers)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2593900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a:t>
            </a:r>
            <a:r>
              <a:rPr lang="en-US" baseline="0" dirty="0" smtClean="0"/>
              <a:t> potential security problems</a:t>
            </a:r>
          </a:p>
          <a:p>
            <a:pPr marL="171450" indent="-171450">
              <a:buFont typeface="Arial" panose="020B0604020202020204" pitchFamily="34" charset="0"/>
              <a:buChar char="•"/>
            </a:pPr>
            <a:r>
              <a:rPr lang="en-US" baseline="0" dirty="0" smtClean="0"/>
              <a:t>Hackers can break apple touch ID although it’s is hard in general. For example, Chaos Computer Club took 2 days to bypass it used on IPhone 5.</a:t>
            </a:r>
          </a:p>
          <a:p>
            <a:pPr marL="171450" indent="-171450">
              <a:buFont typeface="Arial" panose="020B0604020202020204" pitchFamily="34" charset="0"/>
              <a:buChar char="•"/>
            </a:pPr>
            <a:r>
              <a:rPr lang="en-US" baseline="0" dirty="0" smtClean="0"/>
              <a:t>To create Apple Pay account, banks just ask customers some basic personal information that cyber thieves may already access to it. So cyber thieves could easily create accounts with stolen credit cards. </a:t>
            </a:r>
          </a:p>
          <a:p>
            <a:pPr marL="171450" indent="-171450">
              <a:buFont typeface="Arial" panose="020B0604020202020204" pitchFamily="34" charset="0"/>
              <a:buChar char="•"/>
            </a:pPr>
            <a:r>
              <a:rPr lang="en-US" baseline="0" dirty="0" smtClean="0"/>
              <a:t>Problems from NFC : </a:t>
            </a:r>
            <a:r>
              <a:rPr lang="en-US" sz="1200" b="0" i="0" kern="1200" dirty="0" smtClean="0">
                <a:solidFill>
                  <a:schemeClr val="tx1"/>
                </a:solidFill>
                <a:effectLst/>
                <a:latin typeface="+mn-lt"/>
                <a:ea typeface="+mn-ea"/>
                <a:cs typeface="+mn-cs"/>
              </a:rPr>
              <a:t>It might seem like it would be impossible for a malicious third-party to interfere with close-ranged interaction in NFC, but</a:t>
            </a:r>
            <a:r>
              <a:rPr lang="en-US" sz="1200" b="0" i="0" kern="1200" baseline="0" dirty="0" smtClean="0">
                <a:solidFill>
                  <a:schemeClr val="tx1"/>
                </a:solidFill>
                <a:effectLst/>
                <a:latin typeface="+mn-lt"/>
                <a:ea typeface="+mn-ea"/>
                <a:cs typeface="+mn-cs"/>
              </a:rPr>
              <a:t> actually </a:t>
            </a:r>
            <a:r>
              <a:rPr lang="en-US" sz="1200" b="0" i="0" kern="1200" dirty="0" smtClean="0">
                <a:solidFill>
                  <a:schemeClr val="tx1"/>
                </a:solidFill>
                <a:effectLst/>
                <a:latin typeface="+mn-lt"/>
                <a:ea typeface="+mn-ea"/>
                <a:cs typeface="+mn-cs"/>
              </a:rPr>
              <a:t>it</a:t>
            </a:r>
            <a:r>
              <a:rPr lang="en-US" sz="1200" b="0" i="0" kern="1200" baseline="0" dirty="0" smtClean="0">
                <a:solidFill>
                  <a:schemeClr val="tx1"/>
                </a:solidFill>
                <a:effectLst/>
                <a:latin typeface="+mn-lt"/>
                <a:ea typeface="+mn-ea"/>
                <a:cs typeface="+mn-cs"/>
              </a:rPr>
              <a:t> still possible to do some attacks like data tampering, data interception, mobile malware.</a:t>
            </a:r>
          </a:p>
          <a:p>
            <a:pPr marL="0" indent="0">
              <a:buFont typeface="Arial" panose="020B0604020202020204" pitchFamily="34" charset="0"/>
              <a:buNone/>
            </a:pPr>
            <a:r>
              <a:rPr lang="en-US" sz="1200" b="0" i="0" kern="1200" baseline="0" dirty="0" smtClean="0">
                <a:solidFill>
                  <a:schemeClr val="tx1"/>
                </a:solidFill>
                <a:effectLst/>
                <a:latin typeface="+mn-lt"/>
                <a:ea typeface="+mn-ea"/>
                <a:cs typeface="+mn-cs"/>
              </a:rPr>
              <a:t>Knowing these problems may help users protect themselves from attackers or at least makes more difficult to attack their </a:t>
            </a:r>
            <a:r>
              <a:rPr lang="en-US" sz="1200" b="0" i="0" kern="1200" baseline="0" smtClean="0">
                <a:solidFill>
                  <a:schemeClr val="tx1"/>
                </a:solidFill>
                <a:effectLst/>
                <a:latin typeface="+mn-lt"/>
                <a:ea typeface="+mn-ea"/>
                <a:cs typeface="+mn-cs"/>
              </a:rPr>
              <a:t>own accounts. </a:t>
            </a:r>
            <a:r>
              <a:rPr lang="en-US" baseline="0" dirty="0" smtClean="0"/>
              <a:t/>
            </a:r>
            <a:br>
              <a:rPr lang="en-US" baseline="0" dirty="0" smtClean="0"/>
            </a:b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3025810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3363632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Main</a:t>
            </a:r>
            <a:r>
              <a:rPr lang="en-US" baseline="0" dirty="0" smtClean="0"/>
              <a:t> point:</a:t>
            </a:r>
            <a:endParaRPr lang="en-US" baseline="0" dirty="0"/>
          </a:p>
          <a:p>
            <a:r>
              <a:rPr lang="en-US" baseline="0" dirty="0" smtClean="0"/>
              <a:t>With the current laws, the best way to prevent identity fraud from happening is preparation and awareness.</a:t>
            </a:r>
          </a:p>
          <a:p>
            <a:r>
              <a:rPr lang="en-US" baseline="0" dirty="0" smtClean="0"/>
              <a:t>Catching an identity thief is hard and legislation rewards prompt awareness.</a:t>
            </a:r>
          </a:p>
          <a:p>
            <a:endParaRPr lang="en-US" baseline="0" dirty="0" smtClean="0"/>
          </a:p>
          <a:p>
            <a:r>
              <a:rPr lang="en-US" baseline="0" dirty="0" smtClean="0"/>
              <a:t>Self: taking precautions , being aware of how they fish you. </a:t>
            </a:r>
          </a:p>
          <a:p>
            <a:r>
              <a:rPr lang="en-US" baseline="0" dirty="0" smtClean="0"/>
              <a:t>Legislation: hard for police to ever catch them. Legislation also rewards you for fast action.</a:t>
            </a:r>
          </a:p>
          <a:p>
            <a:endParaRPr lang="en-US" baseline="0" dirty="0" smtClean="0"/>
          </a:p>
          <a:p>
            <a:r>
              <a:rPr lang="en-US" baseline="0" dirty="0" smtClean="0"/>
              <a:t>This slide is a basic outline of what to talk about. Point out the “flow” of an identity theft. First they get the info, then they sell/use it, then you panic and see what laws and policies protect you. Then you look up ways to prevent it from happening again.</a:t>
            </a: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Skimmers: be aware</a:t>
            </a:r>
            <a:r>
              <a:rPr lang="en-US" baseline="0" dirty="0" smtClean="0"/>
              <a:t> of what other skimmers look like. Avoid using pin as much as possible.</a:t>
            </a:r>
          </a:p>
          <a:p>
            <a:r>
              <a:rPr lang="en-US" baseline="0" dirty="0" smtClean="0"/>
              <a:t>Large Scale </a:t>
            </a:r>
            <a:r>
              <a:rPr lang="en-US" baseline="0" dirty="0" err="1" smtClean="0"/>
              <a:t>Hacking:Aug</a:t>
            </a:r>
            <a:r>
              <a:rPr lang="en-US" baseline="0" dirty="0" smtClean="0"/>
              <a:t> 2011- Feb 2014 , </a:t>
            </a:r>
            <a:r>
              <a:rPr lang="en-US" baseline="0" dirty="0" err="1" smtClean="0"/>
              <a:t>Mircea</a:t>
            </a:r>
            <a:r>
              <a:rPr lang="en-US" baseline="0" dirty="0" smtClean="0"/>
              <a:t> </a:t>
            </a:r>
            <a:r>
              <a:rPr lang="en-US" baseline="0" dirty="0" err="1" smtClean="0"/>
              <a:t>Ispasoiu</a:t>
            </a:r>
            <a:r>
              <a:rPr lang="en-US" baseline="0" dirty="0" smtClean="0"/>
              <a:t>, in Romania, hacked into US computer systems. 10,000 credit and debit card numbers . Extradited to the US </a:t>
            </a:r>
          </a:p>
          <a:p>
            <a:endParaRPr lang="en-US" baseline="0" dirty="0" smtClean="0"/>
          </a:p>
          <a:p>
            <a:r>
              <a:rPr lang="en-US" baseline="0" dirty="0" smtClean="0"/>
              <a:t>Skimmers: can be at restaurants, gas stations , because they are </a:t>
            </a:r>
            <a:r>
              <a:rPr lang="en-US" baseline="0" dirty="0" err="1" smtClean="0"/>
              <a:t>unmaned</a:t>
            </a:r>
            <a:r>
              <a:rPr lang="en-US" baseline="0" dirty="0" smtClean="0"/>
              <a:t>. Credit Card Skimmer Found at Lakeland Gas station. Says it was INSTALLED IN THE MACHINE. Only noticed when an alarm went off so the clerk went to check pump’s receipt paper.</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2673975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Max Butler ~2000s serious hacker, partnered up, made a forum called carder’s market, took down all the other sites. Had a struggle with FBI.</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40350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FACT</a:t>
            </a:r>
            <a:r>
              <a:rPr lang="en-US" baseline="0" dirty="0" smtClean="0"/>
              <a:t> Act – amendment to the Fair credit report act, Allows consumers to request and obtain a free credit report once every twelve months from each of the three nationwide consumer credit reporting companies . (Equifax, Experian, </a:t>
            </a:r>
            <a:r>
              <a:rPr lang="en-US" baseline="0" dirty="0" err="1" smtClean="0"/>
              <a:t>transunion</a:t>
            </a:r>
            <a:r>
              <a:rPr lang="en-US" baseline="0" dirty="0" smtClean="0"/>
              <a:t>) + must put a fraud alert for 90 days</a:t>
            </a:r>
          </a:p>
          <a:p>
            <a:endParaRPr lang="en-US" dirty="0" smtClean="0"/>
          </a:p>
          <a:p>
            <a:r>
              <a:rPr lang="en-US" dirty="0" smtClean="0"/>
              <a:t>Visa:</a:t>
            </a:r>
            <a:r>
              <a:rPr lang="en-US" baseline="0" dirty="0" smtClean="0"/>
              <a:t> $0 for 120 days and in fine print, negotiable, basically at their discretion. (wait too long, you already had bad standing, must file police report, not in US</a:t>
            </a:r>
          </a:p>
          <a:p>
            <a:endParaRPr lang="en-US" baseline="0" dirty="0" smtClean="0"/>
          </a:p>
          <a:p>
            <a:r>
              <a:rPr lang="en-US" sz="1200" b="0" i="0" kern="1200" dirty="0" smtClean="0">
                <a:solidFill>
                  <a:schemeClr val="tx1"/>
                </a:solidFill>
                <a:effectLst/>
                <a:latin typeface="+mn-lt"/>
                <a:ea typeface="+mn-ea"/>
                <a:cs typeface="+mn-cs"/>
              </a:rPr>
              <a:t>A credit report :</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you live, how you pay your bills, sued or have filed for bankruptcy. sell the information in your report to creditors, insurers, employers, and other businesses that use it to evaluate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FBI is going for</a:t>
            </a:r>
            <a:r>
              <a:rPr lang="en-US" sz="1200" b="0" i="0" kern="1200" baseline="0" dirty="0" smtClean="0">
                <a:solidFill>
                  <a:schemeClr val="tx1"/>
                </a:solidFill>
                <a:effectLst/>
                <a:latin typeface="+mn-lt"/>
                <a:ea typeface="+mn-ea"/>
                <a:cs typeface="+mn-cs"/>
              </a:rPr>
              <a:t> busts as a whole, long drawn out operations. Even if you report, they will hold information to bring down a big group</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3848243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Paying attention to credit scores allows monitoring.</a:t>
            </a:r>
          </a:p>
          <a:p>
            <a:r>
              <a:rPr lang="en-US" dirty="0" smtClean="0"/>
              <a:t>Also</a:t>
            </a:r>
            <a:r>
              <a:rPr lang="en-US" baseline="0" dirty="0" smtClean="0"/>
              <a:t> credit alerts are available. The agency will tell you when they see some weird things</a:t>
            </a:r>
          </a:p>
          <a:p>
            <a:endParaRPr lang="en-US" dirty="0" smtClean="0"/>
          </a:p>
          <a:p>
            <a:r>
              <a:rPr lang="en-US" dirty="0" smtClean="0"/>
              <a:t>Online guides advise these things.</a:t>
            </a:r>
          </a:p>
          <a:p>
            <a:endParaRPr lang="en-US" dirty="0" smtClean="0"/>
          </a:p>
          <a:p>
            <a:r>
              <a:rPr lang="en-US" dirty="0" smtClean="0"/>
              <a:t>Credit</a:t>
            </a:r>
            <a:r>
              <a:rPr lang="en-US" baseline="0" dirty="0" smtClean="0"/>
              <a:t> freeze prevents access to your credit report. Then new accounts cannot be opened.</a:t>
            </a:r>
          </a:p>
          <a:p>
            <a:endParaRPr lang="en-US" baseline="0" dirty="0" smtClean="0"/>
          </a:p>
          <a:p>
            <a:r>
              <a:rPr lang="en-US" baseline="0" dirty="0" smtClean="0"/>
              <a:t>KEEP INFORMATION WELL MONITORED AND WHEN ASKED FOR THEM, BE CAUTIOUS.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2712496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way the world works, the way the laws</a:t>
            </a:r>
            <a:r>
              <a:rPr lang="en-US" baseline="0" dirty="0" smtClean="0"/>
              <a:t> are, all points back to self responsibility.</a:t>
            </a:r>
          </a:p>
          <a:p>
            <a:r>
              <a:rPr lang="en-US" dirty="0" smtClean="0"/>
              <a:t> credit cards, email, all electronic stealing. You would never realize it is physically gone. </a:t>
            </a:r>
          </a:p>
          <a:p>
            <a:r>
              <a:rPr lang="en-US" dirty="0" smtClean="0"/>
              <a:t>Law</a:t>
            </a:r>
            <a:r>
              <a:rPr lang="en-US" baseline="0" dirty="0" smtClean="0"/>
              <a:t>s make it easier for you to check with credit reports, alerts, and bank statements.</a:t>
            </a:r>
          </a:p>
          <a:p>
            <a:endParaRPr lang="en-US" baseline="0" dirty="0" smtClean="0"/>
          </a:p>
          <a:p>
            <a:r>
              <a:rPr lang="en-US" sz="1200" b="0" i="0" kern="1200" dirty="0" smtClean="0">
                <a:solidFill>
                  <a:schemeClr val="tx1"/>
                </a:solidFill>
                <a:effectLst/>
                <a:latin typeface="+mn-lt"/>
                <a:ea typeface="+mn-ea"/>
                <a:cs typeface="+mn-cs"/>
              </a:rPr>
              <a:t>“ the demand for cyber security experts increased 73% from 2007 to 2014.” – Burning Glass International</a:t>
            </a:r>
            <a:r>
              <a:rPr lang="en-US" sz="1200" b="0" i="0" kern="1200" baseline="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in comparison, the demand for all computer jobs only increased 20%, still a great growth rate, and the demand for all jobs grew just 6%. </a:t>
            </a:r>
          </a:p>
          <a:p>
            <a:endParaRPr lang="en-US" sz="1200" b="0" i="0" kern="1200" baseline="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“The industry has seen 29% funding growth and 19% deal growth on a year-over-year basis.” -https://www.cbinsights.com/blog/cybesecurity-venture-capital/</a:t>
            </a:r>
          </a:p>
          <a:p>
            <a:r>
              <a:rPr lang="en-US" sz="1200" b="0" i="1" kern="1200" baseline="0" dirty="0" smtClean="0">
                <a:solidFill>
                  <a:schemeClr val="tx1"/>
                </a:solidFill>
                <a:effectLst/>
                <a:latin typeface="+mn-lt"/>
                <a:ea typeface="+mn-ea"/>
                <a:cs typeface="+mn-cs"/>
              </a:rPr>
              <a:t>-published </a:t>
            </a:r>
            <a:r>
              <a:rPr lang="en-US" sz="1200" b="0" i="1" kern="1200" baseline="0" dirty="0" err="1" smtClean="0">
                <a:solidFill>
                  <a:schemeClr val="tx1"/>
                </a:solidFill>
                <a:effectLst/>
                <a:latin typeface="+mn-lt"/>
                <a:ea typeface="+mn-ea"/>
                <a:cs typeface="+mn-cs"/>
              </a:rPr>
              <a:t>sep</a:t>
            </a:r>
            <a:r>
              <a:rPr lang="en-US" sz="1200" b="0" i="1" kern="1200" baseline="0" dirty="0" smtClean="0">
                <a:solidFill>
                  <a:schemeClr val="tx1"/>
                </a:solidFill>
                <a:effectLst/>
                <a:latin typeface="+mn-lt"/>
                <a:ea typeface="+mn-ea"/>
                <a:cs typeface="+mn-cs"/>
              </a:rPr>
              <a:t> 4 2013</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19386710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What does “Air-Gap” mean?</a:t>
            </a:r>
          </a:p>
          <a:p>
            <a:r>
              <a:rPr lang="en-US" dirty="0" smtClean="0"/>
              <a:t>- What is Air-Gap Hacking?</a:t>
            </a:r>
          </a:p>
          <a:p>
            <a:r>
              <a:rPr lang="en-US" dirty="0" smtClean="0"/>
              <a:t>- How does it work?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36467798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Ask a question about this picture (Mission Impossible 1)</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 true air gap means the machine or network is physically isolated from the internet</a:t>
            </a:r>
          </a:p>
          <a:p>
            <a:r>
              <a:rPr lang="en-US" sz="1200" b="0" i="0" kern="1200" dirty="0" smtClean="0">
                <a:solidFill>
                  <a:schemeClr val="tx1"/>
                </a:solidFill>
                <a:effectLst/>
                <a:latin typeface="+mn-lt"/>
                <a:ea typeface="+mn-ea"/>
                <a:cs typeface="+mn-cs"/>
              </a:rPr>
              <a:t>- Data can only pass to it via a USB flash drive, other removable media, or a </a:t>
            </a:r>
            <a:r>
              <a:rPr lang="en-US" sz="1200" b="0" i="0" kern="1200" dirty="0" err="1" smtClean="0">
                <a:solidFill>
                  <a:schemeClr val="tx1"/>
                </a:solidFill>
                <a:effectLst/>
                <a:latin typeface="+mn-lt"/>
                <a:ea typeface="+mn-ea"/>
                <a:cs typeface="+mn-cs"/>
              </a:rPr>
              <a:t>firewire</a:t>
            </a:r>
            <a:r>
              <a:rPr lang="en-US" sz="1200" b="0" i="0" kern="1200" dirty="0" smtClean="0">
                <a:solidFill>
                  <a:schemeClr val="tx1"/>
                </a:solidFill>
                <a:effectLst/>
                <a:latin typeface="+mn-lt"/>
                <a:ea typeface="+mn-ea"/>
                <a:cs typeface="+mn-cs"/>
              </a:rPr>
              <a:t> connecting two computers directly.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42616476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Israeli Researchers have defined a new exfiltration technique dubbed </a:t>
            </a:r>
            <a:r>
              <a:rPr lang="en-US" sz="1200" b="0" i="0" kern="1200" dirty="0" err="1" smtClean="0">
                <a:solidFill>
                  <a:schemeClr val="tx1"/>
                </a:solidFill>
                <a:effectLst/>
                <a:latin typeface="+mn-lt"/>
                <a:ea typeface="+mn-ea"/>
                <a:cs typeface="+mn-cs"/>
              </a:rPr>
              <a:t>BitWhisper</a:t>
            </a:r>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1. that is based on the heat emissions and built-in thermal sensors.</a:t>
            </a:r>
          </a:p>
          <a:p>
            <a:r>
              <a:rPr lang="en-US" sz="1200" b="0" i="0" kern="1200" dirty="0" smtClean="0">
                <a:solidFill>
                  <a:schemeClr val="tx1"/>
                </a:solidFill>
                <a:effectLst/>
                <a:latin typeface="+mn-lt"/>
                <a:ea typeface="+mn-ea"/>
                <a:cs typeface="+mn-cs"/>
              </a:rPr>
              <a:t>2. It was developed and tested in a standard office environment with two systems sitting side-by-side on a desk. </a:t>
            </a:r>
          </a:p>
          <a:p>
            <a:r>
              <a:rPr lang="en-US" sz="1200" b="0" i="0" kern="1200" dirty="0" smtClean="0">
                <a:solidFill>
                  <a:schemeClr val="tx1"/>
                </a:solidFill>
                <a:effectLst/>
                <a:latin typeface="+mn-lt"/>
                <a:ea typeface="+mn-ea"/>
                <a:cs typeface="+mn-cs"/>
              </a:rPr>
              <a:t>3. One computer was connected to the Internet, while the other had no connectivity. </a:t>
            </a:r>
          </a:p>
          <a:p>
            <a:r>
              <a:rPr lang="en-US" sz="1200" b="0" i="0" kern="1200" dirty="0" smtClean="0">
                <a:solidFill>
                  <a:schemeClr val="tx1"/>
                </a:solidFill>
                <a:effectLst/>
                <a:latin typeface="+mn-lt"/>
                <a:ea typeface="+mn-ea"/>
                <a:cs typeface="+mn-cs"/>
              </a:rPr>
              <a:t>4. This setup is common in office environments where employees are required to carry out sensitive tasks on the air-gapped computer while using the connected one for online activities.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18562464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Since Air-gap hacking</a:t>
            </a:r>
            <a:r>
              <a:rPr lang="en-US" baseline="0" dirty="0" smtClean="0"/>
              <a:t> is a new technology/direction, computer companies usually ignore this part when designing a product. However, they probably start to pay attention on this.</a:t>
            </a:r>
            <a:endParaRPr lang="en-US" dirty="0" smtClean="0"/>
          </a:p>
          <a:p>
            <a:pPr marL="0" indent="0">
              <a:buFontTx/>
              <a:buNone/>
            </a:pPr>
            <a:r>
              <a:rPr lang="en-US" dirty="0" smtClean="0"/>
              <a:t>-</a:t>
            </a:r>
            <a:r>
              <a:rPr lang="en-US" baseline="0" dirty="0" smtClean="0"/>
              <a:t> </a:t>
            </a:r>
            <a:r>
              <a:rPr lang="en-US" dirty="0" smtClean="0"/>
              <a:t>Most</a:t>
            </a:r>
            <a:r>
              <a:rPr lang="en-US" baseline="0" dirty="0" smtClean="0"/>
              <a:t> of people do care about design or portable, not too many people would think about physical layer security.</a:t>
            </a:r>
          </a:p>
          <a:p>
            <a:pPr marL="0" indent="0">
              <a:buFontTx/>
              <a:buNone/>
            </a:pPr>
            <a:r>
              <a:rPr lang="en-US" baseline="0" dirty="0" smtClean="0"/>
              <a:t>- Mobile devices are lucky at this point since they don’t have thermal sensors (most of them).</a:t>
            </a:r>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33536971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By detecting the heat from one computer to an adjacent computer, is possible to establish a channel that can claiming can facilitate the spread of keys, malicious code and more in general any kind of data.</a:t>
            </a:r>
          </a:p>
          <a:p>
            <a:endParaRPr lang="en-US" sz="1200" b="0" i="0" kern="1200" dirty="0" smtClean="0">
              <a:solidFill>
                <a:schemeClr val="tx1"/>
              </a:solidFill>
              <a:effectLst/>
              <a:latin typeface="+mn-lt"/>
              <a:ea typeface="+mn-ea"/>
              <a:cs typeface="+mn-cs"/>
            </a:endParaRPr>
          </a:p>
          <a:p>
            <a:pPr marL="171450" indent="-171450">
              <a:buFontTx/>
              <a:buChar char="-"/>
            </a:pPr>
            <a:r>
              <a:rPr lang="en-US" dirty="0" smtClean="0"/>
              <a:t>By regulating the heating patterns, binary data is modulated into thermal signals. </a:t>
            </a:r>
          </a:p>
          <a:p>
            <a:pPr marL="171450" indent="-171450">
              <a:buFontTx/>
              <a:buChar char="-"/>
            </a:pPr>
            <a:r>
              <a:rPr lang="en-US" dirty="0" smtClean="0"/>
              <a:t>In turn, the adjacent PC uses its built-in thermal sensors to measure the environmental changes. </a:t>
            </a:r>
          </a:p>
          <a:p>
            <a:pPr marL="171450" indent="-171450">
              <a:buFontTx/>
              <a:buChar char="-"/>
            </a:pPr>
            <a:r>
              <a:rPr lang="en-US" dirty="0" smtClean="0"/>
              <a:t>These changes are then sampled, processed, and demodulated into binary data</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8443065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By detecting the heat from one computer to an adjacent computer, is possible to establish a channel that can claiming can facilitate the spread of keys, malicious code and more in general any kind of data.</a:t>
            </a:r>
          </a:p>
          <a:p>
            <a:endParaRPr lang="en-US" sz="1200" b="0" i="0" kern="1200" dirty="0" smtClean="0">
              <a:solidFill>
                <a:schemeClr val="tx1"/>
              </a:solidFill>
              <a:effectLst/>
              <a:latin typeface="+mn-lt"/>
              <a:ea typeface="+mn-ea"/>
              <a:cs typeface="+mn-cs"/>
            </a:endParaRPr>
          </a:p>
          <a:p>
            <a:pPr marL="171450" indent="-171450">
              <a:buFontTx/>
              <a:buChar char="-"/>
            </a:pPr>
            <a:r>
              <a:rPr lang="en-US" dirty="0" smtClean="0"/>
              <a:t>By regulating the heating patterns, binary data is modulated into thermal signals. </a:t>
            </a:r>
          </a:p>
          <a:p>
            <a:pPr marL="171450" indent="-171450">
              <a:buFontTx/>
              <a:buChar char="-"/>
            </a:pPr>
            <a:r>
              <a:rPr lang="en-US" dirty="0" smtClean="0"/>
              <a:t>In turn, the adjacent PC uses its built-in thermal sensors to measure the environmental changes. </a:t>
            </a:r>
          </a:p>
          <a:p>
            <a:pPr marL="171450" indent="-171450">
              <a:buFontTx/>
              <a:buChar char="-"/>
            </a:pPr>
            <a:r>
              <a:rPr lang="en-US" dirty="0" smtClean="0"/>
              <a:t>These changes are then sampled, processed, and demodulated into binary data</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2891640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there any questions on the assigned reading?</a:t>
            </a:r>
          </a:p>
          <a:p>
            <a:r>
              <a:rPr lang="en-US" dirty="0" smtClean="0"/>
              <a:t>Use the slides ahead to explain any of the attack methods from</a:t>
            </a:r>
            <a:r>
              <a:rPr lang="en-US" baseline="0" dirty="0" smtClean="0"/>
              <a:t> the text. </a:t>
            </a:r>
          </a:p>
          <a:p>
            <a:r>
              <a:rPr lang="en-US" baseline="0" dirty="0" smtClean="0"/>
              <a:t>If there are no questions you can skip those slides.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Heat ray gun + </a:t>
            </a:r>
            <a:r>
              <a:rPr lang="en-US" dirty="0" err="1" smtClean="0"/>
              <a:t>BitWhisper</a:t>
            </a:r>
            <a:r>
              <a:rPr lang="en-US" baseline="0" dirty="0" smtClean="0"/>
              <a:t> almost can hack every computer.</a:t>
            </a:r>
            <a:r>
              <a:rPr lang="en-US" dirty="0" smtClean="0"/>
              <a:t> </a:t>
            </a:r>
          </a:p>
          <a:p>
            <a:r>
              <a:rPr lang="en-US" dirty="0" smtClean="0"/>
              <a:t>Devices can be hacked:</a:t>
            </a:r>
          </a:p>
          <a:p>
            <a:r>
              <a:rPr lang="en-US" dirty="0" smtClean="0"/>
              <a:t>- Laptop</a:t>
            </a:r>
          </a:p>
          <a:p>
            <a:r>
              <a:rPr lang="en-US" dirty="0" smtClean="0"/>
              <a:t>- Cellphone/iPad</a:t>
            </a:r>
          </a:p>
          <a:p>
            <a:r>
              <a:rPr lang="en-US" dirty="0" smtClean="0"/>
              <a:t>- Wearable device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34</a:t>
            </a:fld>
            <a:endParaRPr lang="en-US"/>
          </a:p>
        </p:txBody>
      </p:sp>
    </p:spTree>
    <p:extLst>
      <p:ext uri="{BB962C8B-B14F-4D97-AF65-F5344CB8AC3E}">
        <p14:creationId xmlns:p14="http://schemas.microsoft.com/office/powerpoint/2010/main" val="10553122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One solution</a:t>
            </a:r>
            <a:r>
              <a:rPr lang="en-US" baseline="0" dirty="0" smtClean="0"/>
              <a:t> is, disturb the temperature around the computer, because they mentioned (on the paper) the emission would be not accurate if the air temperature (around the thermal sensor) is not stable.</a:t>
            </a:r>
          </a:p>
          <a:p>
            <a:endParaRPr lang="en-US" dirty="0" smtClean="0"/>
          </a:p>
          <a:p>
            <a:r>
              <a:rPr lang="en-US" dirty="0" smtClean="0"/>
              <a:t>Aerogel is a synthetic porous ultralight material derived from a gel, in which the liquid component of the gel has been replaced with a gas. The result is a solid with extremely low density and low thermal conductivity.</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35</a:t>
            </a:fld>
            <a:endParaRPr lang="en-US"/>
          </a:p>
        </p:txBody>
      </p:sp>
    </p:spTree>
    <p:extLst>
      <p:ext uri="{BB962C8B-B14F-4D97-AF65-F5344CB8AC3E}">
        <p14:creationId xmlns:p14="http://schemas.microsoft.com/office/powerpoint/2010/main" val="22338006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Show a video: </a:t>
            </a:r>
            <a:r>
              <a:rPr lang="en-US" altLang="zh-CN" sz="1200" dirty="0" smtClean="0"/>
              <a:t>https://www.youtube.com/watch?v=EWRk51oB-1Y</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36</a:t>
            </a:fld>
            <a:endParaRPr lang="en-US"/>
          </a:p>
        </p:txBody>
      </p:sp>
    </p:spTree>
    <p:extLst>
      <p:ext uri="{BB962C8B-B14F-4D97-AF65-F5344CB8AC3E}">
        <p14:creationId xmlns:p14="http://schemas.microsoft.com/office/powerpoint/2010/main" val="16848198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QA</a:t>
            </a:r>
          </a:p>
          <a:p>
            <a:r>
              <a:rPr lang="en-US" dirty="0" smtClean="0"/>
              <a:t>- Share ideas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37</a:t>
            </a:fld>
            <a:endParaRPr lang="en-US"/>
          </a:p>
        </p:txBody>
      </p:sp>
    </p:spTree>
    <p:extLst>
      <p:ext uri="{BB962C8B-B14F-4D97-AF65-F5344CB8AC3E}">
        <p14:creationId xmlns:p14="http://schemas.microsoft.com/office/powerpoint/2010/main" val="12488016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Conclusion:</a:t>
            </a:r>
            <a:r>
              <a:rPr lang="en-US" baseline="0" dirty="0" smtClean="0"/>
              <a:t> Passwords are not safe enough and </a:t>
            </a:r>
            <a:r>
              <a:rPr lang="en-US" baseline="0" dirty="0" err="1" smtClean="0"/>
              <a:t>honeywords</a:t>
            </a:r>
            <a:r>
              <a:rPr lang="en-US" baseline="0" dirty="0" smtClean="0"/>
              <a:t> further protects the users. </a:t>
            </a:r>
            <a:endParaRPr lang="en-US" dirty="0" smtClean="0"/>
          </a:p>
          <a:p>
            <a:r>
              <a:rPr lang="en-US" dirty="0" smtClean="0"/>
              <a:t>Hacking is an issue that is very prevalent in</a:t>
            </a:r>
            <a:r>
              <a:rPr lang="en-US" baseline="0" dirty="0" smtClean="0"/>
              <a:t> todays society. There are various reasons people hack between money, information, or power. </a:t>
            </a:r>
          </a:p>
          <a:p>
            <a:r>
              <a:rPr lang="en-US" baseline="0" dirty="0" smtClean="0"/>
              <a:t>One typical way to prevent people from hacking is to increase password strength. Adding various characters increases the strength https://howsecureismypassword.net/. Adding length also increases the strength.</a:t>
            </a:r>
          </a:p>
          <a:p>
            <a:r>
              <a:rPr lang="en-US" baseline="0" dirty="0" smtClean="0"/>
              <a:t>Another way to increase strength is increasing the length of the password. The longer and more diverse characters that the password is comprised of</a:t>
            </a:r>
          </a:p>
          <a:p>
            <a:r>
              <a:rPr lang="en-US" baseline="0" dirty="0" smtClean="0"/>
              <a:t>The harder it is for the password to be cracked. </a:t>
            </a:r>
          </a:p>
          <a:p>
            <a:r>
              <a:rPr lang="en-US" baseline="0" dirty="0" smtClean="0"/>
              <a:t>Not using words and having a random array of characters is also beneficial.</a:t>
            </a:r>
          </a:p>
          <a:p>
            <a:r>
              <a:rPr lang="en-US" baseline="0" dirty="0" smtClean="0"/>
              <a:t>These both add strain to the user however as he is burdened with the challenging password to remember. </a:t>
            </a:r>
          </a:p>
          <a:p>
            <a:r>
              <a:rPr lang="en-US" baseline="0" dirty="0" smtClean="0"/>
              <a:t>Another way to increase strength is to either add a second password or some sort of authentication such as a security question too.</a:t>
            </a:r>
          </a:p>
          <a:p>
            <a:r>
              <a:rPr lang="en-US" baseline="0" dirty="0" smtClean="0"/>
              <a:t>While all of these methods do protect you more SQL injection disregards all of these and can retrieve your password if successfully done.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38</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SQL injection is a method of obtaining</a:t>
            </a:r>
            <a:r>
              <a:rPr lang="en-US" baseline="0" dirty="0" smtClean="0"/>
              <a:t> information stored in a database.  The information can contain </a:t>
            </a:r>
            <a:r>
              <a:rPr lang="en-US" baseline="0" dirty="0" err="1" smtClean="0"/>
              <a:t>UserID</a:t>
            </a:r>
            <a:r>
              <a:rPr lang="en-US" baseline="0" dirty="0" smtClean="0"/>
              <a:t> names, passwords, credit card numbers etc. </a:t>
            </a:r>
          </a:p>
          <a:p>
            <a:r>
              <a:rPr lang="en-US" baseline="0" dirty="0" smtClean="0"/>
              <a:t>Sony Hack and Albert of Gonzales are examples of sensitive information being stolen and Albert Gonzales is confirmed using SQL injection.</a:t>
            </a:r>
          </a:p>
          <a:p>
            <a:r>
              <a:rPr lang="en-US" baseline="0" dirty="0" smtClean="0"/>
              <a:t>When you retrieve a password from the table it disregards password strength and retrieves the string that represents the password. It doesn’t matter.</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39</a:t>
            </a:fld>
            <a:endParaRPr lang="en-US"/>
          </a:p>
        </p:txBody>
      </p:sp>
    </p:spTree>
    <p:extLst>
      <p:ext uri="{BB962C8B-B14F-4D97-AF65-F5344CB8AC3E}">
        <p14:creationId xmlns:p14="http://schemas.microsoft.com/office/powerpoint/2010/main" val="2504790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Honewords</a:t>
            </a:r>
            <a:r>
              <a:rPr lang="en-US" dirty="0" smtClean="0"/>
              <a:t> is</a:t>
            </a:r>
            <a:r>
              <a:rPr lang="en-US" baseline="0" dirty="0" smtClean="0"/>
              <a:t> the concept of having false passwords hackers log into. </a:t>
            </a:r>
          </a:p>
          <a:p>
            <a:r>
              <a:rPr lang="en-US" baseline="0" dirty="0" err="1" smtClean="0"/>
              <a:t>Sweetwords</a:t>
            </a:r>
            <a:r>
              <a:rPr lang="en-US" baseline="0" dirty="0" smtClean="0"/>
              <a:t> is a compilation of </a:t>
            </a:r>
            <a:r>
              <a:rPr lang="en-US" baseline="0" dirty="0" err="1" smtClean="0"/>
              <a:t>honewords</a:t>
            </a:r>
            <a:r>
              <a:rPr lang="en-US" baseline="0" dirty="0" smtClean="0"/>
              <a:t> and </a:t>
            </a:r>
            <a:r>
              <a:rPr lang="en-US" baseline="0" dirty="0" err="1" smtClean="0"/>
              <a:t>sugarwords</a:t>
            </a:r>
            <a:r>
              <a:rPr lang="en-US" baseline="0" dirty="0" smtClean="0"/>
              <a:t>. </a:t>
            </a:r>
            <a:r>
              <a:rPr lang="en-US" baseline="0" dirty="0" err="1" smtClean="0"/>
              <a:t>Sugarword</a:t>
            </a:r>
            <a:r>
              <a:rPr lang="en-US" baseline="0" dirty="0" smtClean="0"/>
              <a:t> is the actual password that you have.</a:t>
            </a:r>
          </a:p>
          <a:p>
            <a:r>
              <a:rPr lang="en-US" baseline="0" dirty="0" err="1" smtClean="0"/>
              <a:t>Honeywords</a:t>
            </a:r>
            <a:r>
              <a:rPr lang="en-US" baseline="0" dirty="0" smtClean="0"/>
              <a:t> are stored into a value of a database in an array along with the </a:t>
            </a:r>
            <a:r>
              <a:rPr lang="en-US" baseline="0" dirty="0" err="1" smtClean="0"/>
              <a:t>sugarword</a:t>
            </a:r>
            <a:r>
              <a:rPr lang="en-US" baseline="0" dirty="0" smtClean="0"/>
              <a:t>. Logging into one of the </a:t>
            </a:r>
            <a:r>
              <a:rPr lang="en-US" baseline="0" dirty="0" err="1" smtClean="0"/>
              <a:t>honeywords</a:t>
            </a:r>
            <a:r>
              <a:rPr lang="en-US" baseline="0" dirty="0" smtClean="0"/>
              <a:t> can either instantly block the user, send a message to the server recording the false log in or even log them into a false account. Logging them into the false account could record them and see what they do.</a:t>
            </a:r>
          </a:p>
          <a:p>
            <a:r>
              <a:rPr lang="en-US" baseline="0" dirty="0" err="1" smtClean="0"/>
              <a:t>Honeywords</a:t>
            </a:r>
            <a:r>
              <a:rPr lang="en-US" baseline="0" dirty="0" smtClean="0"/>
              <a:t> would ideally be something similar to the password. For example tacking letters or words onto the end of the password or having false words and having false words with letters and numbers one them. </a:t>
            </a:r>
          </a:p>
          <a:p>
            <a:r>
              <a:rPr lang="en-US" baseline="0" dirty="0" smtClean="0"/>
              <a:t>This prevents people who obtain information from SQL injection from actually knowing the password and having an array of words they can try. </a:t>
            </a:r>
          </a:p>
          <a:p>
            <a:r>
              <a:rPr lang="en-US" baseline="0" dirty="0" smtClean="0"/>
              <a:t>The user would also have to find the </a:t>
            </a:r>
            <a:r>
              <a:rPr lang="en-US" baseline="0" dirty="0" err="1" smtClean="0"/>
              <a:t>honeychecker</a:t>
            </a:r>
            <a:r>
              <a:rPr lang="en-US" baseline="0" dirty="0" smtClean="0"/>
              <a:t> function and figure out the hash to get the proper element in the array to know the password. </a:t>
            </a:r>
          </a:p>
        </p:txBody>
      </p:sp>
      <p:sp>
        <p:nvSpPr>
          <p:cNvPr id="4" name="Slide Number Placeholder 3"/>
          <p:cNvSpPr>
            <a:spLocks noGrp="1"/>
          </p:cNvSpPr>
          <p:nvPr>
            <p:ph type="sldNum" sz="quarter" idx="10"/>
          </p:nvPr>
        </p:nvSpPr>
        <p:spPr/>
        <p:txBody>
          <a:bodyPr/>
          <a:lstStyle/>
          <a:p>
            <a:fld id="{270700B2-88B9-1642-B8EB-F86842378D04}" type="slidenum">
              <a:rPr lang="en-US" smtClean="0"/>
              <a:t>40</a:t>
            </a:fld>
            <a:endParaRPr lang="en-US"/>
          </a:p>
        </p:txBody>
      </p:sp>
    </p:spTree>
    <p:extLst>
      <p:ext uri="{BB962C8B-B14F-4D97-AF65-F5344CB8AC3E}">
        <p14:creationId xmlns:p14="http://schemas.microsoft.com/office/powerpoint/2010/main" val="15662985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While it is definitely smart to increase password security its tough for the user and they are not entirely safe.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Passwords are not safe enough and </a:t>
            </a:r>
            <a:r>
              <a:rPr lang="en-US" baseline="0" dirty="0" err="1" smtClean="0"/>
              <a:t>honeywords</a:t>
            </a:r>
            <a:r>
              <a:rPr lang="en-US" baseline="0" dirty="0" smtClean="0"/>
              <a:t> further protects the users.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41</a:t>
            </a:fld>
            <a:endParaRPr lang="en-US"/>
          </a:p>
        </p:txBody>
      </p:sp>
    </p:spTree>
    <p:extLst>
      <p:ext uri="{BB962C8B-B14F-4D97-AF65-F5344CB8AC3E}">
        <p14:creationId xmlns:p14="http://schemas.microsoft.com/office/powerpoint/2010/main" val="39948335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everyone. Today I’m</a:t>
            </a:r>
            <a:r>
              <a:rPr lang="en-US" baseline="0" dirty="0" smtClean="0"/>
              <a:t> going to talk about the </a:t>
            </a:r>
            <a:r>
              <a:rPr lang="en-US" baseline="0" dirty="0" err="1" smtClean="0"/>
              <a:t>Heartbleed</a:t>
            </a:r>
            <a:r>
              <a:rPr lang="en-US" baseline="0" dirty="0" smtClean="0"/>
              <a:t> bug, the fallout its reveal caused, and the implications it has on computing today.</a:t>
            </a:r>
          </a:p>
          <a:p>
            <a:endParaRPr lang="en-US" baseline="0" dirty="0" smtClean="0"/>
          </a:p>
          <a:p>
            <a:r>
              <a:rPr lang="en-US" baseline="0" dirty="0" smtClean="0"/>
              <a:t>Many of you have probably heard of the bug. It was a security flaw in over 17% of websites that allowed an attacker to gain access to parts of a server’s memory, allowing the attacker access to usernames and passwords. Among the services afflicted by the bug were Steam, Twitter, </a:t>
            </a:r>
            <a:r>
              <a:rPr lang="en-US" baseline="0" dirty="0" err="1" smtClean="0"/>
              <a:t>GitHub</a:t>
            </a:r>
            <a:r>
              <a:rPr lang="en-US" baseline="0" dirty="0" smtClean="0"/>
              <a:t>, and </a:t>
            </a:r>
            <a:r>
              <a:rPr lang="en-US" baseline="0" dirty="0" err="1" smtClean="0"/>
              <a:t>Dropbox</a:t>
            </a:r>
            <a:r>
              <a:rPr lang="en-US" baseline="0" dirty="0" smtClean="0"/>
              <a:t>.</a:t>
            </a:r>
          </a:p>
          <a:p>
            <a:endParaRPr lang="en-US" baseline="0" dirty="0" smtClean="0"/>
          </a:p>
          <a:p>
            <a:r>
              <a:rPr lang="en-US" baseline="0" dirty="0" smtClean="0"/>
              <a:t>The bug was first reported by a Google researcher on April 7, 2014, but the commit containing the bug was made on December 31, 2011! </a:t>
            </a:r>
            <a:r>
              <a:rPr lang="en-US" baseline="0" dirty="0" err="1" smtClean="0"/>
              <a:t>Heartbleed</a:t>
            </a:r>
            <a:r>
              <a:rPr lang="en-US" baseline="0" dirty="0" smtClean="0"/>
              <a:t> attacks could have been made for over 2 years and we may not have known.</a:t>
            </a:r>
            <a:endParaRPr lang="en-US" dirty="0" smtClean="0"/>
          </a:p>
          <a:p>
            <a:endParaRPr lang="en-US" dirty="0" smtClean="0"/>
          </a:p>
          <a:p>
            <a:r>
              <a:rPr lang="en-US" dirty="0" smtClean="0"/>
              <a:t>So,</a:t>
            </a:r>
            <a:r>
              <a:rPr lang="en-US" baseline="0" dirty="0" smtClean="0"/>
              <a:t> what is the </a:t>
            </a:r>
            <a:r>
              <a:rPr lang="en-US" baseline="0" dirty="0" err="1" smtClean="0"/>
              <a:t>Heartbleed</a:t>
            </a:r>
            <a:r>
              <a:rPr lang="en-US" baseline="0" dirty="0" smtClean="0"/>
              <a:t> bug? In short, it exploits a weakness in </a:t>
            </a:r>
            <a:r>
              <a:rPr lang="en-US" baseline="0" dirty="0" err="1" smtClean="0"/>
              <a:t>OpenSSL</a:t>
            </a:r>
            <a:r>
              <a:rPr lang="en-US" baseline="0" dirty="0" smtClean="0"/>
              <a:t>, a network cryptography and security system. </a:t>
            </a:r>
            <a:r>
              <a:rPr lang="en-US" baseline="0" dirty="0" err="1" smtClean="0"/>
              <a:t>OpenSSL</a:t>
            </a:r>
            <a:r>
              <a:rPr lang="en-US" baseline="0" dirty="0" smtClean="0"/>
              <a:t> uses a feature called “heartbeats” that keep connections open between an active user and a server, avoiding the expensive process of continually re-opening connections. The bug allowed a buffer overflow attack to provide hackers with usernames, passwords, and other vital data from a website implementing certain versions of </a:t>
            </a:r>
            <a:r>
              <a:rPr lang="en-US" baseline="0" dirty="0" err="1" smtClean="0"/>
              <a:t>OpenSSL</a:t>
            </a:r>
            <a:r>
              <a:rPr lang="en-US" baseline="0" dirty="0" smtClean="0"/>
              <a:t>.</a:t>
            </a:r>
          </a:p>
          <a:p>
            <a:endParaRPr lang="en-US" baseline="0" dirty="0" smtClean="0"/>
          </a:p>
          <a:p>
            <a:r>
              <a:rPr lang="en-US" baseline="0" dirty="0" smtClean="0"/>
              <a:t>Why do we care? – Obviously, the ability for a skilled hacker to steal potentially anyone’s usernames and passwords does not bode well for users of that website. I’m sure many of you have an account on Steam, Twitter, </a:t>
            </a:r>
            <a:r>
              <a:rPr lang="en-US" baseline="0" dirty="0" err="1" smtClean="0"/>
              <a:t>Dropbox</a:t>
            </a:r>
            <a:r>
              <a:rPr lang="en-US" baseline="0" dirty="0" smtClean="0"/>
              <a:t>, </a:t>
            </a:r>
            <a:r>
              <a:rPr lang="en-US" baseline="0" dirty="0" err="1" smtClean="0"/>
              <a:t>GitHub</a:t>
            </a:r>
            <a:r>
              <a:rPr lang="en-US" baseline="0" dirty="0" smtClean="0"/>
              <a:t>, or any combination of those. How would you feel if these websites were still vulnerable to your information being stolen without anyone knowing?</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pPr/>
              <a:t>43</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went wrong and what caused</a:t>
            </a:r>
            <a:r>
              <a:rPr lang="en-US" baseline="0" dirty="0" smtClean="0"/>
              <a:t> the </a:t>
            </a:r>
            <a:r>
              <a:rPr lang="en-US" baseline="0" dirty="0" err="1" smtClean="0"/>
              <a:t>Heartbleed</a:t>
            </a:r>
            <a:r>
              <a:rPr lang="en-US" baseline="0" dirty="0" smtClean="0"/>
              <a:t> panic exactly? To explain that, we need to know what SLL Heartbeats are.</a:t>
            </a:r>
          </a:p>
          <a:p>
            <a:endParaRPr lang="en-US" baseline="0" dirty="0" smtClean="0"/>
          </a:p>
          <a:p>
            <a:r>
              <a:rPr lang="en-US" dirty="0" smtClean="0"/>
              <a:t>Heartbeats are found in</a:t>
            </a:r>
            <a:r>
              <a:rPr lang="en-US" baseline="0" dirty="0" smtClean="0"/>
              <a:t> an extension of </a:t>
            </a:r>
            <a:r>
              <a:rPr lang="en-US" baseline="0" dirty="0" err="1" smtClean="0"/>
              <a:t>OpenSSL</a:t>
            </a:r>
            <a:r>
              <a:rPr lang="en-US" baseline="0" dirty="0" smtClean="0"/>
              <a:t>, as a relatively cheap way to see if connected users are still present or not. An SSL heartbeat is described as a “keep-alive” system. A heartbeat keeps a context with an active user open (or “alive,” if you will), eliminating the overhead of constantly re-initiating connection. When the heartbeat detects that the user is inactive or has dropped off, then it terminates the context.</a:t>
            </a:r>
          </a:p>
          <a:p>
            <a:endParaRPr lang="en-US" baseline="0" dirty="0" smtClean="0"/>
          </a:p>
          <a:p>
            <a:r>
              <a:rPr lang="en-US" baseline="0" dirty="0" smtClean="0"/>
              <a:t>Attacks were made using an exploit that was invoked via a buffer overflow. Attackers could make a heartbeat much larger than a server expected, causing the server to send a random 64kb of data to the user from the server’s memory</a:t>
            </a:r>
            <a:r>
              <a:rPr lang="en-US" i="0" baseline="0" dirty="0" smtClean="0"/>
              <a:t>. This 64kb often contained usernames, passwords, and financial information. If that wasn’t bad enough, attacks could be automated while never leaving a trace. Theoretically, an attacker could had a server report the username and password of </a:t>
            </a:r>
            <a:r>
              <a:rPr lang="en-US" i="1" baseline="0" dirty="0" smtClean="0"/>
              <a:t>every</a:t>
            </a:r>
            <a:r>
              <a:rPr lang="en-US" i="0" baseline="0" dirty="0" smtClean="0"/>
              <a:t> registered user in the system through </a:t>
            </a:r>
            <a:r>
              <a:rPr lang="en-US" i="0" baseline="0" smtClean="0"/>
              <a:t>automated attacks.</a:t>
            </a:r>
            <a:endParaRPr lang="en-US" i="0" baseline="0" dirty="0" smtClean="0"/>
          </a:p>
          <a:p>
            <a:endParaRPr lang="en-US" i="0" baseline="0" dirty="0" smtClean="0"/>
          </a:p>
          <a:p>
            <a:r>
              <a:rPr lang="en-US" i="0" baseline="0" dirty="0" smtClean="0"/>
              <a:t>Fortunately, on April 17, 2014, the exploit was fixed by a line of code that limits the size of a heartbeat to 16 bytes; the code also validates the size of the heartbeat just before it is sent. Unfortunately, some vulnerable websites still have yet to adopt this change, because the process behind updating certificates is both slow and expensive.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pPr/>
              <a:t>44</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ea typeface="ＭＳ Ｐゴシック" charset="-128"/>
                <a:cs typeface="ＭＳ Ｐゴシック" charset="-128"/>
              </a:rPr>
              <a:t>When a function call is made, local variables, return address, parameters stored on run time stack. Local variables occupy lower memory addresses.</a:t>
            </a:r>
          </a:p>
          <a:p>
            <a:r>
              <a:rPr lang="en-US" dirty="0" smtClean="0">
                <a:latin typeface="Arial" charset="0"/>
                <a:ea typeface="ＭＳ Ｐゴシック" charset="-128"/>
                <a:cs typeface="ＭＳ Ｐゴシック" charset="-128"/>
              </a:rPr>
              <a:t>Variable attack – change variable value. Program expects user to input character and allocates a buffer for them. Attacker supplies too many characters and ends up over writing a variable.</a:t>
            </a:r>
          </a:p>
          <a:p>
            <a:r>
              <a:rPr lang="en-US" dirty="0" smtClean="0">
                <a:latin typeface="Arial" charset="0"/>
                <a:ea typeface="ＭＳ Ｐゴシック" charset="-128"/>
                <a:cs typeface="ＭＳ Ｐゴシック" charset="-128"/>
              </a:rPr>
              <a:t>Stack Attack – goal is to change value of return address so execution control goes to code which the attacker has provided in the input buffer.</a:t>
            </a:r>
          </a:p>
          <a:p>
            <a:r>
              <a:rPr lang="en-US" dirty="0" smtClean="0">
                <a:latin typeface="Arial" charset="0"/>
                <a:ea typeface="ＭＳ Ｐゴシック" charset="-128"/>
                <a:cs typeface="ＭＳ Ｐゴシック" charset="-128"/>
              </a:rPr>
              <a:t>Prevention: add checks against array bounds being exceeded, or modify operating system to not execute instructions stored on run time stack.</a:t>
            </a: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14331267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know what the </a:t>
            </a:r>
            <a:r>
              <a:rPr lang="en-US" dirty="0" err="1" smtClean="0"/>
              <a:t>Heartbleed</a:t>
            </a:r>
            <a:r>
              <a:rPr lang="en-US" baseline="0" dirty="0" smtClean="0"/>
              <a:t> bug is, we can see just how bad it was and its effect on the services that use SSL Heartbeat. As I mentioned earlier, 17% of web services use the version of </a:t>
            </a:r>
            <a:r>
              <a:rPr lang="en-US" baseline="0" dirty="0" err="1" smtClean="0"/>
              <a:t>OpenSSL</a:t>
            </a:r>
            <a:r>
              <a:rPr lang="en-US" baseline="0" dirty="0" smtClean="0"/>
              <a:t> that included the </a:t>
            </a:r>
            <a:r>
              <a:rPr lang="en-US" baseline="0" dirty="0" err="1" smtClean="0"/>
              <a:t>Heartbleed</a:t>
            </a:r>
            <a:r>
              <a:rPr lang="en-US" baseline="0" dirty="0" smtClean="0"/>
              <a:t> vulnerability. That’s over half a million websites that have been vulnerable to having all their users’ personal information stolen since the bug was first introduced. </a:t>
            </a:r>
          </a:p>
          <a:p>
            <a:endParaRPr lang="en-US" baseline="0" dirty="0" smtClean="0"/>
          </a:p>
          <a:p>
            <a:r>
              <a:rPr lang="en-US" baseline="0" dirty="0" smtClean="0"/>
              <a:t>Attackers who exploited the </a:t>
            </a:r>
            <a:r>
              <a:rPr lang="en-US" baseline="0" dirty="0" err="1" smtClean="0"/>
              <a:t>Heartbleed</a:t>
            </a:r>
            <a:r>
              <a:rPr lang="en-US" baseline="0" dirty="0" smtClean="0"/>
              <a:t> bug could access virtually anything in the server’s working memory, including usernames, passwords, financial data, and business transactions. Among the affected services were Steam, Twitter, </a:t>
            </a:r>
            <a:r>
              <a:rPr lang="en-US" baseline="0" dirty="0" err="1" smtClean="0"/>
              <a:t>GitHub</a:t>
            </a:r>
            <a:r>
              <a:rPr lang="en-US" baseline="0" dirty="0" smtClean="0"/>
              <a:t>, </a:t>
            </a:r>
            <a:r>
              <a:rPr lang="en-US" baseline="0" dirty="0" err="1" smtClean="0"/>
              <a:t>Facebook</a:t>
            </a:r>
            <a:r>
              <a:rPr lang="en-US" baseline="0" dirty="0" smtClean="0"/>
              <a:t>, </a:t>
            </a:r>
            <a:r>
              <a:rPr lang="en-US" baseline="0" dirty="0" err="1" smtClean="0"/>
              <a:t>Dropbox</a:t>
            </a:r>
            <a:r>
              <a:rPr lang="en-US" baseline="0" dirty="0" smtClean="0"/>
              <a:t>, </a:t>
            </a:r>
            <a:r>
              <a:rPr lang="en-US" baseline="0" dirty="0" err="1" smtClean="0"/>
              <a:t>Tumblr</a:t>
            </a:r>
            <a:r>
              <a:rPr lang="en-US" baseline="0" dirty="0" smtClean="0"/>
              <a:t>, </a:t>
            </a:r>
            <a:r>
              <a:rPr lang="en-US" baseline="0" dirty="0" err="1" smtClean="0"/>
              <a:t>DuckDuckGo</a:t>
            </a:r>
            <a:r>
              <a:rPr lang="en-US" baseline="0" dirty="0" smtClean="0"/>
              <a:t>, and </a:t>
            </a:r>
            <a:r>
              <a:rPr lang="en-US" baseline="0" dirty="0" err="1" smtClean="0"/>
              <a:t>Minecraft</a:t>
            </a:r>
            <a:r>
              <a:rPr lang="en-US" baseline="0" dirty="0" smtClean="0"/>
              <a:t>. Any account on these services could have had information on their users stolen without anyone knowing.</a:t>
            </a:r>
          </a:p>
          <a:p>
            <a:endParaRPr lang="en-US" baseline="0" dirty="0" smtClean="0"/>
          </a:p>
          <a:p>
            <a:r>
              <a:rPr lang="en-US" baseline="0" dirty="0" smtClean="0"/>
              <a:t>One of the most famous effects of fallout as a result of the bug was with the game </a:t>
            </a:r>
            <a:r>
              <a:rPr lang="en-US" i="0" baseline="0" dirty="0" err="1" smtClean="0"/>
              <a:t>Minecraft</a:t>
            </a:r>
            <a:r>
              <a:rPr lang="en-US" i="0" baseline="0" dirty="0" smtClean="0"/>
              <a:t>. On</a:t>
            </a:r>
            <a:r>
              <a:rPr lang="en-US" baseline="0" dirty="0" smtClean="0"/>
              <a:t> April 9, 2014, </a:t>
            </a:r>
            <a:r>
              <a:rPr lang="en-US" baseline="0" dirty="0" err="1" smtClean="0"/>
              <a:t>Mojang</a:t>
            </a:r>
            <a:r>
              <a:rPr lang="en-US" baseline="0" dirty="0" smtClean="0"/>
              <a:t>, the developers of </a:t>
            </a:r>
            <a:r>
              <a:rPr lang="en-US" baseline="0" dirty="0" err="1" smtClean="0"/>
              <a:t>Minecraft</a:t>
            </a:r>
            <a:r>
              <a:rPr lang="en-US" baseline="0" dirty="0" smtClean="0"/>
              <a:t>, issued a statement saying that they were shutting down all of its online services until the issue was resolved. This prevented players from being able to join servers with their friends, update their player skin, or even play a single-player world while connected to the </a:t>
            </a:r>
            <a:r>
              <a:rPr lang="en-US" baseline="0" dirty="0" err="1" smtClean="0"/>
              <a:t>Mojang</a:t>
            </a:r>
            <a:r>
              <a:rPr lang="en-US" baseline="0" dirty="0" smtClean="0"/>
              <a:t> network. Players had to resort to playing in offline single-player worlds until the issue was patched. </a:t>
            </a:r>
            <a:r>
              <a:rPr lang="en-US" baseline="0" dirty="0" err="1" smtClean="0"/>
              <a:t>Mojang</a:t>
            </a:r>
            <a:r>
              <a:rPr lang="en-US" baseline="0" dirty="0" smtClean="0"/>
              <a:t> strongly suggested all players change their passwords after the issue was fixed a few days later. The fact that this bug temporarily shut down one of the world’s most popular online games shows the extent of the damage it could do.</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pPr/>
              <a:t>45</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did a</a:t>
            </a:r>
            <a:r>
              <a:rPr lang="en-US" baseline="0" dirty="0" smtClean="0"/>
              <a:t> security issue this big enough even get published and go unnoticed for so long? The issue lies in the nature of </a:t>
            </a:r>
            <a:r>
              <a:rPr lang="en-US" baseline="0" dirty="0" err="1" smtClean="0"/>
              <a:t>OpenSSL</a:t>
            </a:r>
            <a:r>
              <a:rPr lang="en-US" baseline="0" dirty="0" smtClean="0"/>
              <a:t>. </a:t>
            </a:r>
            <a:r>
              <a:rPr lang="en-US" baseline="0" dirty="0" err="1" smtClean="0"/>
              <a:t>OpenSSL</a:t>
            </a:r>
            <a:r>
              <a:rPr lang="en-US" baseline="0" dirty="0" smtClean="0"/>
              <a:t> is an open-source project, so its upkeep is primarily based upon the community. This brings up the problem with open-source software: the community </a:t>
            </a:r>
            <a:r>
              <a:rPr lang="en-US" i="1" baseline="0" dirty="0" smtClean="0"/>
              <a:t>can</a:t>
            </a:r>
            <a:r>
              <a:rPr lang="en-US" i="0" baseline="0" dirty="0" smtClean="0"/>
              <a:t> fix the issue, but that doesn’t mean that the community </a:t>
            </a:r>
            <a:r>
              <a:rPr lang="en-US" i="1" baseline="0" dirty="0" smtClean="0"/>
              <a:t>will</a:t>
            </a:r>
            <a:r>
              <a:rPr lang="en-US" i="0" baseline="0" dirty="0" smtClean="0"/>
              <a:t> fix the issue. On </a:t>
            </a:r>
            <a:r>
              <a:rPr lang="en-US" i="0" baseline="0" dirty="0" err="1" smtClean="0"/>
              <a:t>GitHub</a:t>
            </a:r>
            <a:r>
              <a:rPr lang="en-US" i="0" baseline="0" dirty="0" smtClean="0"/>
              <a:t>, the </a:t>
            </a:r>
            <a:r>
              <a:rPr lang="en-US" i="0" baseline="0" dirty="0" err="1" smtClean="0"/>
              <a:t>OpenSSL</a:t>
            </a:r>
            <a:r>
              <a:rPr lang="en-US" i="0" baseline="0" dirty="0" smtClean="0"/>
              <a:t> project has over 10,000 commits made by 21 contributors across 25 branches. It’s possible that the bug just went undetected in the source code until April 2014, but what if it didn’t?</a:t>
            </a:r>
          </a:p>
          <a:p>
            <a:endParaRPr lang="en-US" i="0" baseline="0" dirty="0" smtClean="0"/>
          </a:p>
          <a:p>
            <a:r>
              <a:rPr lang="en-US" i="0" baseline="0" dirty="0" smtClean="0"/>
              <a:t>There is always the frightening potential that the bug wasn’t first discovered in April last year. For all we know, some people may have already exploited this bug to extract data on users on some of the world’s biggest websites. Part of the chaos that ensued as a result of the </a:t>
            </a:r>
            <a:r>
              <a:rPr lang="en-US" i="0" baseline="0" dirty="0" err="1" smtClean="0"/>
              <a:t>Heartbleed</a:t>
            </a:r>
            <a:r>
              <a:rPr lang="en-US" i="0" baseline="0" dirty="0" smtClean="0"/>
              <a:t> bug was that attacks left no trace, meaning that attackers could break into a system and steal user information on any number of users without ever leaving evidence of what they did. </a:t>
            </a:r>
          </a:p>
          <a:p>
            <a:endParaRPr lang="en-US" i="0" baseline="0" dirty="0" smtClean="0"/>
          </a:p>
          <a:p>
            <a:r>
              <a:rPr lang="en-US" i="0" baseline="0" dirty="0" smtClean="0"/>
              <a:t>Even though the </a:t>
            </a:r>
            <a:r>
              <a:rPr lang="en-US" i="0" baseline="0" dirty="0" err="1" smtClean="0"/>
              <a:t>Heartbleed</a:t>
            </a:r>
            <a:r>
              <a:rPr lang="en-US" i="0" baseline="0" dirty="0" smtClean="0"/>
              <a:t> bug has been fixed, protecting a vulnerable server isn’t as simple as pulling down the latest version. Websites have to update their security credentials as well, a process that is both time-consuming and expensive. Without properly updated credentials, websites that had the old version of </a:t>
            </a:r>
            <a:r>
              <a:rPr lang="en-US" i="0" baseline="0" dirty="0" err="1" smtClean="0"/>
              <a:t>OpenSSL</a:t>
            </a:r>
            <a:r>
              <a:rPr lang="en-US" i="0" baseline="0" dirty="0" smtClean="0"/>
              <a:t> are still vulnerable to the </a:t>
            </a:r>
            <a:r>
              <a:rPr lang="en-US" i="0" baseline="0" dirty="0" err="1" smtClean="0"/>
              <a:t>Heartbleed</a:t>
            </a:r>
            <a:r>
              <a:rPr lang="en-US" i="0" baseline="0" dirty="0" smtClean="0"/>
              <a:t> exploit until the security keys and certificates update as well. Attackers can use the old keys and certificates to set up fake websites that appear real, but will steal data from unsuspecting users. Because the remediation process is so slow, some businesses today are still vulnerable. In an article published earlier this week, CNBC reported that 74% of companies in the Global 2000 are still vulnerable to being attacked though the </a:t>
            </a:r>
            <a:r>
              <a:rPr lang="en-US" i="0" baseline="0" dirty="0" err="1" smtClean="0"/>
              <a:t>Heartbleed</a:t>
            </a:r>
            <a:r>
              <a:rPr lang="en-US" i="0" baseline="0" dirty="0" smtClean="0"/>
              <a:t> exploit. To put this into perspective, some of the higher-ranking companies of the Global 2000 are Apple, Bank of America, General Electric, AT&amp;T, Samsung, and </a:t>
            </a:r>
            <a:r>
              <a:rPr lang="en-US" i="0" baseline="0" dirty="0" err="1" smtClean="0"/>
              <a:t>WalMart</a:t>
            </a:r>
            <a:r>
              <a:rPr lang="en-US" i="0" baseline="0" dirty="0" smtClean="0"/>
              <a:t>.</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pPr/>
              <a:t>46</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what are the takeaways from the case of the </a:t>
            </a:r>
            <a:r>
              <a:rPr lang="en-US" baseline="0" dirty="0" err="1" smtClean="0"/>
              <a:t>Heartbleed</a:t>
            </a:r>
            <a:r>
              <a:rPr lang="en-US" baseline="0" dirty="0" smtClean="0"/>
              <a:t> bug? </a:t>
            </a:r>
          </a:p>
          <a:p>
            <a:endParaRPr lang="en-US" baseline="0" dirty="0" smtClean="0"/>
          </a:p>
          <a:p>
            <a:r>
              <a:rPr lang="en-US" dirty="0" smtClean="0"/>
              <a:t>The</a:t>
            </a:r>
            <a:r>
              <a:rPr lang="en-US" baseline="0" dirty="0" smtClean="0"/>
              <a:t> incident certainly emphasizes the importance of network security. While similar proprietary web services (such as those put out by Microsoft) were unaffected, the popularity of open-source solutions was undoubtedly a factor in the widespread use of </a:t>
            </a:r>
            <a:r>
              <a:rPr lang="en-US" baseline="0" dirty="0" err="1" smtClean="0"/>
              <a:t>OpenSSL</a:t>
            </a:r>
            <a:r>
              <a:rPr lang="en-US" baseline="0" dirty="0" smtClean="0"/>
              <a:t>. For a cryptography and security service used by 17% of the world’s web servers, a bug like </a:t>
            </a:r>
            <a:r>
              <a:rPr lang="en-US" baseline="0" dirty="0" err="1" smtClean="0"/>
              <a:t>Heartbleed</a:t>
            </a:r>
            <a:r>
              <a:rPr lang="en-US" baseline="0" dirty="0" smtClean="0"/>
              <a:t> is enough to cripple entire </a:t>
            </a:r>
            <a:r>
              <a:rPr lang="en-US" baseline="0" dirty="0" err="1" smtClean="0"/>
              <a:t>userbases</a:t>
            </a:r>
            <a:r>
              <a:rPr lang="en-US" baseline="0" dirty="0" smtClean="0"/>
              <a:t> at the hands of cyber criminals.</a:t>
            </a:r>
          </a:p>
          <a:p>
            <a:endParaRPr lang="en-US" baseline="0" dirty="0" smtClean="0"/>
          </a:p>
          <a:p>
            <a:r>
              <a:rPr lang="en-US" baseline="0" dirty="0" smtClean="0"/>
              <a:t>Additionally, the fact that the bug went undetected for over 2 years shows how much open-source projects rely on their community for upkeep. While </a:t>
            </a:r>
            <a:r>
              <a:rPr lang="en-US" baseline="0" dirty="0" err="1" smtClean="0"/>
              <a:t>OpenSSL</a:t>
            </a:r>
            <a:r>
              <a:rPr lang="en-US" baseline="0" dirty="0" smtClean="0"/>
              <a:t> is by no means a small program, the unfixed state of the </a:t>
            </a:r>
            <a:r>
              <a:rPr lang="en-US" baseline="0" dirty="0" err="1" smtClean="0"/>
              <a:t>Heartbleed</a:t>
            </a:r>
            <a:r>
              <a:rPr lang="en-US" baseline="0" dirty="0" smtClean="0"/>
              <a:t> bug shows how open-source projects often rely on their communities to constantly improve them. </a:t>
            </a:r>
          </a:p>
          <a:p>
            <a:endParaRPr lang="en-US" baseline="0" dirty="0" smtClean="0"/>
          </a:p>
          <a:p>
            <a:r>
              <a:rPr lang="en-US" baseline="0" dirty="0" smtClean="0"/>
              <a:t>The bug also reminds us how cautious we should be online. While many of us probably use similar usernames and passwords across multiple sites to make remembering our accounts easy, the ease with which an attacker could have found out that information thanks to the </a:t>
            </a:r>
            <a:r>
              <a:rPr lang="en-US" baseline="0" dirty="0" err="1" smtClean="0"/>
              <a:t>Heartbleed</a:t>
            </a:r>
            <a:r>
              <a:rPr lang="en-US" baseline="0" dirty="0" smtClean="0"/>
              <a:t> bug is a grim reminder that we shouldn’t take chances online, and that we should always prepare for the worst. We don’t know who’s out there trying to steal our information.</a:t>
            </a:r>
          </a:p>
          <a:p>
            <a:endParaRPr lang="en-US" i="0" baseline="0" dirty="0" smtClean="0"/>
          </a:p>
          <a:p>
            <a:r>
              <a:rPr lang="en-US" i="0" baseline="0" dirty="0" smtClean="0"/>
              <a:t>The </a:t>
            </a:r>
            <a:r>
              <a:rPr lang="en-US" i="0" baseline="0" dirty="0" err="1" smtClean="0"/>
              <a:t>Heartbleed</a:t>
            </a:r>
            <a:r>
              <a:rPr lang="en-US" i="0" baseline="0" dirty="0" smtClean="0"/>
              <a:t> bug is a critical event in the history of network security. We can hope that software developers will learn from this to prevent systems as widely used as </a:t>
            </a:r>
            <a:r>
              <a:rPr lang="en-US" i="0" baseline="0" dirty="0" err="1" smtClean="0"/>
              <a:t>OpenSSL</a:t>
            </a:r>
            <a:r>
              <a:rPr lang="en-US" i="0" baseline="0" dirty="0" smtClean="0"/>
              <a:t> from being exploited in a similar manner.</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pPr/>
              <a:t>47</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 you have any questions?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pPr/>
              <a:t>48</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have been many companies that have been hacked in the past few years. One example is Target, that had 40 million credit card numbers stolen</a:t>
            </a:r>
            <a:r>
              <a:rPr lang="en-US" baseline="0" dirty="0" smtClean="0"/>
              <a:t> in 2013. The breach cost the company over $148 million. This breach was accomplished despite the fact that the company had spent $1.6 million on a security software called FireEye and had a security staff of 300.</a:t>
            </a:r>
          </a:p>
          <a:p>
            <a:endParaRPr lang="en-US" baseline="0" dirty="0" smtClean="0"/>
          </a:p>
          <a:p>
            <a:r>
              <a:rPr lang="en-US" baseline="0" dirty="0" smtClean="0"/>
              <a:t>Another company that was hacked recently was JPMorgan Chase. Last year they had addresses, names, emails, and phone numbers of 76 million clients stolen. After this attack JPMorgan has said that they plan to spend $250 million per year on security and increase their security staff to 1,000 people.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49</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what happens to</a:t>
            </a:r>
            <a:r>
              <a:rPr lang="en-US" baseline="0" dirty="0" smtClean="0"/>
              <a:t> the companies that don’t have a security staff of hundreds to thousands and have no where near the budget of larger companies? Small business are target for exactly these reasons. </a:t>
            </a:r>
          </a:p>
          <a:p>
            <a:r>
              <a:rPr lang="en-US" baseline="0" dirty="0" smtClean="0"/>
              <a:t>They tend to conduct a lot of business in the cloud as they don’t have the infrastructure to do it themselves, and there is a high chance that they are conducting their cloud interactions insecurely. </a:t>
            </a:r>
          </a:p>
          <a:p>
            <a:r>
              <a:rPr lang="en-US" baseline="0" dirty="0" smtClean="0"/>
              <a:t>Even though the businesses are small, they still hold sensitive and lucrative information like credit card numbers. </a:t>
            </a:r>
          </a:p>
          <a:p>
            <a:r>
              <a:rPr lang="en-US" baseline="0" dirty="0" smtClean="0"/>
              <a:t>One thing that leaves small businesses particularly vulnerable is the “Too small to hack” mentality. Small business owners think that they have nothing of value and are too small a target to be worth a hacker’s time.</a:t>
            </a:r>
          </a:p>
          <a:p>
            <a:r>
              <a:rPr lang="en-US" baseline="0" dirty="0" smtClean="0"/>
              <a:t>This mentality leads to a company with no security culture encouraging good security behavior.</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50</a:t>
            </a:fld>
            <a:endParaRPr lang="en-US"/>
          </a:p>
        </p:txBody>
      </p:sp>
    </p:spTree>
    <p:extLst>
      <p:ext uri="{BB962C8B-B14F-4D97-AF65-F5344CB8AC3E}">
        <p14:creationId xmlns:p14="http://schemas.microsoft.com/office/powerpoint/2010/main" val="26116373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impact of a hack on a small</a:t>
            </a:r>
            <a:r>
              <a:rPr lang="en-US" baseline="0" dirty="0" smtClean="0"/>
              <a:t> business can be devastating. The average cost of an attack on a small company is $188,000. </a:t>
            </a:r>
          </a:p>
          <a:p>
            <a:r>
              <a:rPr lang="en-US" baseline="0" dirty="0" smtClean="0"/>
              <a:t>In addition to stealing data, hackers can hold the business’s information hostage, threatening to delete it if they are not paid. </a:t>
            </a:r>
          </a:p>
          <a:p>
            <a:r>
              <a:rPr lang="en-US" baseline="0" dirty="0" smtClean="0"/>
              <a:t>When a small business is hacked they lose the trust of their customers. </a:t>
            </a:r>
          </a:p>
          <a:p>
            <a:r>
              <a:rPr lang="en-US" baseline="0" dirty="0" smtClean="0"/>
              <a:t>60% of small businesses that are hacked go out of business within 6 months.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51</a:t>
            </a:fld>
            <a:endParaRPr lang="en-US"/>
          </a:p>
        </p:txBody>
      </p:sp>
    </p:spTree>
    <p:extLst>
      <p:ext uri="{BB962C8B-B14F-4D97-AF65-F5344CB8AC3E}">
        <p14:creationId xmlns:p14="http://schemas.microsoft.com/office/powerpoint/2010/main" val="25446761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small</a:t>
            </a:r>
            <a:r>
              <a:rPr lang="en-US" baseline="0" dirty="0" smtClean="0"/>
              <a:t> companies that are technologically savvy and should know better are susceptible to being hacked. Code Spaces was a code hosting and software collaboration company. </a:t>
            </a:r>
          </a:p>
          <a:p>
            <a:r>
              <a:rPr lang="en-US" baseline="0" dirty="0" smtClean="0"/>
              <a:t>The company relied on AWS to host all of their customer’s data, and in 2014 a hacker managed to gain access to their AWS console. </a:t>
            </a:r>
          </a:p>
          <a:p>
            <a:r>
              <a:rPr lang="en-US" baseline="0" dirty="0" smtClean="0"/>
              <a:t>The hacker demanded payment from the company in exchange for their data back. </a:t>
            </a:r>
          </a:p>
          <a:p>
            <a:r>
              <a:rPr lang="en-US" baseline="0" dirty="0" smtClean="0"/>
              <a:t>The company attempted to find out how the hacker gained access and attempted to take back control of their AWS account. However when the hacker saw that they were trying to recover their account he started deleting the customer’s data. </a:t>
            </a:r>
          </a:p>
          <a:p>
            <a:r>
              <a:rPr lang="en-US" baseline="0" dirty="0" smtClean="0"/>
              <a:t>“Within 12 hours, Code Spaces went from a viable business to devastation.” The hack left all of Code </a:t>
            </a:r>
            <a:r>
              <a:rPr lang="en-US" baseline="0" dirty="0" err="1" smtClean="0"/>
              <a:t>Spaces’s</a:t>
            </a:r>
            <a:r>
              <a:rPr lang="en-US" baseline="0" dirty="0" smtClean="0"/>
              <a:t> customers without their data. Code Spaces shut down after the hack and their website now points you to other code hosting companies as seen I this picture.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52</a:t>
            </a:fld>
            <a:endParaRPr lang="en-US"/>
          </a:p>
        </p:txBody>
      </p:sp>
    </p:spTree>
    <p:extLst>
      <p:ext uri="{BB962C8B-B14F-4D97-AF65-F5344CB8AC3E}">
        <p14:creationId xmlns:p14="http://schemas.microsoft.com/office/powerpoint/2010/main" val="15094340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can a small business do to protect itself without the resources of large firms? One</a:t>
            </a:r>
            <a:r>
              <a:rPr lang="en-US" baseline="0" dirty="0" smtClean="0"/>
              <a:t> of the biggest things companies can do is to train its employees better. Developing a security culture in the company can help prevent an attack before it happens. If employees use best practices like strong passwords, 2-factor authentication, and not clicking links in emails, then a company can avoid the majority of attacks. </a:t>
            </a:r>
          </a:p>
          <a:p>
            <a:r>
              <a:rPr lang="en-US" baseline="0" dirty="0" smtClean="0"/>
              <a:t>On top of that the companies can install endpoint security on their systems. Security companies like Symantec offer small business cloud based security systems. </a:t>
            </a:r>
          </a:p>
          <a:p>
            <a:r>
              <a:rPr lang="en-US" baseline="0" dirty="0" smtClean="0"/>
              <a:t>Companies can hire a security consultant to help implement the security measures. </a:t>
            </a:r>
          </a:p>
          <a:p>
            <a:r>
              <a:rPr lang="en-US" baseline="0" dirty="0" smtClean="0"/>
              <a:t>Finally companies can make sure they have insurance that covers cyber-attacks.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53</a:t>
            </a:fld>
            <a:endParaRPr lang="en-US"/>
          </a:p>
        </p:txBody>
      </p:sp>
    </p:spTree>
    <p:extLst>
      <p:ext uri="{BB962C8B-B14F-4D97-AF65-F5344CB8AC3E}">
        <p14:creationId xmlns:p14="http://schemas.microsoft.com/office/powerpoint/2010/main" val="15011781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conclusion,</a:t>
            </a:r>
            <a:r>
              <a:rPr lang="en-US" baseline="0" dirty="0" smtClean="0"/>
              <a:t> small business are especially vulnerable to hacks. They can easily put the company out of business. </a:t>
            </a:r>
          </a:p>
          <a:p>
            <a:r>
              <a:rPr lang="en-US" baseline="0" dirty="0" smtClean="0"/>
              <a:t>There needs to be a culture shift when it comes to security, people need to have it in mind when making any business decision. </a:t>
            </a:r>
          </a:p>
          <a:p>
            <a:r>
              <a:rPr lang="en-US" baseline="0" dirty="0" smtClean="0"/>
              <a:t>In their present condition small business are ill equipped to handle attacks because of their lack of funds and staff. These vulnerabilities make them easy targets </a:t>
            </a:r>
            <a:r>
              <a:rPr lang="en-US" baseline="0" smtClean="0"/>
              <a:t>for hackers.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54</a:t>
            </a:fld>
            <a:endParaRPr lang="en-US"/>
          </a:p>
        </p:txBody>
      </p:sp>
    </p:spTree>
    <p:extLst>
      <p:ext uri="{BB962C8B-B14F-4D97-AF65-F5344CB8AC3E}">
        <p14:creationId xmlns:p14="http://schemas.microsoft.com/office/powerpoint/2010/main" val="3565062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SYNchronize</a:t>
            </a:r>
            <a:endParaRPr lang="en-US" dirty="0" smtClean="0"/>
          </a:p>
          <a:p>
            <a:r>
              <a:rPr lang="en-US" dirty="0" err="1" smtClean="0"/>
              <a:t>SYNchronize</a:t>
            </a:r>
            <a:r>
              <a:rPr lang="en-US" dirty="0" smtClean="0"/>
              <a:t> </a:t>
            </a:r>
            <a:r>
              <a:rPr lang="en-US" dirty="0" err="1" smtClean="0"/>
              <a:t>ACKnowledgement</a:t>
            </a:r>
            <a:r>
              <a:rPr lang="en-US" dirty="0" smtClean="0"/>
              <a:t> (socket reserved awaiting ACK)</a:t>
            </a:r>
            <a:endParaRPr lang="en-US" baseline="0" dirty="0" smtClean="0"/>
          </a:p>
          <a:p>
            <a:r>
              <a:rPr lang="en-US" dirty="0" err="1" smtClean="0"/>
              <a:t>ACKnowledgement</a:t>
            </a:r>
            <a:r>
              <a:rPr lang="en-US" dirty="0" smtClean="0"/>
              <a:t> </a:t>
            </a:r>
          </a:p>
          <a:p>
            <a:r>
              <a:rPr lang="en-US" dirty="0" smtClean="0"/>
              <a:t>TCP socket connection established</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7425567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internet of things is the concept of connecting any device to the internet in order to send and receive data between these devices [7]. These devices include already widely used internet-connected devices such as mobile phones and personal computers. It also expands to include widely used personal devices which will have internet communication capabilities added in future iterations of the product, such as a washing machine, microwave, door, or light source. This could also include some brand-new technologies with internet connection capabilities, like the self-driving car. The internet of things would essentially gather information about its environment and surroundings, and process that data in order to execute some plan of how to use that data. For example, the lights in the home could turn off if everyone in the home is asleep. </a:t>
            </a:r>
          </a:p>
          <a:p>
            <a:endParaRPr lang="en-US" baseline="0" dirty="0" smtClean="0"/>
          </a:p>
          <a:p>
            <a:r>
              <a:rPr lang="en-US" baseline="0" dirty="0" smtClean="0"/>
              <a:t>The </a:t>
            </a:r>
            <a:r>
              <a:rPr lang="en-US" baseline="0" dirty="0" err="1" smtClean="0"/>
              <a:t>IoT</a:t>
            </a:r>
            <a:r>
              <a:rPr lang="en-US" baseline="0" dirty="0" smtClean="0"/>
              <a:t> has potential utility both in and out of the home environment, but the </a:t>
            </a:r>
            <a:r>
              <a:rPr lang="en-US" baseline="0" dirty="0" err="1" smtClean="0"/>
              <a:t>IoT</a:t>
            </a:r>
            <a:r>
              <a:rPr lang="en-US" baseline="0" dirty="0" smtClean="0"/>
              <a:t> also comes with its own selection of data security and network security issues, as the </a:t>
            </a:r>
            <a:r>
              <a:rPr lang="en-US" baseline="0" dirty="0" err="1" smtClean="0"/>
              <a:t>IoT</a:t>
            </a:r>
            <a:r>
              <a:rPr lang="en-US" baseline="0" dirty="0" smtClean="0"/>
              <a:t> is a collection of internet-connected devices. For this presentation, I’ll have a focus on the usage of the </a:t>
            </a:r>
            <a:r>
              <a:rPr lang="en-US" baseline="0" dirty="0" err="1" smtClean="0"/>
              <a:t>IoT</a:t>
            </a:r>
            <a:r>
              <a:rPr lang="en-US" baseline="0" dirty="0" smtClean="0"/>
              <a:t> within the home.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56</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Nest is a pretty good embodiment</a:t>
            </a:r>
            <a:r>
              <a:rPr lang="en-US" baseline="0" dirty="0" smtClean="0"/>
              <a:t> of IOT on a small scale. </a:t>
            </a:r>
            <a:r>
              <a:rPr lang="en-US" dirty="0" smtClean="0"/>
              <a:t>Nest</a:t>
            </a:r>
            <a:r>
              <a:rPr lang="en-US" baseline="0" dirty="0" smtClean="0"/>
              <a:t> uses the user’s daily schedule and preferences to cut 20% off of heating and cooling bill by setting the thermostat values differently depending on who’s in the home during the day. Nest also has an awareness of other energy systems implemented in the home to optimize based on that parameter as well.  Nest also sets reminders to change system filters, acting as a tracking and reminder system, offloading a few things from the user’s thoughts. </a:t>
            </a:r>
          </a:p>
          <a:p>
            <a:endParaRPr lang="en-US" baseline="0" dirty="0" smtClean="0"/>
          </a:p>
          <a:p>
            <a:r>
              <a:rPr lang="en-US" baseline="0" dirty="0" smtClean="0"/>
              <a:t>The </a:t>
            </a:r>
            <a:r>
              <a:rPr lang="en-US" baseline="0" dirty="0" err="1" smtClean="0"/>
              <a:t>IoT</a:t>
            </a:r>
            <a:r>
              <a:rPr lang="en-US" baseline="0" dirty="0" smtClean="0"/>
              <a:t> also potentially has the utility of further automating the home environment – .for example, the system could have all of the lights in the home dim or turn off altogether when no one is home in order to save time and money for the user. For a more complex example, it could compile a weekly grocery list depending on eating habits and remaining quantities of various consumables in the home and have it all shipped from a central provider before the user actually needs it, saving the user time and thought. </a:t>
            </a:r>
          </a:p>
          <a:p>
            <a:endParaRPr lang="en-US" baseline="0" dirty="0" smtClean="0"/>
          </a:p>
          <a:p>
            <a:r>
              <a:rPr lang="en-US" baseline="0" dirty="0" smtClean="0"/>
              <a:t>The automated home concept would certainly simplify daily life for the user under normal operating conditions for the </a:t>
            </a:r>
            <a:r>
              <a:rPr lang="en-US" baseline="0" dirty="0" err="1" smtClean="0"/>
              <a:t>IoT</a:t>
            </a:r>
            <a:r>
              <a:rPr lang="en-US" baseline="0" dirty="0" smtClean="0"/>
              <a:t> system – the use of something as simple as the </a:t>
            </a:r>
            <a:r>
              <a:rPr lang="en-US" baseline="0" dirty="0" err="1" smtClean="0"/>
              <a:t>lightswitch</a:t>
            </a:r>
            <a:r>
              <a:rPr lang="en-US" baseline="0" dirty="0" smtClean="0"/>
              <a:t> would no longer need to be operated manually. Instead, the </a:t>
            </a:r>
            <a:r>
              <a:rPr lang="en-US" baseline="0" dirty="0" err="1" smtClean="0"/>
              <a:t>IoT</a:t>
            </a:r>
            <a:r>
              <a:rPr lang="en-US" baseline="0" dirty="0" smtClean="0"/>
              <a:t> would sense a person entering an unlit room, and would then light up that room for the user, darkening it once the user engages in a low-light activity (e.g. sleeping) in that room, or when the user exits the room.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57</a:t>
            </a:fld>
            <a:endParaRPr lang="en-US"/>
          </a:p>
        </p:txBody>
      </p:sp>
    </p:spTree>
    <p:extLst>
      <p:ext uri="{BB962C8B-B14F-4D97-AF65-F5344CB8AC3E}">
        <p14:creationId xmlns:p14="http://schemas.microsoft.com/office/powerpoint/2010/main" val="3005479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IoT</a:t>
            </a:r>
            <a:r>
              <a:rPr lang="en-US" baseline="0" dirty="0" smtClean="0"/>
              <a:t> inevitably collects large amounts of data to make your daily life simpler, which imposes privacy and security risks to the user. With a local central server that’s disconnects from the internet, these problems are largely reduced, </a:t>
            </a:r>
            <a:r>
              <a:rPr lang="en-US" i="0" baseline="0" dirty="0" smtClean="0"/>
              <a:t>as long as the user remains only in the area of their own system, and no one else’s</a:t>
            </a:r>
            <a:r>
              <a:rPr lang="en-US" baseline="0" dirty="0" smtClean="0"/>
              <a:t>. If they move within the realm of another person’s system, some data about them is now stored on the other person’s server, diminishing privacy. </a:t>
            </a:r>
          </a:p>
          <a:p>
            <a:endParaRPr lang="en-US" baseline="0" dirty="0" smtClean="0"/>
          </a:p>
          <a:p>
            <a:r>
              <a:rPr lang="en-US" baseline="0" dirty="0" smtClean="0"/>
              <a:t>If a global central server is used, </a:t>
            </a:r>
            <a:r>
              <a:rPr lang="en-US" baseline="0" dirty="0" err="1" smtClean="0"/>
              <a:t>IoT</a:t>
            </a:r>
            <a:r>
              <a:rPr lang="en-US" baseline="0" dirty="0" smtClean="0"/>
              <a:t> must be internet-connected, imposing a real security and privacy threat to the user. This server would log sensitive user information like whether or not the user is at home, an analysis of their usual daily habits to predict when they might get home, information which the user certainly doesn’t want accessible to anyone. If the home is to be truly automated, the </a:t>
            </a:r>
            <a:r>
              <a:rPr lang="en-US" baseline="0" dirty="0" err="1" smtClean="0"/>
              <a:t>IoT</a:t>
            </a:r>
            <a:r>
              <a:rPr lang="en-US" baseline="0" dirty="0" smtClean="0"/>
              <a:t> will need to make purchases for the user to maintain a supply of basic household consumables. This will require storage of some of the user’s financial information, which strongly heightens the severity of a potential data security breach. </a:t>
            </a:r>
          </a:p>
          <a:p>
            <a:endParaRPr lang="en-US" baseline="0" dirty="0"/>
          </a:p>
          <a:p>
            <a:r>
              <a:rPr lang="en-US" baseline="0" dirty="0" smtClean="0"/>
              <a:t>This central </a:t>
            </a:r>
            <a:r>
              <a:rPr lang="en-US" baseline="0" dirty="0" err="1" smtClean="0"/>
              <a:t>IoT</a:t>
            </a:r>
            <a:r>
              <a:rPr lang="en-US" baseline="0" dirty="0" smtClean="0"/>
              <a:t> server could be breached, similar to how over 20 major businesses had their servers breached in 2014, including Target, Stables, and JP Morgan and Chase. Then, all of the user’s personal day-to-day home data would be accessible to other people, who could use that data malevolently. </a:t>
            </a:r>
          </a:p>
        </p:txBody>
      </p:sp>
      <p:sp>
        <p:nvSpPr>
          <p:cNvPr id="4" name="Slide Number Placeholder 3"/>
          <p:cNvSpPr>
            <a:spLocks noGrp="1"/>
          </p:cNvSpPr>
          <p:nvPr>
            <p:ph type="sldNum" sz="quarter" idx="10"/>
          </p:nvPr>
        </p:nvSpPr>
        <p:spPr/>
        <p:txBody>
          <a:bodyPr/>
          <a:lstStyle/>
          <a:p>
            <a:fld id="{270700B2-88B9-1642-B8EB-F86842378D04}" type="slidenum">
              <a:rPr lang="en-US" smtClean="0"/>
              <a:t>58</a:t>
            </a:fld>
            <a:endParaRPr lang="en-US"/>
          </a:p>
        </p:txBody>
      </p:sp>
    </p:spTree>
    <p:extLst>
      <p:ext uri="{BB962C8B-B14F-4D97-AF65-F5344CB8AC3E}">
        <p14:creationId xmlns:p14="http://schemas.microsoft.com/office/powerpoint/2010/main" val="15884598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a:t>
            </a:r>
            <a:r>
              <a:rPr lang="en-US" baseline="0" dirty="0" smtClean="0"/>
              <a:t>h the </a:t>
            </a:r>
            <a:r>
              <a:rPr lang="en-US" baseline="0" dirty="0" err="1" smtClean="0"/>
              <a:t>IoT</a:t>
            </a:r>
            <a:r>
              <a:rPr lang="en-US" baseline="0" dirty="0" smtClean="0"/>
              <a:t> necessarily being connected to a network, network security issues come hand-in-hand with it. First of all, the </a:t>
            </a:r>
            <a:r>
              <a:rPr lang="en-US" baseline="0" dirty="0" err="1" smtClean="0"/>
              <a:t>IoT</a:t>
            </a:r>
            <a:r>
              <a:rPr lang="en-US" baseline="0" dirty="0" smtClean="0"/>
              <a:t> is susceptible to </a:t>
            </a:r>
            <a:r>
              <a:rPr lang="en-US" baseline="0" dirty="0" err="1" smtClean="0"/>
              <a:t>DDoS</a:t>
            </a:r>
            <a:r>
              <a:rPr lang="en-US" baseline="0" dirty="0" smtClean="0"/>
              <a:t>. If someone’s daily life depends too heavily on the </a:t>
            </a:r>
            <a:r>
              <a:rPr lang="en-US" baseline="0" dirty="0" err="1" smtClean="0"/>
              <a:t>IoT</a:t>
            </a:r>
            <a:r>
              <a:rPr lang="en-US" baseline="0" dirty="0" smtClean="0"/>
              <a:t>, this could seriously hinder that person for as long as their system is not behaving as expected. This could cause not only disruptions to the system user, but potentially life-threatening hazards. The connected car is an example of this – critical functionality can be attacked, including the steering and braking systems. </a:t>
            </a:r>
          </a:p>
          <a:p>
            <a:endParaRPr lang="en-US" baseline="0" dirty="0" smtClean="0"/>
          </a:p>
          <a:p>
            <a:r>
              <a:rPr lang="en-US" baseline="0" dirty="0" smtClean="0"/>
              <a:t>Next, if the </a:t>
            </a:r>
            <a:r>
              <a:rPr lang="en-US" baseline="0" dirty="0" err="1" smtClean="0"/>
              <a:t>IoT</a:t>
            </a:r>
            <a:r>
              <a:rPr lang="en-US" baseline="0" dirty="0" smtClean="0"/>
              <a:t> network is broken into, someone else now has access to all of these small computing devices, allowing that person to create a botnet without the user’s permission. This could cause the </a:t>
            </a:r>
            <a:r>
              <a:rPr lang="en-US" baseline="0" dirty="0" err="1" smtClean="0"/>
              <a:t>IoT</a:t>
            </a:r>
            <a:r>
              <a:rPr lang="en-US" baseline="0" dirty="0" smtClean="0"/>
              <a:t> network to require some serious fixes in prevent that from happening in the future. </a:t>
            </a:r>
          </a:p>
          <a:p>
            <a:endParaRPr lang="en-US" baseline="0" dirty="0" smtClean="0"/>
          </a:p>
          <a:p>
            <a:r>
              <a:rPr lang="en-US" baseline="0" dirty="0" smtClean="0"/>
              <a:t>Also, internet-connected sensor devices have a history of having their governance taken over by an external party. Webcams have a history of being attacked in such events. A group of hackers known as </a:t>
            </a:r>
            <a:r>
              <a:rPr lang="en-US" baseline="0" dirty="0" err="1" smtClean="0"/>
              <a:t>GhostNet</a:t>
            </a:r>
            <a:r>
              <a:rPr lang="en-US" baseline="0" dirty="0" smtClean="0"/>
              <a:t> has cracked over 1295 webcams in 103 countries, making the video capturing available to the hackers whenever they want. Each of the devices on the internet of things could have its control taken by an external third party as well, which would spell doom for the </a:t>
            </a:r>
            <a:r>
              <a:rPr lang="en-US" baseline="0" dirty="0" err="1" smtClean="0"/>
              <a:t>IoT’s</a:t>
            </a:r>
            <a:r>
              <a:rPr lang="en-US" baseline="0" dirty="0" smtClean="0"/>
              <a:t> user’s privacy and daily workload. </a:t>
            </a:r>
          </a:p>
        </p:txBody>
      </p:sp>
      <p:sp>
        <p:nvSpPr>
          <p:cNvPr id="4" name="Slide Number Placeholder 3"/>
          <p:cNvSpPr>
            <a:spLocks noGrp="1"/>
          </p:cNvSpPr>
          <p:nvPr>
            <p:ph type="sldNum" sz="quarter" idx="10"/>
          </p:nvPr>
        </p:nvSpPr>
        <p:spPr/>
        <p:txBody>
          <a:bodyPr/>
          <a:lstStyle/>
          <a:p>
            <a:fld id="{270700B2-88B9-1642-B8EB-F86842378D04}" type="slidenum">
              <a:rPr lang="en-US" smtClean="0"/>
              <a:t>59</a:t>
            </a:fld>
            <a:endParaRPr lang="en-US"/>
          </a:p>
        </p:txBody>
      </p:sp>
    </p:spTree>
    <p:extLst>
      <p:ext uri="{BB962C8B-B14F-4D97-AF65-F5344CB8AC3E}">
        <p14:creationId xmlns:p14="http://schemas.microsoft.com/office/powerpoint/2010/main" val="42265749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existing</a:t>
            </a:r>
            <a:r>
              <a:rPr lang="en-US" baseline="0" dirty="0" smtClean="0"/>
              <a:t> databases/servers are not secure enough to trust the placement of mass amount of personal home information. Additionally, the current network architecture is not nearly secure enough for this amount of data collection – in the current, relatively insecure network configuration, a third party user with access to the server would be able to effectively view an ongoing stream how many people are in the house, and who they are, which presents a very real security and privacy issue for the user. Last, despite the potential long-term utility of the </a:t>
            </a:r>
            <a:r>
              <a:rPr lang="en-US" baseline="0" dirty="0" err="1" smtClean="0"/>
              <a:t>IoT</a:t>
            </a:r>
            <a:r>
              <a:rPr lang="en-US" baseline="0" dirty="0" smtClean="0"/>
              <a:t>, the user is still responsible for ensuring that they </a:t>
            </a:r>
            <a:r>
              <a:rPr lang="en-US" baseline="0" dirty="0" err="1" smtClean="0"/>
              <a:t>IoT</a:t>
            </a:r>
            <a:r>
              <a:rPr lang="en-US" baseline="0" dirty="0" smtClean="0"/>
              <a:t> is doing actions that they’d like to be done. This means that the user must essentially supervise the system that is meant to automate their daily life, which basically defeats the purpose of having an automation system or </a:t>
            </a:r>
            <a:r>
              <a:rPr lang="en-US" baseline="0" dirty="0" err="1" smtClean="0"/>
              <a:t>IoT</a:t>
            </a:r>
            <a:r>
              <a:rPr lang="en-US" baseline="0" dirty="0" smtClean="0"/>
              <a:t> overall. </a:t>
            </a:r>
          </a:p>
          <a:p>
            <a:endParaRPr lang="en-US" baseline="0" dirty="0" smtClean="0"/>
          </a:p>
          <a:p>
            <a:r>
              <a:rPr lang="en-US" baseline="0" dirty="0" err="1" smtClean="0"/>
              <a:t>IoT</a:t>
            </a:r>
            <a:r>
              <a:rPr lang="en-US" baseline="0" dirty="0" smtClean="0"/>
              <a:t> won’t be ready for a full-scale implementation until serious work has gone into improving network and server security in order to preserve the users’ privacy and security.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60</a:t>
            </a:fld>
            <a:endParaRPr lang="en-US"/>
          </a:p>
        </p:txBody>
      </p:sp>
    </p:spTree>
    <p:extLst>
      <p:ext uri="{BB962C8B-B14F-4D97-AF65-F5344CB8AC3E}">
        <p14:creationId xmlns:p14="http://schemas.microsoft.com/office/powerpoint/2010/main" val="620444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63</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dt" sz="quarter" idx="1"/>
          </p:nvPr>
        </p:nvSpPr>
        <p:spPr>
          <a:noFill/>
        </p:spPr>
        <p:txBody>
          <a:bodyPr/>
          <a:lstStyle/>
          <a:p>
            <a:fld id="{A3718B9F-EDEF-CF4A-846B-EA0EB275322B}" type="datetime1">
              <a:rPr lang="en-US"/>
              <a:pPr/>
              <a:t>4/10/15</a:t>
            </a:fld>
            <a:endParaRPr lang="en-US"/>
          </a:p>
        </p:txBody>
      </p:sp>
      <p:sp>
        <p:nvSpPr>
          <p:cNvPr id="46083" name="Rectangle 7"/>
          <p:cNvSpPr>
            <a:spLocks noGrp="1" noChangeArrowheads="1"/>
          </p:cNvSpPr>
          <p:nvPr>
            <p:ph type="sldNum" sz="quarter" idx="5"/>
          </p:nvPr>
        </p:nvSpPr>
        <p:spPr>
          <a:noFill/>
        </p:spPr>
        <p:txBody>
          <a:bodyPr/>
          <a:lstStyle/>
          <a:p>
            <a:fld id="{AA88732D-BCAF-4E47-9213-CEF2CAB2E2DA}" type="slidenum">
              <a:rPr lang="en-US"/>
              <a:pPr/>
              <a:t>64</a:t>
            </a:fld>
            <a:endParaRPr lang="en-US"/>
          </a:p>
        </p:txBody>
      </p:sp>
      <p:sp>
        <p:nvSpPr>
          <p:cNvPr id="46084" name="Rectangle 2"/>
          <p:cNvSpPr>
            <a:spLocks noGrp="1" noRot="1" noChangeAspect="1" noChangeArrowheads="1"/>
          </p:cNvSpPr>
          <p:nvPr>
            <p:ph type="sldImg"/>
          </p:nvPr>
        </p:nvSpPr>
        <p:spPr>
          <a:solidFill>
            <a:srgbClr val="FFFFFF"/>
          </a:solidFill>
          <a:ln/>
        </p:spPr>
      </p:sp>
      <p:sp>
        <p:nvSpPr>
          <p:cNvPr id="46085" name="Rectangle 3"/>
          <p:cNvSpPr>
            <a:spLocks noGrp="1" noChangeArrowheads="1"/>
          </p:cNvSpPr>
          <p:nvPr>
            <p:ph type="body" idx="1"/>
          </p:nvPr>
        </p:nvSpPr>
        <p:spPr>
          <a:solidFill>
            <a:srgbClr val="FFFFFF"/>
          </a:solidFill>
          <a:ln>
            <a:solidFill>
              <a:srgbClr val="000000"/>
            </a:solidFill>
          </a:ln>
        </p:spPr>
        <p:txBody>
          <a:bodyPr/>
          <a:lstStyle/>
          <a:p>
            <a:pPr lvl="0" algn="l" eaLnBrk="1" hangingPunct="1">
              <a:lnSpc>
                <a:spcPct val="90000"/>
              </a:lnSpc>
            </a:pPr>
            <a:r>
              <a:rPr lang="en-US" dirty="0" smtClean="0">
                <a:latin typeface="Arial" charset="0"/>
              </a:rPr>
              <a:t>Exploit security holes, Break encryption, Spoofing</a:t>
            </a:r>
          </a:p>
          <a:p>
            <a:pPr eaLnBrk="1" hangingPunct="1"/>
            <a:r>
              <a:rPr lang="en-US" dirty="0" smtClean="0">
                <a:latin typeface="Arial" charset="0"/>
                <a:ea typeface="ＭＳ Ｐゴシック" charset="-128"/>
                <a:cs typeface="ＭＳ Ｐゴシック" charset="-128"/>
              </a:rPr>
              <a:t>Social Engineering: Guess passwords, Find out passwords and procedures</a:t>
            </a:r>
          </a:p>
          <a:p>
            <a:pPr eaLnBrk="1" hangingPunct="1">
              <a:lnSpc>
                <a:spcPct val="90000"/>
              </a:lnSpc>
            </a:pPr>
            <a:r>
              <a:rPr lang="en-US" dirty="0" smtClean="0">
                <a:latin typeface="Arial" charset="0"/>
                <a:ea typeface="ＭＳ Ｐゴシック" charset="-128"/>
                <a:cs typeface="ＭＳ Ｐゴシック" charset="-128"/>
              </a:rPr>
              <a:t>Poor </a:t>
            </a:r>
            <a:r>
              <a:rPr lang="en-US" dirty="0">
                <a:latin typeface="Arial" charset="0"/>
                <a:ea typeface="ＭＳ Ｐゴシック" charset="-128"/>
                <a:cs typeface="ＭＳ Ｐゴシック" charset="-128"/>
              </a:rPr>
              <a:t>passwords, Insecure protocols, Program limitations (buffer overruns), Eavesdropping (Email, Interactive), Insecure files</a:t>
            </a:r>
          </a:p>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dt" sz="quarter" idx="1"/>
          </p:nvPr>
        </p:nvSpPr>
        <p:spPr>
          <a:noFill/>
        </p:spPr>
        <p:txBody>
          <a:bodyPr/>
          <a:lstStyle/>
          <a:p>
            <a:fld id="{F259C308-743B-B74B-A085-56FE5F7E9065}" type="datetime1">
              <a:rPr lang="en-US"/>
              <a:pPr/>
              <a:t>4/10/15</a:t>
            </a:fld>
            <a:endParaRPr lang="en-US"/>
          </a:p>
        </p:txBody>
      </p:sp>
      <p:sp>
        <p:nvSpPr>
          <p:cNvPr id="48131" name="Rectangle 7"/>
          <p:cNvSpPr>
            <a:spLocks noGrp="1" noChangeArrowheads="1"/>
          </p:cNvSpPr>
          <p:nvPr>
            <p:ph type="sldNum" sz="quarter" idx="5"/>
          </p:nvPr>
        </p:nvSpPr>
        <p:spPr>
          <a:noFill/>
        </p:spPr>
        <p:txBody>
          <a:bodyPr/>
          <a:lstStyle/>
          <a:p>
            <a:fld id="{AB05F7EA-FC72-4041-BDE8-E3F03A90F709}" type="slidenum">
              <a:rPr lang="en-US"/>
              <a:pPr/>
              <a:t>65</a:t>
            </a:fld>
            <a:endParaRPr lang="en-US"/>
          </a:p>
        </p:txBody>
      </p:sp>
      <p:sp>
        <p:nvSpPr>
          <p:cNvPr id="48132" name="Rectangle 2"/>
          <p:cNvSpPr>
            <a:spLocks noGrp="1" noRot="1" noChangeAspect="1" noChangeArrowheads="1"/>
          </p:cNvSpPr>
          <p:nvPr>
            <p:ph type="sldImg"/>
          </p:nvPr>
        </p:nvSpPr>
        <p:spPr>
          <a:solidFill>
            <a:srgbClr val="FFFFFF"/>
          </a:solidFill>
          <a:ln/>
        </p:spPr>
      </p:sp>
      <p:sp>
        <p:nvSpPr>
          <p:cNvPr id="4813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dt" sz="quarter" idx="1"/>
          </p:nvPr>
        </p:nvSpPr>
        <p:spPr>
          <a:noFill/>
        </p:spPr>
        <p:txBody>
          <a:bodyPr/>
          <a:lstStyle/>
          <a:p>
            <a:fld id="{A9D6C982-4C2A-1C45-A0FC-ACACFA435DE7}" type="datetime1">
              <a:rPr lang="en-US"/>
              <a:pPr/>
              <a:t>4/10/15</a:t>
            </a:fld>
            <a:endParaRPr lang="en-US"/>
          </a:p>
        </p:txBody>
      </p:sp>
      <p:sp>
        <p:nvSpPr>
          <p:cNvPr id="57347" name="Rectangle 7"/>
          <p:cNvSpPr>
            <a:spLocks noGrp="1" noChangeArrowheads="1"/>
          </p:cNvSpPr>
          <p:nvPr>
            <p:ph type="sldNum" sz="quarter" idx="5"/>
          </p:nvPr>
        </p:nvSpPr>
        <p:spPr>
          <a:noFill/>
        </p:spPr>
        <p:txBody>
          <a:bodyPr/>
          <a:lstStyle/>
          <a:p>
            <a:fld id="{32B222BE-0034-BE45-8492-E0AADFD7E131}" type="slidenum">
              <a:rPr lang="en-US"/>
              <a:pPr/>
              <a:t>66</a:t>
            </a:fld>
            <a:endParaRPr lang="en-US"/>
          </a:p>
        </p:txBody>
      </p:sp>
      <p:sp>
        <p:nvSpPr>
          <p:cNvPr id="57348" name="Rectangle 2"/>
          <p:cNvSpPr>
            <a:spLocks noGrp="1" noRot="1" noChangeAspect="1" noChangeArrowheads="1" noTextEdit="1"/>
          </p:cNvSpPr>
          <p:nvPr>
            <p:ph type="sldImg"/>
          </p:nvPr>
        </p:nvSpPr>
        <p:spPr>
          <a:xfrm>
            <a:off x="381000" y="684213"/>
            <a:ext cx="6097588" cy="3430587"/>
          </a:xfrm>
          <a:solidFill>
            <a:srgbClr val="FFFFFF"/>
          </a:solidFill>
          <a:ln/>
        </p:spPr>
      </p:sp>
      <p:sp>
        <p:nvSpPr>
          <p:cNvPr id="57349" name="Rectangle 3"/>
          <p:cNvSpPr>
            <a:spLocks noGrp="1" noChangeArrowheads="1"/>
          </p:cNvSpPr>
          <p:nvPr>
            <p:ph type="body" idx="1"/>
          </p:nvPr>
        </p:nvSpPr>
        <p:spPr>
          <a:xfrm>
            <a:off x="912813" y="4343400"/>
            <a:ext cx="5032375" cy="4116388"/>
          </a:xfrm>
          <a:solidFill>
            <a:srgbClr val="FFFFFF"/>
          </a:solidFill>
          <a:ln>
            <a:solidFill>
              <a:srgbClr val="000000"/>
            </a:solidFill>
          </a:ln>
        </p:spPr>
        <p:txBody>
          <a:bodyPr lIns="87682" tIns="43841" rIns="87682" bIns="43841"/>
          <a:lstStyle/>
          <a:p>
            <a:pPr eaLnBrk="1" hangingPunct="1"/>
            <a:r>
              <a:rPr lang="en-US">
                <a:latin typeface="Arial" charset="0"/>
                <a:ea typeface="ＭＳ Ｐゴシック" charset="-128"/>
                <a:cs typeface="ＭＳ Ｐゴシック" charset="-128"/>
              </a:rPr>
              <a:t>Money: stolen credit cards, change records, stolen property.</a:t>
            </a:r>
          </a:p>
          <a:p>
            <a:pPr eaLnBrk="1" hangingPunct="1"/>
            <a:r>
              <a:rPr lang="en-US">
                <a:latin typeface="Arial" charset="0"/>
                <a:ea typeface="ＭＳ Ｐゴシック" charset="-128"/>
                <a:cs typeface="ＭＳ Ｐゴシック" charset="-128"/>
              </a:rPr>
              <a:t>Political, military, economic.</a:t>
            </a:r>
          </a:p>
          <a:p>
            <a:pPr eaLnBrk="1" hangingPunct="1"/>
            <a:r>
              <a:rPr lang="en-US">
                <a:latin typeface="Arial" charset="0"/>
                <a:ea typeface="ＭＳ Ｐゴシック" charset="-128"/>
                <a:cs typeface="ＭＳ Ｐゴシック" charset="-128"/>
              </a:rPr>
              <a:t>Challenge, Revenge, Mean</a:t>
            </a:r>
          </a:p>
          <a:p>
            <a:pPr eaLnBrk="1" hangingPunct="1"/>
            <a:r>
              <a:rPr lang="en-US">
                <a:latin typeface="Arial" charset="0"/>
                <a:ea typeface="ＭＳ Ｐゴシック" charset="-128"/>
                <a:cs typeface="ＭＳ Ｐゴシック" charset="-128"/>
              </a:rPr>
              <a:t>Why do at all? Have motivation, think about it, think it will help, think it’s acceptable.</a:t>
            </a:r>
          </a:p>
          <a:p>
            <a:pPr eaLnBrk="1" hangingPunct="1"/>
            <a:r>
              <a:rPr lang="en-US">
                <a:latin typeface="Arial" charset="0"/>
                <a:ea typeface="ＭＳ Ｐゴシック" charset="-128"/>
                <a:cs typeface="ＭＳ Ｐゴシック" charset="-128"/>
              </a:rPr>
              <a:t>Feel forced. Don’t agree. Don’t care.</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noFill/>
        </p:spPr>
        <p:txBody>
          <a:bodyPr/>
          <a:lstStyle/>
          <a:p>
            <a:fld id="{13AFCE52-CAFD-9F4E-9284-D2AEBB6DF65B}" type="datetime1">
              <a:rPr lang="en-US"/>
              <a:pPr/>
              <a:t>4/10/15</a:t>
            </a:fld>
            <a:endParaRPr lang="en-US"/>
          </a:p>
        </p:txBody>
      </p:sp>
      <p:sp>
        <p:nvSpPr>
          <p:cNvPr id="59395" name="Rectangle 7"/>
          <p:cNvSpPr>
            <a:spLocks noGrp="1" noChangeArrowheads="1"/>
          </p:cNvSpPr>
          <p:nvPr>
            <p:ph type="sldNum" sz="quarter" idx="5"/>
          </p:nvPr>
        </p:nvSpPr>
        <p:spPr>
          <a:noFill/>
        </p:spPr>
        <p:txBody>
          <a:bodyPr/>
          <a:lstStyle/>
          <a:p>
            <a:fld id="{0A572A9B-4E8D-E748-B6B5-7CB401A4AE31}" type="slidenum">
              <a:rPr lang="en-US"/>
              <a:pPr/>
              <a:t>67</a:t>
            </a:fld>
            <a:endParaRPr lang="en-US"/>
          </a:p>
        </p:txBody>
      </p:sp>
      <p:sp>
        <p:nvSpPr>
          <p:cNvPr id="59396" name="Rectangle 2"/>
          <p:cNvSpPr>
            <a:spLocks noGrp="1" noRot="1" noChangeAspect="1" noChangeArrowheads="1"/>
          </p:cNvSpPr>
          <p:nvPr>
            <p:ph type="sldImg"/>
          </p:nvPr>
        </p:nvSpPr>
        <p:spPr>
          <a:solidFill>
            <a:srgbClr val="FFFFFF"/>
          </a:solidFill>
          <a:ln/>
        </p:spPr>
      </p:sp>
      <p:sp>
        <p:nvSpPr>
          <p:cNvPr id="5939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More computers. Unsophisticated owners. More complex software. Greater connectivity. Easy access to cracking tools. Incentives. File-sharing</a:t>
            </a:r>
          </a:p>
          <a:p>
            <a:pPr eaLnBrk="1" hangingPunct="1"/>
            <a:r>
              <a:rPr lang="en-US">
                <a:latin typeface="Arial" charset="0"/>
                <a:ea typeface="ＭＳ Ｐゴシック" charset="-128"/>
                <a:cs typeface="ＭＳ Ｐゴシック" charset="-128"/>
              </a:rPr>
              <a:t>In ’60s and ’70s, access was mostly localized.</a:t>
            </a:r>
          </a:p>
          <a:p>
            <a:pPr eaLnBrk="1" hangingPunct="1"/>
            <a:r>
              <a:rPr lang="en-US">
                <a:latin typeface="Arial" charset="0"/>
                <a:ea typeface="ＭＳ Ｐゴシック" charset="-128"/>
                <a:cs typeface="ＭＳ Ｐゴシック" charset="-128"/>
              </a:rPr>
              <a:t>Modems. Wardialing.</a:t>
            </a:r>
          </a:p>
          <a:p>
            <a:pPr eaLnBrk="1" hangingPunct="1"/>
            <a:r>
              <a:rPr lang="en-US">
                <a:latin typeface="Arial" charset="0"/>
                <a:ea typeface="ＭＳ Ｐゴシック" charset="-128"/>
                <a:cs typeface="ＭＳ Ｐゴシック" charset="-128"/>
              </a:rPr>
              <a:t>Some Arpanet and Usenet.</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ea typeface="ＭＳ Ｐゴシック" charset="-128"/>
                <a:cs typeface="ＭＳ Ｐゴシック" charset="-128"/>
              </a:rPr>
              <a:t>Attacker spoofs the IP address so the SYN-ACK is sent to a different machine that cannot respond to the SYN-ACK. </a:t>
            </a:r>
          </a:p>
          <a:p>
            <a:r>
              <a:rPr lang="en-US" dirty="0" smtClean="0">
                <a:latin typeface="Arial" charset="0"/>
                <a:ea typeface="ＭＳ Ｐゴシック" charset="-128"/>
                <a:cs typeface="ＭＳ Ｐゴシック" charset="-128"/>
              </a:rPr>
              <a:t>This leaves the connection half open on the server machine decreasing the resources (sockets, memory, threads/processes) available to respond to legitimate clients. </a:t>
            </a:r>
          </a:p>
          <a:p>
            <a:r>
              <a:rPr lang="en-US" dirty="0" smtClean="0">
                <a:latin typeface="Arial" charset="0"/>
                <a:ea typeface="ＭＳ Ｐゴシック" charset="-128"/>
                <a:cs typeface="ＭＳ Ｐゴシック" charset="-128"/>
              </a:rPr>
              <a:t>The attacker send many such spoofed SYN messages.</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7425567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dt" sz="quarter" idx="1"/>
          </p:nvPr>
        </p:nvSpPr>
        <p:spPr>
          <a:noFill/>
        </p:spPr>
        <p:txBody>
          <a:bodyPr/>
          <a:lstStyle/>
          <a:p>
            <a:fld id="{31E81670-4D1A-C746-ACE7-E7FE8A6A94A5}" type="datetime1">
              <a:rPr lang="en-US"/>
              <a:pPr/>
              <a:t>4/10/15</a:t>
            </a:fld>
            <a:endParaRPr lang="en-US"/>
          </a:p>
        </p:txBody>
      </p:sp>
      <p:sp>
        <p:nvSpPr>
          <p:cNvPr id="61443" name="Rectangle 7"/>
          <p:cNvSpPr>
            <a:spLocks noGrp="1" noChangeArrowheads="1"/>
          </p:cNvSpPr>
          <p:nvPr>
            <p:ph type="sldNum" sz="quarter" idx="5"/>
          </p:nvPr>
        </p:nvSpPr>
        <p:spPr>
          <a:noFill/>
        </p:spPr>
        <p:txBody>
          <a:bodyPr/>
          <a:lstStyle/>
          <a:p>
            <a:fld id="{95595B30-617C-4D41-8CEF-627F36A62CFE}" type="slidenum">
              <a:rPr lang="en-US"/>
              <a:pPr/>
              <a:t>68</a:t>
            </a:fld>
            <a:endParaRPr lang="en-US"/>
          </a:p>
        </p:txBody>
      </p:sp>
      <p:sp>
        <p:nvSpPr>
          <p:cNvPr id="61444" name="Rectangle 2"/>
          <p:cNvSpPr>
            <a:spLocks noGrp="1" noRot="1" noChangeAspect="1" noChangeArrowheads="1"/>
          </p:cNvSpPr>
          <p:nvPr>
            <p:ph type="sldImg"/>
          </p:nvPr>
        </p:nvSpPr>
        <p:spPr>
          <a:solidFill>
            <a:srgbClr val="FFFFFF"/>
          </a:solidFill>
          <a:ln/>
        </p:spPr>
      </p:sp>
      <p:sp>
        <p:nvSpPr>
          <p:cNvPr id="6144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ea typeface="ＭＳ Ｐゴシック" charset="-128"/>
                <a:cs typeface="ＭＳ Ｐゴシック" charset="-128"/>
              </a:rPr>
              <a:t>Script kiddies</a:t>
            </a:r>
          </a:p>
          <a:p>
            <a:pPr eaLnBrk="1" hangingPunct="1"/>
            <a:r>
              <a:rPr lang="en-US" dirty="0" err="1">
                <a:latin typeface="Arial" charset="0"/>
                <a:ea typeface="ＭＳ Ｐゴシック" charset="-128"/>
                <a:cs typeface="ＭＳ Ｐゴシック" charset="-128"/>
              </a:rPr>
              <a:t>Phreakers</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Security analysts</a:t>
            </a:r>
          </a:p>
          <a:p>
            <a:pPr eaLnBrk="1" hangingPunct="1"/>
            <a:r>
              <a:rPr lang="en-US" dirty="0">
                <a:latin typeface="Arial" charset="0"/>
                <a:ea typeface="ＭＳ Ｐゴシック" charset="-128"/>
                <a:cs typeface="ＭＳ Ｐゴシック" charset="-128"/>
              </a:rPr>
              <a:t>Packet monkey</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dt" sz="quarter" idx="1"/>
          </p:nvPr>
        </p:nvSpPr>
        <p:spPr>
          <a:noFill/>
        </p:spPr>
        <p:txBody>
          <a:bodyPr/>
          <a:lstStyle/>
          <a:p>
            <a:fld id="{1802CC8B-0F5C-E04E-A805-AD8ED888C008}" type="datetime1">
              <a:rPr lang="en-US"/>
              <a:pPr/>
              <a:t>4/10/15</a:t>
            </a:fld>
            <a:endParaRPr lang="en-US"/>
          </a:p>
        </p:txBody>
      </p:sp>
      <p:sp>
        <p:nvSpPr>
          <p:cNvPr id="63491" name="Rectangle 7"/>
          <p:cNvSpPr>
            <a:spLocks noGrp="1" noChangeArrowheads="1"/>
          </p:cNvSpPr>
          <p:nvPr>
            <p:ph type="sldNum" sz="quarter" idx="5"/>
          </p:nvPr>
        </p:nvSpPr>
        <p:spPr>
          <a:noFill/>
        </p:spPr>
        <p:txBody>
          <a:bodyPr/>
          <a:lstStyle/>
          <a:p>
            <a:fld id="{384A2750-F4F5-0045-9F65-BCFCF81AE8DD}" type="slidenum">
              <a:rPr lang="en-US"/>
              <a:pPr/>
              <a:t>69</a:t>
            </a:fld>
            <a:endParaRPr lang="en-US"/>
          </a:p>
        </p:txBody>
      </p:sp>
      <p:sp>
        <p:nvSpPr>
          <p:cNvPr id="63492" name="Rectangle 2"/>
          <p:cNvSpPr>
            <a:spLocks noGrp="1" noRot="1" noChangeAspect="1" noChangeArrowheads="1"/>
          </p:cNvSpPr>
          <p:nvPr>
            <p:ph type="sldImg"/>
          </p:nvPr>
        </p:nvSpPr>
        <p:spPr>
          <a:solidFill>
            <a:srgbClr val="FFFFFF"/>
          </a:solidFill>
          <a:ln/>
        </p:spPr>
      </p:sp>
      <p:sp>
        <p:nvSpPr>
          <p:cNvPr id="6349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Machines are unused. No harm done. Education. Exposes security holes. Exposes abuses.</a:t>
            </a:r>
          </a:p>
          <a:p>
            <a:pPr eaLnBrk="1" hangingPunct="1"/>
            <a:r>
              <a:rPr lang="en-US">
                <a:latin typeface="Arial" charset="0"/>
                <a:ea typeface="ＭＳ Ｐゴシック" charset="-128"/>
                <a:cs typeface="ＭＳ Ｐゴシック" charset="-128"/>
              </a:rPr>
              <a:t>Use computer and/or resources. Take data. Destroy data. Alter data. Lock out others. Attack other computers.</a:t>
            </a:r>
          </a:p>
          <a:p>
            <a:pPr eaLnBrk="1" hangingPunct="1"/>
            <a:r>
              <a:rPr lang="en-US">
                <a:latin typeface="Arial" charset="0"/>
                <a:ea typeface="ＭＳ Ｐゴシック" charset="-128"/>
                <a:cs typeface="ＭＳ Ｐゴシック" charset="-128"/>
              </a:rPr>
              <a:t>Equipment, Processor Time, Disk space, Printer time / paper, Bandwidth</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dt" sz="quarter" idx="1"/>
          </p:nvPr>
        </p:nvSpPr>
        <p:spPr>
          <a:noFill/>
        </p:spPr>
        <p:txBody>
          <a:bodyPr/>
          <a:lstStyle/>
          <a:p>
            <a:fld id="{76926696-22C3-0C40-B085-938139E437AF}" type="datetime1">
              <a:rPr lang="en-US"/>
              <a:pPr/>
              <a:t>4/10/15</a:t>
            </a:fld>
            <a:endParaRPr lang="en-US"/>
          </a:p>
        </p:txBody>
      </p:sp>
      <p:sp>
        <p:nvSpPr>
          <p:cNvPr id="65539" name="Rectangle 7"/>
          <p:cNvSpPr>
            <a:spLocks noGrp="1" noChangeArrowheads="1"/>
          </p:cNvSpPr>
          <p:nvPr>
            <p:ph type="sldNum" sz="quarter" idx="5"/>
          </p:nvPr>
        </p:nvSpPr>
        <p:spPr>
          <a:noFill/>
        </p:spPr>
        <p:txBody>
          <a:bodyPr/>
          <a:lstStyle/>
          <a:p>
            <a:fld id="{A6AFFA11-F2F9-C047-AAA1-508A65DD45D5}" type="slidenum">
              <a:rPr lang="en-US"/>
              <a:pPr/>
              <a:t>70</a:t>
            </a:fld>
            <a:endParaRPr lang="en-US"/>
          </a:p>
        </p:txBody>
      </p:sp>
      <p:sp>
        <p:nvSpPr>
          <p:cNvPr id="65540" name="Rectangle 2"/>
          <p:cNvSpPr>
            <a:spLocks noGrp="1" noRot="1" noChangeAspect="1" noChangeArrowheads="1"/>
          </p:cNvSpPr>
          <p:nvPr>
            <p:ph type="sldImg"/>
          </p:nvPr>
        </p:nvSpPr>
        <p:spPr>
          <a:solidFill>
            <a:srgbClr val="FFFFFF"/>
          </a:solidFill>
          <a:ln/>
        </p:spPr>
      </p:sp>
      <p:sp>
        <p:nvSpPr>
          <p:cNvPr id="6554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Are either of these laws still in effect? Have they been changed?</a:t>
            </a:r>
          </a:p>
          <a:p>
            <a:pPr eaLnBrk="1" hangingPunct="1"/>
            <a:r>
              <a:rPr lang="en-US">
                <a:latin typeface="Arial" charset="0"/>
                <a:ea typeface="ＭＳ Ｐゴシック" charset="-128"/>
                <a:cs typeface="ＭＳ Ｐゴシック" charset="-128"/>
              </a:rPr>
              <a:t>For additional legislation ask for presenting volunteers to brief recent incidents/cases.</a:t>
            </a:r>
          </a:p>
          <a:p>
            <a:pPr eaLnBrk="1" hangingPunct="1"/>
            <a:r>
              <a:rPr lang="en-US">
                <a:latin typeface="Arial" charset="0"/>
                <a:ea typeface="ＭＳ Ｐゴシック" charset="-128"/>
                <a:cs typeface="ＭＳ Ｐゴシック" charset="-128"/>
              </a:rPr>
              <a:t>Also ask for volunteers to find out laws from their home country/state.</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dt" sz="quarter" idx="1"/>
          </p:nvPr>
        </p:nvSpPr>
        <p:spPr>
          <a:noFill/>
        </p:spPr>
        <p:txBody>
          <a:bodyPr/>
          <a:lstStyle/>
          <a:p>
            <a:fld id="{C4DCDDFD-C10C-5C4E-AF41-68B2FC935340}" type="datetime1">
              <a:rPr lang="en-US"/>
              <a:pPr/>
              <a:t>4/10/15</a:t>
            </a:fld>
            <a:endParaRPr lang="en-US"/>
          </a:p>
        </p:txBody>
      </p:sp>
      <p:sp>
        <p:nvSpPr>
          <p:cNvPr id="67587" name="Rectangle 7"/>
          <p:cNvSpPr>
            <a:spLocks noGrp="1" noChangeArrowheads="1"/>
          </p:cNvSpPr>
          <p:nvPr>
            <p:ph type="sldNum" sz="quarter" idx="5"/>
          </p:nvPr>
        </p:nvSpPr>
        <p:spPr>
          <a:noFill/>
        </p:spPr>
        <p:txBody>
          <a:bodyPr/>
          <a:lstStyle/>
          <a:p>
            <a:fld id="{ABB49B77-8A72-294C-8C73-60CEADD5AAAC}" type="slidenum">
              <a:rPr lang="en-US"/>
              <a:pPr/>
              <a:t>71</a:t>
            </a:fld>
            <a:endParaRPr lang="en-US"/>
          </a:p>
        </p:txBody>
      </p:sp>
      <p:sp>
        <p:nvSpPr>
          <p:cNvPr id="67588" name="Rectangle 2"/>
          <p:cNvSpPr>
            <a:spLocks noGrp="1" noRot="1" noChangeAspect="1" noChangeArrowheads="1"/>
          </p:cNvSpPr>
          <p:nvPr>
            <p:ph type="sldImg"/>
          </p:nvPr>
        </p:nvSpPr>
        <p:spPr>
          <a:solidFill>
            <a:srgbClr val="FFFFFF"/>
          </a:solidFill>
          <a:ln/>
        </p:spPr>
      </p:sp>
      <p:sp>
        <p:nvSpPr>
          <p:cNvPr id="6758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ea typeface="ＭＳ Ｐゴシック" charset="-128"/>
                <a:cs typeface="ＭＳ Ｐゴシック" charset="-128"/>
              </a:rPr>
              <a:t>Encryption, Authentication, Biometrics, Anti-virus, File integrity checking (E.g. Tripwire), Virtual private networks, Point-to-point networking (Twisted-pair Ethernet vs. Coax vs. wireless)</a:t>
            </a:r>
          </a:p>
          <a:p>
            <a:pPr eaLnBrk="1" hangingPunct="1"/>
            <a:r>
              <a:rPr lang="en-US" dirty="0">
                <a:latin typeface="Arial" charset="0"/>
                <a:ea typeface="ＭＳ Ｐゴシック" charset="-128"/>
                <a:cs typeface="ＭＳ Ｐゴシック" charset="-128"/>
              </a:rPr>
              <a:t>Security through obscurity, physical access required, not on network, behind locked doors.</a:t>
            </a:r>
          </a:p>
          <a:p>
            <a:pPr eaLnBrk="1" hangingPunct="1"/>
            <a:r>
              <a:rPr lang="en-US" dirty="0">
                <a:latin typeface="Arial" charset="0"/>
                <a:ea typeface="ＭＳ Ｐゴシック" charset="-128"/>
                <a:cs typeface="ＭＳ Ｐゴシック" charset="-128"/>
              </a:rPr>
              <a:t>Remove desire, remove incentives</a:t>
            </a:r>
          </a:p>
          <a:p>
            <a:pPr eaLnBrk="1" hangingPunct="1"/>
            <a:r>
              <a:rPr lang="en-US" dirty="0">
                <a:latin typeface="Arial" charset="0"/>
                <a:ea typeface="ＭＳ Ｐゴシック" charset="-128"/>
                <a:cs typeface="ＭＳ Ｐゴシック" charset="-128"/>
              </a:rPr>
              <a:t>Legalize, increase penalties, increase chance of getting caught.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ea typeface="ＭＳ Ｐゴシック" charset="-128"/>
                <a:cs typeface="ＭＳ Ｐゴシック" charset="-128"/>
              </a:rPr>
              <a:t>Attacker finds routers that support broadcasting messages to all computers on their local area networks. </a:t>
            </a:r>
          </a:p>
          <a:p>
            <a:r>
              <a:rPr lang="en-US" dirty="0" smtClean="0">
                <a:latin typeface="Arial" charset="0"/>
                <a:ea typeface="ＭＳ Ｐゴシック" charset="-128"/>
                <a:cs typeface="ＭＳ Ｐゴシック" charset="-128"/>
              </a:rPr>
              <a:t>The attacker sends a spoofed ping message, which the routers echo to the spoofed address.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426812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short answer format expected.</a:t>
            </a:r>
          </a:p>
          <a:p>
            <a:r>
              <a:rPr lang="en-US" baseline="0" dirty="0" smtClean="0"/>
              <a:t>Note: 2. only one argument needed, should include logic for all parties</a:t>
            </a:r>
          </a:p>
          <a:p>
            <a:r>
              <a:rPr lang="en-US" baseline="0" dirty="0" smtClean="0"/>
              <a:t>Note: 3. same law(s) should be applicable to all parties</a:t>
            </a:r>
            <a:endParaRPr lang="en-US" dirty="0" smtClean="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395997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smtClean="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smtClean="0"/>
              <a:t>© 2015 Keith A. Pray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smtClean="0"/>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2015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2015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2015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en-US" smtClean="0"/>
              <a:t>© 2015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smtClean="0"/>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smtClean="0"/>
              <a:t>© 2015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smtClean="0">
                  <a:solidFill>
                    <a:schemeClr val="tx1"/>
                  </a:solidFill>
                </a:rPr>
                <a:t>CS 3043 Social Implications Of Computing</a:t>
              </a:r>
              <a:endParaRPr lang="en-US" dirty="0">
                <a:solidFill>
                  <a:schemeClr val="tx1"/>
                </a:solidFill>
              </a:endParaRP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ocialimps.keithpray.net/assignments/index.jsp?content=Code_Test.js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theverge.com/2015/3/4/8149663/apple-pay-credit-card-fraud-bank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j.com/news/index.ssf/2015/03/alleged_hacker_brought_to_nj_on_charges_of_large-s.html" TargetMode="External"/><Relationship Id="rId3" Type="http://schemas.openxmlformats.org/officeDocument/2006/relationships/hyperlink" Target="https://www.youtube.com/watch?v=ziHI8htZV5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23.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24.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2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3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32.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33.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34.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3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image" Target="../media/image36.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image" Target="../media/image3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image" Target="../media/image38.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image" Target="../media/image39.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image" Target="../media/image4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8</a:t>
            </a:r>
            <a:br>
              <a:rPr lang="en-US" dirty="0" smtClean="0"/>
            </a:br>
            <a:r>
              <a:rPr lang="en-US" dirty="0" smtClean="0"/>
              <a:t>Crime</a:t>
            </a:r>
            <a:endParaRPr lang="en-US" dirty="0"/>
          </a:p>
        </p:txBody>
      </p:sp>
      <p:sp>
        <p:nvSpPr>
          <p:cNvPr id="4" name="Footer Placeholder 3"/>
          <p:cNvSpPr>
            <a:spLocks noGrp="1"/>
          </p:cNvSpPr>
          <p:nvPr>
            <p:ph type="ftr" sz="quarter" idx="3"/>
          </p:nvPr>
        </p:nvSpPr>
        <p:spPr/>
        <p:txBody>
          <a:bodyPr/>
          <a:lstStyle/>
          <a:p>
            <a:r>
              <a:rPr lang="en-US" smtClean="0"/>
              <a:t>© 2015 Keith A. Pray</a:t>
            </a:r>
            <a:endParaRPr lang="en-US" dirty="0"/>
          </a:p>
        </p:txBody>
      </p:sp>
    </p:spTree>
    <p:extLst>
      <p:ext uri="{BB962C8B-B14F-4D97-AF65-F5344CB8AC3E}">
        <p14:creationId xmlns:p14="http://schemas.microsoft.com/office/powerpoint/2010/main" val="24493412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Reading Notes</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pp. 321 Might be interesting to compare password guidance over the years.</a:t>
            </a:r>
          </a:p>
          <a:p>
            <a:r>
              <a:rPr lang="en-US" dirty="0" smtClean="0"/>
              <a:t>pp. 323 How does </a:t>
            </a:r>
            <a:r>
              <a:rPr lang="en-US" dirty="0" err="1" smtClean="0"/>
              <a:t>Firesheep</a:t>
            </a:r>
            <a:r>
              <a:rPr lang="en-US" dirty="0" smtClean="0"/>
              <a:t> always get a user photo?</a:t>
            </a:r>
          </a:p>
          <a:p>
            <a:r>
              <a:rPr lang="en-US" dirty="0" smtClean="0"/>
              <a:t>pp. 328 Not current or virus unknown…</a:t>
            </a:r>
          </a:p>
          <a:p>
            <a:r>
              <a:rPr lang="en-US" dirty="0" smtClean="0"/>
              <a:t>pp. 330 Goals include infect 3 machine per LAN and as many computers as possible? Never make last minute changes before release. Were they related to the defects?</a:t>
            </a:r>
          </a:p>
          <a:p>
            <a:r>
              <a:rPr lang="en-US" dirty="0"/>
              <a:t>pp. 332 Do people use the Internet as an experimental laboratory these days</a:t>
            </a:r>
            <a:r>
              <a:rPr lang="en-US" dirty="0" smtClean="0"/>
              <a:t>? </a:t>
            </a:r>
            <a:r>
              <a:rPr lang="en-US" dirty="0"/>
              <a:t>Shutdown right after booting, “benign” doesn’t seem like the right word.</a:t>
            </a:r>
          </a:p>
        </p:txBody>
      </p:sp>
      <p:sp>
        <p:nvSpPr>
          <p:cNvPr id="11" name="Content Placeholder 10"/>
          <p:cNvSpPr>
            <a:spLocks noGrp="1"/>
          </p:cNvSpPr>
          <p:nvPr>
            <p:ph sz="half" idx="2"/>
          </p:nvPr>
        </p:nvSpPr>
        <p:spPr/>
        <p:txBody>
          <a:bodyPr>
            <a:normAutofit fontScale="85000" lnSpcReduction="10000"/>
          </a:bodyPr>
          <a:lstStyle/>
          <a:p>
            <a:r>
              <a:rPr lang="en-US" dirty="0" smtClean="0"/>
              <a:t>pp. 334 “send reports back to a </a:t>
            </a:r>
            <a:r>
              <a:rPr lang="en-US" b="1" dirty="0" smtClean="0"/>
              <a:t>host</a:t>
            </a:r>
            <a:r>
              <a:rPr lang="en-US" dirty="0" smtClean="0"/>
              <a:t> computer”?</a:t>
            </a:r>
          </a:p>
          <a:p>
            <a:r>
              <a:rPr lang="en-US" dirty="0" smtClean="0"/>
              <a:t>pp. 335 Firewalls often not running on same machine as malware, routers?</a:t>
            </a:r>
          </a:p>
          <a:p>
            <a:r>
              <a:rPr lang="en-US" dirty="0" smtClean="0"/>
              <a:t>pp. 337 Have 2003 fears of cyber terrorist attacks been realized?</a:t>
            </a:r>
          </a:p>
          <a:p>
            <a:r>
              <a:rPr lang="en-US" dirty="0" smtClean="0"/>
              <a:t>pp. 345 How is online voting a moral issue?</a:t>
            </a:r>
          </a:p>
          <a:p>
            <a:r>
              <a:rPr lang="en-US" dirty="0" smtClean="0"/>
              <a:t>pp. 346 Is Internet access due to financial restrictions still relevant? Could issue specific, unrelated code for each vote.</a:t>
            </a:r>
          </a:p>
          <a:p>
            <a:r>
              <a:rPr lang="en-US" dirty="0" smtClean="0"/>
              <a:t>End of Chapter questions:</a:t>
            </a:r>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21081641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Quiz</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 denial of service attack shuts down a bunch of retailer, stock brokerage, large corporate entertainment and information web sites. Possible guilty parties:</a:t>
            </a:r>
          </a:p>
          <a:p>
            <a:pPr marL="662968" lvl="1" indent="-457200">
              <a:buFont typeface="+mj-lt"/>
              <a:buAutoNum type="alphaLcPeriod"/>
            </a:pPr>
            <a:r>
              <a:rPr lang="en-US" dirty="0"/>
              <a:t>Terrorist who aimed to cause billions of damage to U.S. economy.</a:t>
            </a:r>
          </a:p>
          <a:p>
            <a:pPr marL="662968" lvl="1" indent="-457200">
              <a:buFont typeface="+mj-lt"/>
              <a:buAutoNum type="alphaLcPeriod"/>
            </a:pPr>
            <a:r>
              <a:rPr lang="en-US" dirty="0"/>
              <a:t>Protest organization opposing commercialization of the web and corporate manipulation of consumers.</a:t>
            </a:r>
          </a:p>
          <a:p>
            <a:pPr marL="662968" lvl="1" indent="-457200">
              <a:buFont typeface="+mj-lt"/>
              <a:buAutoNum type="alphaLcPeriod"/>
            </a:pPr>
            <a:r>
              <a:rPr lang="en-US" dirty="0"/>
              <a:t>Script kiddie just having fun with tools he found on the web.</a:t>
            </a:r>
          </a:p>
          <a:p>
            <a:pPr marL="662968" lvl="1" indent="-457200">
              <a:buFont typeface="+mj-lt"/>
              <a:buAutoNum type="alphaLcPeriod"/>
            </a:pPr>
            <a:r>
              <a:rPr lang="en-US" dirty="0"/>
              <a:t>Show off hacker in search of bragging rights.</a:t>
            </a:r>
          </a:p>
          <a:p>
            <a:pPr marL="457200" indent="-457200">
              <a:buFont typeface="+mj-lt"/>
              <a:buAutoNum type="arabicPeriod"/>
            </a:pPr>
            <a:r>
              <a:rPr lang="en-US" dirty="0"/>
              <a:t>State what penalties are appropriate for each.</a:t>
            </a:r>
          </a:p>
          <a:p>
            <a:pPr marL="457200" indent="-457200">
              <a:buFont typeface="+mj-lt"/>
              <a:buAutoNum type="arabicPeriod"/>
            </a:pPr>
            <a:r>
              <a:rPr lang="en-US" dirty="0"/>
              <a:t>Explain your answer to 1. using a single Ethical Theory for all.</a:t>
            </a:r>
          </a:p>
          <a:p>
            <a:pPr marL="457200" indent="-457200">
              <a:buFont typeface="+mj-lt"/>
              <a:buAutoNum type="arabicPeriod"/>
            </a:pPr>
            <a:r>
              <a:rPr lang="en-US" dirty="0"/>
              <a:t>Name the laws/acts under which these parties could be prosecuted.</a:t>
            </a:r>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11</a:t>
            </a:fld>
            <a:endParaRPr lang="en-US"/>
          </a:p>
        </p:txBody>
      </p:sp>
    </p:spTree>
    <p:extLst>
      <p:ext uri="{BB962C8B-B14F-4D97-AF65-F5344CB8AC3E}">
        <p14:creationId xmlns:p14="http://schemas.microsoft.com/office/powerpoint/2010/main" val="15047649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Assignment</a:t>
            </a:r>
            <a:br>
              <a:rPr lang="en-US" dirty="0" smtClean="0"/>
            </a:br>
            <a:r>
              <a:rPr lang="en-US" dirty="0"/>
              <a:t>Code Testing 1/2</a:t>
            </a:r>
          </a:p>
        </p:txBody>
      </p:sp>
      <p:sp>
        <p:nvSpPr>
          <p:cNvPr id="3" name="Content Placeholder 2"/>
          <p:cNvSpPr>
            <a:spLocks noGrp="1"/>
          </p:cNvSpPr>
          <p:nvPr>
            <p:ph idx="1"/>
          </p:nvPr>
        </p:nvSpPr>
        <p:spPr/>
        <p:txBody>
          <a:bodyPr>
            <a:normAutofit fontScale="85000" lnSpcReduction="20000"/>
          </a:bodyPr>
          <a:lstStyle/>
          <a:p>
            <a:r>
              <a:rPr lang="en-US" dirty="0"/>
              <a:t>Design tests for the code on the following slide.</a:t>
            </a:r>
          </a:p>
          <a:p>
            <a:r>
              <a:rPr lang="en-US" dirty="0"/>
              <a:t>Contains at least one major defect and several minor ones.</a:t>
            </a:r>
          </a:p>
          <a:p>
            <a:r>
              <a:rPr lang="en-US" dirty="0"/>
              <a:t>Write a paper (1-2 pages OK not counting source) including :</a:t>
            </a:r>
          </a:p>
          <a:p>
            <a:pPr lvl="1"/>
            <a:r>
              <a:rPr lang="en-US" dirty="0"/>
              <a:t>Did you choose a good test strategy? (This is your conclusion.)</a:t>
            </a:r>
          </a:p>
          <a:p>
            <a:pPr lvl="1"/>
            <a:r>
              <a:rPr lang="en-US" dirty="0"/>
              <a:t>The inputs and expected outputs</a:t>
            </a:r>
          </a:p>
          <a:p>
            <a:pPr lvl="1"/>
            <a:r>
              <a:rPr lang="en-US" dirty="0"/>
              <a:t>What defects you found</a:t>
            </a:r>
          </a:p>
          <a:p>
            <a:pPr lvl="1"/>
            <a:r>
              <a:rPr lang="en-US" dirty="0"/>
              <a:t>How you would fix the defects (you may include fixed source)</a:t>
            </a:r>
          </a:p>
          <a:p>
            <a:pPr lvl="1"/>
            <a:r>
              <a:rPr lang="en-US" dirty="0"/>
              <a:t>Why would that fix the problems?</a:t>
            </a:r>
          </a:p>
          <a:p>
            <a:pPr lvl="1"/>
            <a:r>
              <a:rPr lang="en-US" dirty="0"/>
              <a:t>What could happen if the defects are not found before the code is put into production?</a:t>
            </a:r>
          </a:p>
          <a:p>
            <a:r>
              <a:rPr lang="en-US" dirty="0"/>
              <a:t>Working example: </a:t>
            </a:r>
            <a:r>
              <a:rPr lang="en-US" dirty="0">
                <a:hlinkClick r:id="rId3"/>
              </a:rPr>
              <a:t>http://socialimps.keithpray.net/assignments/index.jsp?content=</a:t>
            </a:r>
            <a:r>
              <a:rPr lang="en-US" dirty="0" smtClean="0">
                <a:hlinkClick r:id="rId3"/>
              </a:rPr>
              <a:t>Code_Test.jsp</a:t>
            </a:r>
            <a:r>
              <a:rPr lang="en-US" dirty="0" smtClean="0"/>
              <a:t> </a:t>
            </a:r>
            <a:endParaRPr lang="en-US" dirty="0"/>
          </a:p>
          <a:p>
            <a:pPr marL="0" indent="0">
              <a:buNone/>
            </a:pPr>
            <a:endParaRPr lang="en-US" strike="sngStrike"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12</a:t>
            </a:fld>
            <a:endParaRPr lang="en-US"/>
          </a:p>
        </p:txBody>
      </p:sp>
    </p:spTree>
    <p:extLst>
      <p:ext uri="{BB962C8B-B14F-4D97-AF65-F5344CB8AC3E}">
        <p14:creationId xmlns:p14="http://schemas.microsoft.com/office/powerpoint/2010/main" val="6632965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Assignment</a:t>
            </a:r>
            <a:br>
              <a:rPr lang="en-US" dirty="0" smtClean="0"/>
            </a:br>
            <a:r>
              <a:rPr lang="en-US" dirty="0"/>
              <a:t>Code Testing </a:t>
            </a:r>
            <a:r>
              <a:rPr lang="en-US" dirty="0" smtClean="0"/>
              <a:t>2/</a:t>
            </a:r>
            <a:r>
              <a:rPr lang="en-US" dirty="0"/>
              <a:t>2</a:t>
            </a:r>
          </a:p>
        </p:txBody>
      </p:sp>
      <p:sp>
        <p:nvSpPr>
          <p:cNvPr id="3" name="Content Placeholder 2"/>
          <p:cNvSpPr>
            <a:spLocks noGrp="1"/>
          </p:cNvSpPr>
          <p:nvPr>
            <p:ph idx="1"/>
          </p:nvPr>
        </p:nvSpPr>
        <p:spPr/>
        <p:txBody>
          <a:bodyPr>
            <a:normAutofit fontScale="62500" lnSpcReduction="20000"/>
          </a:bodyPr>
          <a:lstStyle/>
          <a:p>
            <a:pPr marL="457200" indent="-457200">
              <a:lnSpc>
                <a:spcPct val="120000"/>
              </a:lnSpc>
              <a:spcBef>
                <a:spcPts val="0"/>
              </a:spcBef>
              <a:buFont typeface="+mj-lt"/>
              <a:buAutoNum type="arabicPeriod"/>
            </a:pPr>
            <a:r>
              <a:rPr lang="en-US" dirty="0"/>
              <a:t>import </a:t>
            </a:r>
            <a:r>
              <a:rPr lang="en-US" dirty="0" err="1"/>
              <a:t>java.text.NumberFormat</a:t>
            </a:r>
            <a:r>
              <a:rPr lang="en-US" dirty="0"/>
              <a:t>;</a:t>
            </a:r>
          </a:p>
          <a:p>
            <a:pPr marL="457200" indent="-457200">
              <a:lnSpc>
                <a:spcPct val="120000"/>
              </a:lnSpc>
              <a:spcBef>
                <a:spcPts val="0"/>
              </a:spcBef>
              <a:buFont typeface="+mj-lt"/>
              <a:buAutoNum type="arabicPeriod"/>
            </a:pPr>
            <a:r>
              <a:rPr lang="en-US" dirty="0"/>
              <a:t>public class </a:t>
            </a:r>
            <a:r>
              <a:rPr lang="en-US" dirty="0" err="1"/>
              <a:t>SalesFun</a:t>
            </a:r>
            <a:r>
              <a:rPr lang="en-US" dirty="0"/>
              <a:t> { </a:t>
            </a:r>
          </a:p>
          <a:p>
            <a:pPr marL="457200" indent="-457200">
              <a:lnSpc>
                <a:spcPct val="120000"/>
              </a:lnSpc>
              <a:spcBef>
                <a:spcPts val="0"/>
              </a:spcBef>
              <a:buFont typeface="+mj-lt"/>
              <a:buAutoNum type="arabicPeriod"/>
            </a:pPr>
            <a:r>
              <a:rPr lang="en-US" dirty="0"/>
              <a:t>  public static double </a:t>
            </a:r>
            <a:r>
              <a:rPr lang="en-US" dirty="0" err="1"/>
              <a:t>calculateSalesTotal</a:t>
            </a:r>
            <a:r>
              <a:rPr lang="en-US" dirty="0"/>
              <a:t> ( double amount, double </a:t>
            </a:r>
            <a:r>
              <a:rPr lang="en-US" dirty="0" err="1"/>
              <a:t>discountRate</a:t>
            </a:r>
            <a:r>
              <a:rPr lang="en-US" dirty="0"/>
              <a:t>, double </a:t>
            </a:r>
            <a:r>
              <a:rPr lang="en-US" dirty="0" err="1"/>
              <a:t>taxRate</a:t>
            </a:r>
            <a:r>
              <a:rPr lang="en-US" dirty="0"/>
              <a:t> ) { </a:t>
            </a:r>
          </a:p>
          <a:p>
            <a:pPr marL="457200" indent="-457200">
              <a:lnSpc>
                <a:spcPct val="120000"/>
              </a:lnSpc>
              <a:spcBef>
                <a:spcPts val="0"/>
              </a:spcBef>
              <a:buFont typeface="+mj-lt"/>
              <a:buAutoNum type="arabicPeriod"/>
            </a:pPr>
            <a:r>
              <a:rPr lang="en-US" dirty="0">
                <a:solidFill>
                  <a:srgbClr val="000000"/>
                </a:solidFill>
              </a:rPr>
              <a:t>   </a:t>
            </a:r>
            <a:r>
              <a:rPr lang="en-US" b="1" dirty="0">
                <a:solidFill>
                  <a:srgbClr val="000000"/>
                </a:solidFill>
              </a:rPr>
              <a:t> double discount = amount * </a:t>
            </a:r>
            <a:r>
              <a:rPr lang="en-US" b="1" dirty="0" err="1">
                <a:solidFill>
                  <a:srgbClr val="000000"/>
                </a:solidFill>
              </a:rPr>
              <a:t>discountRate</a:t>
            </a:r>
            <a:r>
              <a:rPr lang="en-US" b="1" dirty="0">
                <a:solidFill>
                  <a:srgbClr val="000000"/>
                </a:solidFill>
              </a:rPr>
              <a:t>; </a:t>
            </a:r>
          </a:p>
          <a:p>
            <a:pPr marL="457200" indent="-457200">
              <a:lnSpc>
                <a:spcPct val="120000"/>
              </a:lnSpc>
              <a:spcBef>
                <a:spcPts val="0"/>
              </a:spcBef>
              <a:buFont typeface="+mj-lt"/>
              <a:buAutoNum type="arabicPeriod"/>
            </a:pPr>
            <a:r>
              <a:rPr lang="en-US" b="1" dirty="0">
                <a:solidFill>
                  <a:srgbClr val="000000"/>
                </a:solidFill>
              </a:rPr>
              <a:t>    double total = amount - discount; </a:t>
            </a:r>
          </a:p>
          <a:p>
            <a:pPr marL="457200" indent="-457200">
              <a:lnSpc>
                <a:spcPct val="120000"/>
              </a:lnSpc>
              <a:spcBef>
                <a:spcPts val="0"/>
              </a:spcBef>
              <a:buFont typeface="+mj-lt"/>
              <a:buAutoNum type="arabicPeriod"/>
            </a:pPr>
            <a:r>
              <a:rPr lang="en-US" b="1" dirty="0">
                <a:solidFill>
                  <a:srgbClr val="000000"/>
                </a:solidFill>
              </a:rPr>
              <a:t>    double tax = total * </a:t>
            </a:r>
            <a:r>
              <a:rPr lang="en-US" b="1" dirty="0" err="1">
                <a:solidFill>
                  <a:srgbClr val="000000"/>
                </a:solidFill>
              </a:rPr>
              <a:t>taxRate</a:t>
            </a:r>
            <a:r>
              <a:rPr lang="en-US" b="1" dirty="0">
                <a:solidFill>
                  <a:srgbClr val="000000"/>
                </a:solidFill>
              </a:rPr>
              <a:t>; </a:t>
            </a:r>
          </a:p>
          <a:p>
            <a:pPr marL="457200" indent="-457200">
              <a:lnSpc>
                <a:spcPct val="120000"/>
              </a:lnSpc>
              <a:spcBef>
                <a:spcPts val="0"/>
              </a:spcBef>
              <a:buFont typeface="+mj-lt"/>
              <a:buAutoNum type="arabicPeriod"/>
            </a:pPr>
            <a:r>
              <a:rPr lang="en-US" b="1" dirty="0">
                <a:solidFill>
                  <a:srgbClr val="000000"/>
                </a:solidFill>
              </a:rPr>
              <a:t>    double </a:t>
            </a:r>
            <a:r>
              <a:rPr lang="en-US" b="1" dirty="0" err="1">
                <a:solidFill>
                  <a:srgbClr val="000000"/>
                </a:solidFill>
              </a:rPr>
              <a:t>taxedTotal</a:t>
            </a:r>
            <a:r>
              <a:rPr lang="en-US" b="1" dirty="0">
                <a:solidFill>
                  <a:srgbClr val="000000"/>
                </a:solidFill>
              </a:rPr>
              <a:t> = tax + total; </a:t>
            </a:r>
          </a:p>
          <a:p>
            <a:pPr marL="457200" indent="-457200">
              <a:lnSpc>
                <a:spcPct val="120000"/>
              </a:lnSpc>
              <a:spcBef>
                <a:spcPts val="0"/>
              </a:spcBef>
              <a:buFont typeface="+mj-lt"/>
              <a:buAutoNum type="arabicPeriod"/>
            </a:pPr>
            <a:r>
              <a:rPr lang="en-US" dirty="0" smtClean="0"/>
              <a:t>    </a:t>
            </a:r>
            <a:r>
              <a:rPr lang="en-US" dirty="0" err="1" smtClean="0"/>
              <a:t>NumberFormat</a:t>
            </a:r>
            <a:r>
              <a:rPr lang="en-US" dirty="0" smtClean="0"/>
              <a:t> </a:t>
            </a:r>
            <a:r>
              <a:rPr lang="en-US" dirty="0" err="1" smtClean="0"/>
              <a:t>numberFormat</a:t>
            </a:r>
            <a:r>
              <a:rPr lang="en-US" dirty="0" smtClean="0"/>
              <a:t> = </a:t>
            </a:r>
            <a:r>
              <a:rPr lang="en-US" dirty="0" err="1" smtClean="0"/>
              <a:t>NumberFormat.getCurrencyInstance</a:t>
            </a:r>
            <a:r>
              <a:rPr lang="en-US" dirty="0" smtClean="0"/>
              <a:t>(); </a:t>
            </a:r>
          </a:p>
          <a:p>
            <a:pPr marL="457200" indent="-457200">
              <a:lnSpc>
                <a:spcPct val="120000"/>
              </a:lnSpc>
              <a:spcBef>
                <a:spcPts val="0"/>
              </a:spcBef>
              <a:buFont typeface="+mj-lt"/>
              <a:buAutoNum type="arabicPeriod"/>
            </a:pPr>
            <a:r>
              <a:rPr lang="en-US" dirty="0" smtClean="0"/>
              <a:t>    </a:t>
            </a:r>
            <a:r>
              <a:rPr lang="en-US" dirty="0" err="1" smtClean="0"/>
              <a:t>System.out.println</a:t>
            </a:r>
            <a:r>
              <a:rPr lang="en-US" dirty="0" smtClean="0"/>
              <a:t> ( "Subtotal : " + </a:t>
            </a:r>
            <a:r>
              <a:rPr lang="en-US" dirty="0" err="1" smtClean="0"/>
              <a:t>numberFormat.format</a:t>
            </a:r>
            <a:r>
              <a:rPr lang="en-US" dirty="0" smtClean="0"/>
              <a:t> ( amount ) ); </a:t>
            </a:r>
          </a:p>
          <a:p>
            <a:pPr marL="457200" indent="-457200">
              <a:lnSpc>
                <a:spcPct val="120000"/>
              </a:lnSpc>
              <a:spcBef>
                <a:spcPts val="0"/>
              </a:spcBef>
              <a:buFont typeface="+mj-lt"/>
              <a:buAutoNum type="arabicPeriod"/>
            </a:pPr>
            <a:r>
              <a:rPr lang="en-US" dirty="0" smtClean="0"/>
              <a:t>    </a:t>
            </a:r>
            <a:r>
              <a:rPr lang="en-US" dirty="0" err="1" smtClean="0"/>
              <a:t>System.out.println</a:t>
            </a:r>
            <a:r>
              <a:rPr lang="en-US" dirty="0" smtClean="0"/>
              <a:t> ( "Discount : " + </a:t>
            </a:r>
            <a:r>
              <a:rPr lang="en-US" dirty="0" err="1" smtClean="0"/>
              <a:t>numberFormat.format</a:t>
            </a:r>
            <a:r>
              <a:rPr lang="en-US" dirty="0" smtClean="0"/>
              <a:t> ( discount ) ); </a:t>
            </a:r>
          </a:p>
          <a:p>
            <a:pPr marL="457200" indent="-457200">
              <a:lnSpc>
                <a:spcPct val="120000"/>
              </a:lnSpc>
              <a:spcBef>
                <a:spcPts val="0"/>
              </a:spcBef>
              <a:buFont typeface="+mj-lt"/>
              <a:buAutoNum type="arabicPeriod"/>
            </a:pPr>
            <a:r>
              <a:rPr lang="en-US" dirty="0" smtClean="0"/>
              <a:t>    </a:t>
            </a:r>
            <a:r>
              <a:rPr lang="en-US" dirty="0" err="1" smtClean="0"/>
              <a:t>System.out.println</a:t>
            </a:r>
            <a:r>
              <a:rPr lang="en-US" dirty="0" smtClean="0"/>
              <a:t> ( "Total : " + </a:t>
            </a:r>
            <a:r>
              <a:rPr lang="en-US" dirty="0" err="1" smtClean="0"/>
              <a:t>numberFormat.format</a:t>
            </a:r>
            <a:r>
              <a:rPr lang="en-US" dirty="0" smtClean="0"/>
              <a:t> ( total ) ); </a:t>
            </a:r>
          </a:p>
          <a:p>
            <a:pPr marL="457200" indent="-457200">
              <a:lnSpc>
                <a:spcPct val="120000"/>
              </a:lnSpc>
              <a:spcBef>
                <a:spcPts val="0"/>
              </a:spcBef>
              <a:buFont typeface="+mj-lt"/>
              <a:buAutoNum type="arabicPeriod"/>
            </a:pPr>
            <a:r>
              <a:rPr lang="en-US" dirty="0" smtClean="0"/>
              <a:t>    </a:t>
            </a:r>
            <a:r>
              <a:rPr lang="en-US" dirty="0" err="1" smtClean="0"/>
              <a:t>System.out.println</a:t>
            </a:r>
            <a:r>
              <a:rPr lang="en-US" dirty="0" smtClean="0"/>
              <a:t> ( "Tax : " + </a:t>
            </a:r>
            <a:r>
              <a:rPr lang="en-US" dirty="0" err="1" smtClean="0"/>
              <a:t>numberFormat.format</a:t>
            </a:r>
            <a:r>
              <a:rPr lang="en-US" dirty="0" smtClean="0"/>
              <a:t> ( tax ) ); </a:t>
            </a:r>
          </a:p>
          <a:p>
            <a:pPr marL="457200" indent="-457200">
              <a:lnSpc>
                <a:spcPct val="120000"/>
              </a:lnSpc>
              <a:spcBef>
                <a:spcPts val="0"/>
              </a:spcBef>
              <a:buFont typeface="+mj-lt"/>
              <a:buAutoNum type="arabicPeriod"/>
            </a:pPr>
            <a:r>
              <a:rPr lang="en-US" dirty="0" smtClean="0"/>
              <a:t>    </a:t>
            </a:r>
            <a:r>
              <a:rPr lang="en-US" dirty="0" err="1" smtClean="0"/>
              <a:t>System.out.println</a:t>
            </a:r>
            <a:r>
              <a:rPr lang="en-US" dirty="0" smtClean="0"/>
              <a:t> ( "</a:t>
            </a:r>
            <a:r>
              <a:rPr lang="en-US" dirty="0" err="1" smtClean="0"/>
              <a:t>Tax+Total</a:t>
            </a:r>
            <a:r>
              <a:rPr lang="en-US" dirty="0" smtClean="0"/>
              <a:t>: " + </a:t>
            </a:r>
            <a:r>
              <a:rPr lang="en-US" dirty="0" err="1" smtClean="0"/>
              <a:t>numberFormat.format</a:t>
            </a:r>
            <a:r>
              <a:rPr lang="en-US" dirty="0" smtClean="0"/>
              <a:t> ( </a:t>
            </a:r>
            <a:r>
              <a:rPr lang="en-US" dirty="0" err="1" smtClean="0"/>
              <a:t>taxedTotal</a:t>
            </a:r>
            <a:r>
              <a:rPr lang="en-US" dirty="0" smtClean="0"/>
              <a:t> ) ); </a:t>
            </a:r>
          </a:p>
          <a:p>
            <a:pPr marL="457200" indent="-457200">
              <a:lnSpc>
                <a:spcPct val="120000"/>
              </a:lnSpc>
              <a:spcBef>
                <a:spcPts val="0"/>
              </a:spcBef>
              <a:buFont typeface="+mj-lt"/>
              <a:buAutoNum type="arabicPeriod"/>
            </a:pPr>
            <a:r>
              <a:rPr lang="en-US" dirty="0" smtClean="0"/>
              <a:t>    return </a:t>
            </a:r>
            <a:r>
              <a:rPr lang="en-US" dirty="0" err="1" smtClean="0"/>
              <a:t>taxedTotal</a:t>
            </a:r>
            <a:r>
              <a:rPr lang="en-US" dirty="0" smtClean="0"/>
              <a:t>;</a:t>
            </a:r>
          </a:p>
          <a:p>
            <a:pPr marL="457200" indent="-457200">
              <a:lnSpc>
                <a:spcPct val="120000"/>
              </a:lnSpc>
              <a:spcBef>
                <a:spcPts val="0"/>
              </a:spcBef>
              <a:buFont typeface="+mj-lt"/>
              <a:buAutoNum type="arabicPeriod"/>
            </a:pPr>
            <a:r>
              <a:rPr lang="en-US" dirty="0" smtClean="0"/>
              <a:t>  } </a:t>
            </a:r>
          </a:p>
          <a:p>
            <a:pPr marL="457200" indent="-457200">
              <a:lnSpc>
                <a:spcPct val="120000"/>
              </a:lnSpc>
              <a:spcBef>
                <a:spcPts val="0"/>
              </a:spcBef>
              <a:buFont typeface="+mj-lt"/>
              <a:buAutoNum type="arabicPeriod"/>
            </a:pPr>
            <a:r>
              <a:rPr lang="en-US" dirty="0" smtClean="0"/>
              <a:t>}</a:t>
            </a:r>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8" name="TextBox 7"/>
          <p:cNvSpPr txBox="1"/>
          <p:nvPr/>
        </p:nvSpPr>
        <p:spPr>
          <a:xfrm>
            <a:off x="4565194" y="1444365"/>
            <a:ext cx="4343400" cy="1446550"/>
          </a:xfrm>
          <a:prstGeom prst="rect">
            <a:avLst/>
          </a:prstGeom>
          <a:noFill/>
        </p:spPr>
        <p:txBody>
          <a:bodyPr wrap="square" rtlCol="0" anchor="t" anchorCtr="0">
            <a:spAutoFit/>
          </a:bodyPr>
          <a:lstStyle/>
          <a:p>
            <a:pPr algn="l"/>
            <a:r>
              <a:rPr lang="en-US" sz="6600" dirty="0" smtClean="0">
                <a:solidFill>
                  <a:srgbClr val="000000"/>
                </a:solidFill>
              </a:rPr>
              <a:t>}</a:t>
            </a:r>
            <a:r>
              <a:rPr lang="en-US" sz="8800" dirty="0" smtClean="0">
                <a:solidFill>
                  <a:srgbClr val="000000"/>
                </a:solidFill>
              </a:rPr>
              <a:t> </a:t>
            </a:r>
            <a:r>
              <a:rPr lang="en-US" sz="3200" dirty="0" smtClean="0">
                <a:solidFill>
                  <a:srgbClr val="000000"/>
                </a:solidFill>
              </a:rPr>
              <a:t>Lines of interest</a:t>
            </a:r>
            <a:endParaRPr lang="en-US" sz="3200" dirty="0">
              <a:solidFill>
                <a:srgbClr val="000000"/>
              </a:solidFill>
            </a:endParaRPr>
          </a:p>
        </p:txBody>
      </p:sp>
      <p:sp>
        <p:nvSpPr>
          <p:cNvPr id="5" name="Slide Number Placeholder 4"/>
          <p:cNvSpPr>
            <a:spLocks noGrp="1"/>
          </p:cNvSpPr>
          <p:nvPr>
            <p:ph type="sldNum" sz="quarter" idx="12"/>
          </p:nvPr>
        </p:nvSpPr>
        <p:spPr/>
        <p:txBody>
          <a:bodyPr/>
          <a:lstStyle/>
          <a:p>
            <a:fld id="{A2A17EAB-8B51-5C40-8776-6683E51FA7A0}" type="slidenum">
              <a:rPr lang="en-US" smtClean="0"/>
              <a:t>13</a:t>
            </a:fld>
            <a:endParaRPr lang="en-US"/>
          </a:p>
        </p:txBody>
      </p:sp>
    </p:spTree>
    <p:extLst>
      <p:ext uri="{BB962C8B-B14F-4D97-AF65-F5344CB8AC3E}">
        <p14:creationId xmlns:p14="http://schemas.microsoft.com/office/powerpoint/2010/main" val="35748001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17476"/>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Survey</a:t>
            </a:r>
          </a:p>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14</a:t>
            </a:fld>
            <a:endParaRPr lang="en-US"/>
          </a:p>
        </p:txBody>
      </p:sp>
    </p:spTree>
    <p:extLst>
      <p:ext uri="{BB962C8B-B14F-4D97-AF65-F5344CB8AC3E}">
        <p14:creationId xmlns:p14="http://schemas.microsoft.com/office/powerpoint/2010/main" val="15864861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Apple pay</a:t>
            </a:r>
            <a:endParaRPr lang="en-US" dirty="0"/>
          </a:p>
        </p:txBody>
      </p:sp>
      <p:sp>
        <p:nvSpPr>
          <p:cNvPr id="3" name="Content Placeholder 2"/>
          <p:cNvSpPr>
            <a:spLocks noGrp="1"/>
          </p:cNvSpPr>
          <p:nvPr>
            <p:ph sz="half" idx="1"/>
          </p:nvPr>
        </p:nvSpPr>
        <p:spPr>
          <a:xfrm>
            <a:off x="685799" y="1352551"/>
            <a:ext cx="4598671" cy="3352800"/>
          </a:xfrm>
        </p:spPr>
        <p:txBody>
          <a:bodyPr>
            <a:normAutofit/>
          </a:bodyPr>
          <a:lstStyle/>
          <a:p>
            <a:r>
              <a:rPr lang="en-US" dirty="0"/>
              <a:t>The need for more secure payment </a:t>
            </a:r>
            <a:r>
              <a:rPr lang="en-US" dirty="0" smtClean="0"/>
              <a:t>method</a:t>
            </a:r>
          </a:p>
          <a:p>
            <a:pPr lvl="1">
              <a:buFontTx/>
              <a:buChar char="-"/>
            </a:pPr>
            <a:r>
              <a:rPr lang="en-US" dirty="0" smtClean="0"/>
              <a:t>Credit card payment systems : compromised</a:t>
            </a:r>
          </a:p>
          <a:p>
            <a:pPr lvl="1">
              <a:buFontTx/>
              <a:buChar char="-"/>
            </a:pPr>
            <a:r>
              <a:rPr lang="en-US" dirty="0" smtClean="0"/>
              <a:t>Better method : digital wallet using NFC  </a:t>
            </a:r>
          </a:p>
          <a:p>
            <a:r>
              <a:rPr lang="en-US" dirty="0" smtClean="0"/>
              <a:t>Apple Pay features</a:t>
            </a:r>
          </a:p>
          <a:p>
            <a:pPr lvl="1"/>
            <a:r>
              <a:rPr lang="en-US" dirty="0" smtClean="0"/>
              <a:t>Payments happen in a single  touch</a:t>
            </a:r>
          </a:p>
          <a:p>
            <a:pPr lvl="1"/>
            <a:r>
              <a:rPr lang="en-US" dirty="0" smtClean="0"/>
              <a:t>No card information shared with merchant </a:t>
            </a:r>
          </a:p>
          <a:p>
            <a:pPr lvl="1"/>
            <a:r>
              <a:rPr lang="en-US" dirty="0" smtClean="0"/>
              <a:t>No need to type addresses</a:t>
            </a:r>
          </a:p>
          <a:p>
            <a:pPr lvl="1"/>
            <a:r>
              <a:rPr lang="en-US" dirty="0" smtClean="0"/>
              <a:t>Using Near Field Communication (NFC)</a:t>
            </a:r>
          </a:p>
          <a:p>
            <a:endParaRPr lang="en-US" dirty="0"/>
          </a:p>
        </p:txBody>
      </p:sp>
      <p:sp>
        <p:nvSpPr>
          <p:cNvPr id="5" name="Footer Placeholder 4"/>
          <p:cNvSpPr>
            <a:spLocks noGrp="1"/>
          </p:cNvSpPr>
          <p:nvPr>
            <p:ph type="ftr" sz="quarter" idx="11"/>
          </p:nvPr>
        </p:nvSpPr>
        <p:spPr/>
        <p:txBody>
          <a:bodyPr/>
          <a:lstStyle/>
          <a:p>
            <a:r>
              <a:rPr lang="en-US" dirty="0"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dirty="0"/>
          </a:p>
        </p:txBody>
      </p:sp>
      <p:sp>
        <p:nvSpPr>
          <p:cNvPr id="8" name="TextBox 7"/>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Hai Nguyen</a:t>
            </a:r>
            <a:endParaRPr lang="en-US" sz="1400" dirty="0">
              <a:solidFill>
                <a:schemeClr val="tx1"/>
              </a:solidFill>
              <a:latin typeface="+mj-lt"/>
            </a:endParaRPr>
          </a:p>
        </p:txBody>
      </p:sp>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84470" y="1450218"/>
            <a:ext cx="3562003" cy="2246502"/>
          </a:xfrm>
        </p:spPr>
      </p:pic>
      <p:sp>
        <p:nvSpPr>
          <p:cNvPr id="11" name="Rectangle 10"/>
          <p:cNvSpPr/>
          <p:nvPr/>
        </p:nvSpPr>
        <p:spPr>
          <a:xfrm>
            <a:off x="2781300" y="4466824"/>
            <a:ext cx="6458989" cy="261610"/>
          </a:xfrm>
          <a:prstGeom prst="rect">
            <a:avLst/>
          </a:prstGeom>
        </p:spPr>
        <p:txBody>
          <a:bodyPr wrap="square">
            <a:spAutoFit/>
          </a:bodyPr>
          <a:lstStyle/>
          <a:p>
            <a:r>
              <a:rPr lang="en-US" sz="1100" dirty="0"/>
              <a:t>http://appadvice.com/appnn/2014/12/my-apple-pay-experience-at-bloomingdales-left-me-feeling-ugg</a:t>
            </a:r>
          </a:p>
        </p:txBody>
      </p:sp>
    </p:spTree>
    <p:extLst>
      <p:ext uri="{BB962C8B-B14F-4D97-AF65-F5344CB8AC3E}">
        <p14:creationId xmlns:p14="http://schemas.microsoft.com/office/powerpoint/2010/main" val="869675612"/>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Hai Nguyen</a:t>
            </a:r>
            <a:endParaRPr lang="en-US" sz="1400" dirty="0">
              <a:solidFill>
                <a:schemeClr val="tx1"/>
              </a:solidFill>
              <a:latin typeface="+mj-lt"/>
            </a:endParaRPr>
          </a:p>
        </p:txBody>
      </p:sp>
      <p:sp>
        <p:nvSpPr>
          <p:cNvPr id="9" name="Rectangle 8"/>
          <p:cNvSpPr/>
          <p:nvPr/>
        </p:nvSpPr>
        <p:spPr>
          <a:xfrm>
            <a:off x="3817466" y="4682771"/>
            <a:ext cx="5014114" cy="261610"/>
          </a:xfrm>
          <a:prstGeom prst="rect">
            <a:avLst/>
          </a:prstGeom>
        </p:spPr>
        <p:txBody>
          <a:bodyPr wrap="square">
            <a:spAutoFit/>
          </a:bodyPr>
          <a:lstStyle/>
          <a:p>
            <a:r>
              <a:rPr lang="en-US" sz="1100" dirty="0"/>
              <a:t>http://www.transfirst.com/resources/infographics/why-integrate-apple-pay</a:t>
            </a:r>
          </a:p>
        </p:txBody>
      </p:sp>
      <p:pic>
        <p:nvPicPr>
          <p:cNvPr id="13" name="Content Placeholder 12"/>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38999" b="5712"/>
          <a:stretch/>
        </p:blipFill>
        <p:spPr>
          <a:xfrm>
            <a:off x="1517073" y="372337"/>
            <a:ext cx="5447068" cy="4257620"/>
          </a:xfrm>
        </p:spPr>
      </p:pic>
    </p:spTree>
    <p:extLst>
      <p:ext uri="{BB962C8B-B14F-4D97-AF65-F5344CB8AC3E}">
        <p14:creationId xmlns:p14="http://schemas.microsoft.com/office/powerpoint/2010/main" val="3721136074"/>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apple pay secure?</a:t>
            </a:r>
            <a:endParaRPr lang="en-US" dirty="0"/>
          </a:p>
        </p:txBody>
      </p:sp>
      <p:sp>
        <p:nvSpPr>
          <p:cNvPr id="3" name="Content Placeholder 2"/>
          <p:cNvSpPr>
            <a:spLocks noGrp="1"/>
          </p:cNvSpPr>
          <p:nvPr>
            <p:ph sz="half" idx="1"/>
          </p:nvPr>
        </p:nvSpPr>
        <p:spPr>
          <a:xfrm>
            <a:off x="685800" y="1352551"/>
            <a:ext cx="4634345" cy="3352800"/>
          </a:xfrm>
        </p:spPr>
        <p:txBody>
          <a:bodyPr/>
          <a:lstStyle/>
          <a:p>
            <a:r>
              <a:rPr lang="en-US" sz="2000" dirty="0" smtClean="0"/>
              <a:t>Built-in Security :</a:t>
            </a:r>
          </a:p>
          <a:p>
            <a:pPr lvl="1"/>
            <a:r>
              <a:rPr lang="en-US" sz="1800" dirty="0" smtClean="0"/>
              <a:t>Use Touch ID to authorize a purchase</a:t>
            </a:r>
          </a:p>
          <a:p>
            <a:pPr lvl="1"/>
            <a:r>
              <a:rPr lang="en-US" sz="1800" dirty="0" smtClean="0"/>
              <a:t>Store device account number on a Secure Element not Apple servers</a:t>
            </a:r>
          </a:p>
          <a:p>
            <a:pPr lvl="1"/>
            <a:r>
              <a:rPr lang="en-US" sz="1800" dirty="0" smtClean="0"/>
              <a:t>Generate random account number: “tokenization”</a:t>
            </a:r>
          </a:p>
          <a:p>
            <a:pPr lvl="1"/>
            <a:r>
              <a:rPr lang="en-US" sz="1800" dirty="0" smtClean="0"/>
              <a:t>Protect accounts even if lost or stolen </a:t>
            </a:r>
          </a:p>
          <a:p>
            <a:pPr lvl="1"/>
            <a:r>
              <a:rPr lang="en-US" sz="1800" dirty="0" smtClean="0"/>
              <a:t>Doesn’t save transaction information</a:t>
            </a:r>
            <a:endParaRPr lang="en-US" sz="1800" dirty="0"/>
          </a:p>
        </p:txBody>
      </p:sp>
      <p:sp>
        <p:nvSpPr>
          <p:cNvPr id="5" name="Footer Placeholder 4"/>
          <p:cNvSpPr>
            <a:spLocks noGrp="1"/>
          </p:cNvSpPr>
          <p:nvPr>
            <p:ph type="ftr" sz="quarter" idx="11"/>
          </p:nvPr>
        </p:nvSpPr>
        <p:spPr/>
        <p:txBody>
          <a:bodyPr/>
          <a:lstStyle/>
          <a:p>
            <a:r>
              <a:rPr lang="en-US" dirty="0"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dirty="0"/>
          </a:p>
        </p:txBody>
      </p:sp>
      <p:sp>
        <p:nvSpPr>
          <p:cNvPr id="8" name="TextBox 7"/>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Hai Nguyen</a:t>
            </a:r>
            <a:endParaRPr lang="en-US" sz="1400" dirty="0">
              <a:solidFill>
                <a:schemeClr val="tx1"/>
              </a:solidFill>
              <a:latin typeface="+mj-lt"/>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1901882"/>
            <a:ext cx="3330749" cy="1873546"/>
          </a:xfrm>
          <a:prstGeom prst="rect">
            <a:avLst/>
          </a:prstGeom>
        </p:spPr>
      </p:pic>
    </p:spTree>
    <p:extLst>
      <p:ext uri="{BB962C8B-B14F-4D97-AF65-F5344CB8AC3E}">
        <p14:creationId xmlns:p14="http://schemas.microsoft.com/office/powerpoint/2010/main" val="1136724194"/>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apple pay secure</a:t>
            </a:r>
            <a:r>
              <a:rPr lang="en-US" dirty="0" smtClean="0"/>
              <a:t>? (Cont’d)</a:t>
            </a:r>
            <a:endParaRPr lang="en-US" dirty="0"/>
          </a:p>
        </p:txBody>
      </p:sp>
      <p:sp>
        <p:nvSpPr>
          <p:cNvPr id="3" name="Content Placeholder 2"/>
          <p:cNvSpPr>
            <a:spLocks noGrp="1"/>
          </p:cNvSpPr>
          <p:nvPr>
            <p:ph sz="half" idx="1"/>
          </p:nvPr>
        </p:nvSpPr>
        <p:spPr>
          <a:xfrm>
            <a:off x="685799" y="1352551"/>
            <a:ext cx="5407429" cy="3352800"/>
          </a:xfrm>
        </p:spPr>
        <p:txBody>
          <a:bodyPr>
            <a:normAutofit/>
          </a:bodyPr>
          <a:lstStyle/>
          <a:p>
            <a:r>
              <a:rPr lang="en-US" sz="2000" dirty="0" smtClean="0"/>
              <a:t>Potential Security Issues </a:t>
            </a:r>
          </a:p>
          <a:p>
            <a:pPr lvl="1"/>
            <a:r>
              <a:rPr lang="en-US" sz="1800" dirty="0" smtClean="0"/>
              <a:t>Break Apple Touch ID : 2 day for Chaos Computer Club to bypass Touch ID used on IPhone 5</a:t>
            </a:r>
          </a:p>
          <a:p>
            <a:pPr lvl="1"/>
            <a:r>
              <a:rPr lang="en-US" sz="1800" dirty="0" smtClean="0"/>
              <a:t>Create fraudulent Apple Pay accounts  </a:t>
            </a:r>
          </a:p>
          <a:p>
            <a:pPr lvl="1"/>
            <a:r>
              <a:rPr lang="en-US" sz="1800" dirty="0" smtClean="0"/>
              <a:t> NFC risks : </a:t>
            </a:r>
          </a:p>
          <a:p>
            <a:pPr marL="754435" lvl="2" indent="-342900">
              <a:buFont typeface="+mj-lt"/>
              <a:buAutoNum type="arabicPeriod"/>
            </a:pPr>
            <a:r>
              <a:rPr lang="en-US" sz="1700" dirty="0" smtClean="0"/>
              <a:t>Data tampering </a:t>
            </a:r>
          </a:p>
          <a:p>
            <a:pPr marL="754435" lvl="2" indent="-342900">
              <a:buFont typeface="+mj-lt"/>
              <a:buAutoNum type="arabicPeriod"/>
            </a:pPr>
            <a:r>
              <a:rPr lang="en-US" sz="1700" dirty="0" smtClean="0"/>
              <a:t>Data interception</a:t>
            </a:r>
          </a:p>
          <a:p>
            <a:pPr marL="754435" lvl="2" indent="-342900">
              <a:buFont typeface="+mj-lt"/>
              <a:buAutoNum type="arabicPeriod"/>
            </a:pPr>
            <a:r>
              <a:rPr lang="en-US" sz="1700" dirty="0" smtClean="0"/>
              <a:t>Mobile malware</a:t>
            </a:r>
          </a:p>
          <a:p>
            <a:pPr marL="0" indent="0">
              <a:buNone/>
            </a:pPr>
            <a:endParaRPr lang="en-US" sz="2000"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71950" y="1162255"/>
            <a:ext cx="2267500" cy="3352800"/>
          </a:xfrm>
        </p:spPr>
      </p:pic>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Hai Nguyen</a:t>
            </a:r>
            <a:endParaRPr lang="en-US" sz="1400" dirty="0">
              <a:solidFill>
                <a:schemeClr val="tx1"/>
              </a:solidFill>
              <a:latin typeface="+mj-lt"/>
            </a:endParaRPr>
          </a:p>
        </p:txBody>
      </p:sp>
      <p:sp>
        <p:nvSpPr>
          <p:cNvPr id="9" name="Rectangle 8"/>
          <p:cNvSpPr/>
          <p:nvPr/>
        </p:nvSpPr>
        <p:spPr>
          <a:xfrm>
            <a:off x="1769784" y="4607347"/>
            <a:ext cx="7257012" cy="261610"/>
          </a:xfrm>
          <a:prstGeom prst="rect">
            <a:avLst/>
          </a:prstGeom>
        </p:spPr>
        <p:txBody>
          <a:bodyPr wrap="square">
            <a:spAutoFit/>
          </a:bodyPr>
          <a:lstStyle/>
          <a:p>
            <a:r>
              <a:rPr lang="en-US" sz="1100" dirty="0"/>
              <a:t>http://www.mobilecommercepress.com/mobile-security-incidents-experience-by-most-companies-in-2012/857058/</a:t>
            </a:r>
          </a:p>
        </p:txBody>
      </p:sp>
    </p:spTree>
    <p:extLst>
      <p:ext uri="{BB962C8B-B14F-4D97-AF65-F5344CB8AC3E}">
        <p14:creationId xmlns:p14="http://schemas.microsoft.com/office/powerpoint/2010/main" val="1132962962"/>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a:xfrm>
            <a:off x="685800" y="1352551"/>
            <a:ext cx="6912033" cy="3352800"/>
          </a:xfrm>
        </p:spPr>
        <p:txBody>
          <a:bodyPr>
            <a:normAutofit/>
          </a:bodyPr>
          <a:lstStyle/>
          <a:p>
            <a:r>
              <a:rPr lang="en-US" sz="2000" dirty="0" smtClean="0"/>
              <a:t>With a lot of new features, Apple Pay  is more convenient, safe, and secure than physical credit card. </a:t>
            </a:r>
          </a:p>
          <a:p>
            <a:r>
              <a:rPr lang="en-US" sz="2000" dirty="0" smtClean="0"/>
              <a:t>However, it has some </a:t>
            </a:r>
            <a:r>
              <a:rPr lang="en-US" sz="2000" dirty="0"/>
              <a:t>potential security </a:t>
            </a:r>
            <a:r>
              <a:rPr lang="en-US" sz="2000" dirty="0" smtClean="0"/>
              <a:t>issues that attackers can exploit them soon. </a:t>
            </a:r>
            <a:endParaRPr lang="en-US" sz="2000"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Hai Nguyen</a:t>
            </a:r>
            <a:endParaRPr lang="en-US" sz="1400" dirty="0">
              <a:solidFill>
                <a:schemeClr val="tx1"/>
              </a:solidFill>
              <a:latin typeface="+mj-lt"/>
            </a:endParaRPr>
          </a:p>
        </p:txBody>
      </p:sp>
    </p:spTree>
    <p:extLst>
      <p:ext uri="{BB962C8B-B14F-4D97-AF65-F5344CB8AC3E}">
        <p14:creationId xmlns:p14="http://schemas.microsoft.com/office/powerpoint/2010/main" val="782221608"/>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711502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799" y="1352551"/>
            <a:ext cx="8075815" cy="3352800"/>
          </a:xfrm>
        </p:spPr>
        <p:txBody>
          <a:bodyPr/>
          <a:lstStyle/>
          <a:p>
            <a:pPr marL="342900" indent="-342900">
              <a:buFont typeface="+mj-lt"/>
              <a:buAutoNum type="arabicPeriod"/>
            </a:pPr>
            <a:r>
              <a:rPr lang="en-US" sz="1600" dirty="0" smtClean="0"/>
              <a:t>Craig Lloyd, </a:t>
            </a:r>
            <a:r>
              <a:rPr lang="en-US" sz="1600" dirty="0"/>
              <a:t>Is Apple Pay Safe and Secure</a:t>
            </a:r>
            <a:r>
              <a:rPr lang="en-US" sz="1600" dirty="0" smtClean="0"/>
              <a:t>?,  04/08/2015, http</a:t>
            </a:r>
            <a:r>
              <a:rPr lang="en-US" sz="1600" dirty="0"/>
              <a:t>://www.gottabemobile.com/2014/10/21/ipad-air-2-vs-surface-2-which-to-buy</a:t>
            </a:r>
            <a:r>
              <a:rPr lang="en-US" sz="1600" dirty="0" smtClean="0"/>
              <a:t>/</a:t>
            </a:r>
          </a:p>
          <a:p>
            <a:pPr marL="342900" indent="-342900">
              <a:buFont typeface="+mj-lt"/>
              <a:buAutoNum type="arabicPeriod"/>
            </a:pPr>
            <a:r>
              <a:rPr lang="en-US" sz="1600" i="1" dirty="0"/>
              <a:t> </a:t>
            </a:r>
            <a:r>
              <a:rPr lang="en-US" sz="1600" dirty="0" smtClean="0"/>
              <a:t>Micah Singleton, Does </a:t>
            </a:r>
            <a:r>
              <a:rPr lang="en-US" sz="1600" dirty="0"/>
              <a:t>Apple Pay really have a fraud problem</a:t>
            </a:r>
            <a:r>
              <a:rPr lang="en-US" sz="1600" dirty="0" smtClean="0"/>
              <a:t>?,</a:t>
            </a:r>
            <a:r>
              <a:rPr lang="en-US" sz="1600" dirty="0">
                <a:hlinkClick r:id="rId2"/>
              </a:rPr>
              <a:t> </a:t>
            </a:r>
            <a:r>
              <a:rPr lang="en-US" sz="1600" dirty="0" smtClean="0"/>
              <a:t> 04/08/2015, http</a:t>
            </a:r>
            <a:r>
              <a:rPr lang="en-US" sz="1600" dirty="0"/>
              <a:t>://www.theverge.com/2015/3/4/8149663/apple-pay-credit-card-fraud-banks</a:t>
            </a:r>
          </a:p>
          <a:p>
            <a:pPr marL="342900" indent="-342900">
              <a:buFont typeface="+mj-lt"/>
              <a:buAutoNum type="arabicPeriod"/>
            </a:pPr>
            <a:r>
              <a:rPr lang="en-US" sz="1600" dirty="0" smtClean="0"/>
              <a:t>Michael </a:t>
            </a:r>
            <a:r>
              <a:rPr lang="en-US" sz="1600" dirty="0" err="1" smtClean="0"/>
              <a:t>Kassener</a:t>
            </a:r>
            <a:r>
              <a:rPr lang="en-US" sz="1600" dirty="0" smtClean="0"/>
              <a:t>, Apple </a:t>
            </a:r>
            <a:r>
              <a:rPr lang="en-US" sz="1600" dirty="0"/>
              <a:t>Pay: More secure or just different</a:t>
            </a:r>
            <a:r>
              <a:rPr lang="en-US" sz="1600" dirty="0" smtClean="0"/>
              <a:t>?, </a:t>
            </a:r>
            <a:r>
              <a:rPr lang="en-US" sz="1600" dirty="0"/>
              <a:t>04/08/2015, </a:t>
            </a:r>
            <a:r>
              <a:rPr lang="en-US" sz="1600" dirty="0" smtClean="0"/>
              <a:t>http</a:t>
            </a:r>
            <a:r>
              <a:rPr lang="en-US" sz="1600" dirty="0"/>
              <a:t>://www.techrepublic.com/article/apple-pay-more-secure-or-just-different</a:t>
            </a:r>
            <a:r>
              <a:rPr lang="en-US" sz="1600" dirty="0" smtClean="0"/>
              <a:t>/</a:t>
            </a:r>
          </a:p>
          <a:p>
            <a:pPr marL="342900" indent="-342900">
              <a:buFont typeface="+mj-lt"/>
              <a:buAutoNum type="arabicPeriod"/>
            </a:pPr>
            <a:r>
              <a:rPr lang="en-US" sz="1600" dirty="0" smtClean="0"/>
              <a:t>Joel Lee, Using </a:t>
            </a:r>
            <a:r>
              <a:rPr lang="en-US" sz="1600" dirty="0"/>
              <a:t>NFC? 3 Security Risks To Be Aware </a:t>
            </a:r>
            <a:r>
              <a:rPr lang="en-US" sz="1600" dirty="0" smtClean="0"/>
              <a:t>Of, </a:t>
            </a:r>
            <a:r>
              <a:rPr lang="en-US" sz="1600" dirty="0"/>
              <a:t>04/08/2015, </a:t>
            </a:r>
            <a:r>
              <a:rPr lang="en-US" sz="1600" dirty="0" smtClean="0"/>
              <a:t>http</a:t>
            </a:r>
            <a:r>
              <a:rPr lang="en-US" sz="1600" dirty="0"/>
              <a:t>://www.makeuseof.com/tag/using-nfc-3-security-risks-to-be-aware-of</a:t>
            </a:r>
            <a:r>
              <a:rPr lang="en-US" sz="1600" dirty="0" smtClean="0"/>
              <a:t>/ </a:t>
            </a:r>
          </a:p>
          <a:p>
            <a:pPr marL="342900" indent="-342900">
              <a:buFont typeface="+mj-lt"/>
              <a:buAutoNum type="arabicPeriod"/>
            </a:pPr>
            <a:r>
              <a:rPr lang="en-US" sz="1600" dirty="0" smtClean="0"/>
              <a:t>Apple Pay security and privacy overview</a:t>
            </a:r>
            <a:r>
              <a:rPr lang="en-US" sz="1600" dirty="0"/>
              <a:t>, </a:t>
            </a:r>
            <a:r>
              <a:rPr lang="en-US" sz="1600" dirty="0" smtClean="0"/>
              <a:t>04/09/2015</a:t>
            </a:r>
            <a:r>
              <a:rPr lang="en-US" sz="1600" dirty="0"/>
              <a:t>, </a:t>
            </a:r>
            <a:r>
              <a:rPr lang="en-US" sz="1600" dirty="0" smtClean="0"/>
              <a:t>https</a:t>
            </a:r>
            <a:r>
              <a:rPr lang="en-US" sz="1600" dirty="0"/>
              <a:t>://</a:t>
            </a:r>
            <a:r>
              <a:rPr lang="en-US" sz="1600" dirty="0" smtClean="0"/>
              <a:t>support.apple.com/en-us/HT203027 </a:t>
            </a:r>
          </a:p>
          <a:p>
            <a:pPr marL="342900" indent="-342900">
              <a:buFont typeface="+mj-lt"/>
              <a:buAutoNum type="arabicPeriod"/>
            </a:pPr>
            <a:endParaRPr lang="en-US" sz="1600" dirty="0"/>
          </a:p>
          <a:p>
            <a:pPr marL="342900" indent="-342900">
              <a:buFont typeface="+mj-lt"/>
              <a:buAutoNum type="arabicPeriod"/>
            </a:pPr>
            <a:endParaRPr lang="en-US" sz="1600" dirty="0"/>
          </a:p>
          <a:p>
            <a:pPr marL="342900" indent="-342900">
              <a:buFont typeface="+mj-lt"/>
              <a:buAutoNum type="arabicPeriod"/>
            </a:pPr>
            <a:endParaRPr lang="en-US" sz="1600" dirty="0" smtClean="0"/>
          </a:p>
          <a:p>
            <a:pPr marL="0" indent="0">
              <a:buNone/>
            </a:pPr>
            <a:endParaRPr lang="en-US" sz="1600" dirty="0"/>
          </a:p>
          <a:p>
            <a:pPr marL="342900" indent="-342900">
              <a:buFont typeface="+mj-lt"/>
              <a:buAutoNum type="arabicPeriod"/>
            </a:pPr>
            <a:endParaRPr lang="en-US" dirty="0" smtClean="0"/>
          </a:p>
          <a:p>
            <a:pPr marL="342900" indent="-342900">
              <a:buFont typeface="+mj-lt"/>
              <a:buAutoNum type="arabicPeriod"/>
            </a:pPr>
            <a:endParaRPr lang="en-US" dirty="0" smtClean="0"/>
          </a:p>
          <a:p>
            <a:pPr marL="342900" indent="-342900">
              <a:buFont typeface="+mj-lt"/>
              <a:buAutoNum type="arabicPeriod"/>
            </a:pP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8" name="TextBox 7"/>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Hai Nguyen</a:t>
            </a:r>
            <a:endParaRPr lang="en-US" sz="1400" dirty="0">
              <a:solidFill>
                <a:schemeClr val="tx1"/>
              </a:solidFill>
              <a:latin typeface="+mj-lt"/>
            </a:endParaRPr>
          </a:p>
        </p:txBody>
      </p:sp>
      <p:sp>
        <p:nvSpPr>
          <p:cNvPr id="9" name="Title 1"/>
          <p:cNvSpPr>
            <a:spLocks noGrp="1"/>
          </p:cNvSpPr>
          <p:nvPr>
            <p:ph type="title"/>
          </p:nvPr>
        </p:nvSpPr>
        <p:spPr>
          <a:xfrm>
            <a:off x="685800" y="361950"/>
            <a:ext cx="7772400" cy="914400"/>
          </a:xfrm>
        </p:spPr>
        <p:txBody>
          <a:bodyPr/>
          <a:lstStyle/>
          <a:p>
            <a:r>
              <a:rPr lang="en-US" dirty="0" smtClean="0"/>
              <a:t>References</a:t>
            </a:r>
            <a:endParaRPr lang="en-US" dirty="0"/>
          </a:p>
        </p:txBody>
      </p:sp>
    </p:spTree>
    <p:extLst>
      <p:ext uri="{BB962C8B-B14F-4D97-AF65-F5344CB8AC3E}">
        <p14:creationId xmlns:p14="http://schemas.microsoft.com/office/powerpoint/2010/main" val="3589342392"/>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Identity Fraud Timeline</a:t>
            </a:r>
            <a:endParaRPr lang="en-US" dirty="0"/>
          </a:p>
        </p:txBody>
      </p:sp>
      <p:sp>
        <p:nvSpPr>
          <p:cNvPr id="3" name="Content Placeholder 2"/>
          <p:cNvSpPr>
            <a:spLocks noGrp="1"/>
          </p:cNvSpPr>
          <p:nvPr>
            <p:ph sz="half" idx="1"/>
          </p:nvPr>
        </p:nvSpPr>
        <p:spPr/>
        <p:txBody>
          <a:bodyPr/>
          <a:lstStyle/>
          <a:p>
            <a:r>
              <a:rPr lang="en-US" dirty="0" smtClean="0"/>
              <a:t>Ways of Stealing Identities</a:t>
            </a:r>
          </a:p>
          <a:p>
            <a:r>
              <a:rPr lang="en-US" dirty="0" smtClean="0"/>
              <a:t>Selling/Forging an Identity</a:t>
            </a:r>
          </a:p>
          <a:p>
            <a:r>
              <a:rPr lang="en-US" dirty="0" smtClean="0"/>
              <a:t>Police &amp; Bank Policies</a:t>
            </a:r>
          </a:p>
          <a:p>
            <a:r>
              <a:rPr lang="en-US" dirty="0" smtClean="0"/>
              <a:t>Ways to Prevent </a:t>
            </a:r>
          </a:p>
          <a:p>
            <a:pPr lvl="1"/>
            <a:r>
              <a:rPr lang="en-US" dirty="0" smtClean="0"/>
              <a:t>Self &gt; Legislation. </a:t>
            </a:r>
          </a:p>
          <a:p>
            <a:pPr lvl="1"/>
            <a:endParaRPr lang="en-US" dirty="0" smtClean="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Yuan (Will) Wen</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http://johndruckenmiller.com/wp-content/uploads/2014/10/Identity-theft.jpg</a:t>
            </a:r>
            <a:endParaRPr lang="en-US" sz="1200" dirty="0">
              <a:solidFill>
                <a:schemeClr val="tx1"/>
              </a:solidFill>
            </a:endParaRPr>
          </a:p>
        </p:txBody>
      </p:sp>
      <p:pic>
        <p:nvPicPr>
          <p:cNvPr id="9" name="Picture 8"/>
          <p:cNvPicPr>
            <a:picLocks noChangeAspect="1"/>
          </p:cNvPicPr>
          <p:nvPr/>
        </p:nvPicPr>
        <p:blipFill>
          <a:blip r:embed="rId3"/>
          <a:stretch>
            <a:fillRect/>
          </a:stretch>
        </p:blipFill>
        <p:spPr>
          <a:xfrm>
            <a:off x="4044296" y="1655545"/>
            <a:ext cx="4787284" cy="2393642"/>
          </a:xfrm>
          <a:prstGeom prst="rect">
            <a:avLst/>
          </a:prstGeom>
        </p:spPr>
      </p:pic>
      <p:sp>
        <p:nvSpPr>
          <p:cNvPr id="4" name="Slide Number Placeholder 3"/>
          <p:cNvSpPr>
            <a:spLocks noGrp="1"/>
          </p:cNvSpPr>
          <p:nvPr>
            <p:ph type="sldNum" sz="quarter" idx="12"/>
          </p:nvPr>
        </p:nvSpPr>
        <p:spPr/>
        <p:txBody>
          <a:bodyPr/>
          <a:lstStyle/>
          <a:p>
            <a:fld id="{A2A17EAB-8B51-5C40-8776-6683E51FA7A0}" type="slidenum">
              <a:rPr lang="en-US" smtClean="0"/>
              <a:t>21</a:t>
            </a:fld>
            <a:endParaRPr lang="en-US"/>
          </a:p>
        </p:txBody>
      </p:sp>
    </p:spTree>
    <p:extLst>
      <p:ext uri="{BB962C8B-B14F-4D97-AF65-F5344CB8AC3E}">
        <p14:creationId xmlns:p14="http://schemas.microsoft.com/office/powerpoint/2010/main" val="2760811658"/>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of Obtaining Identities</a:t>
            </a:r>
          </a:p>
        </p:txBody>
      </p:sp>
      <p:sp>
        <p:nvSpPr>
          <p:cNvPr id="3" name="Content Placeholder 2"/>
          <p:cNvSpPr>
            <a:spLocks noGrp="1"/>
          </p:cNvSpPr>
          <p:nvPr>
            <p:ph sz="half" idx="1"/>
          </p:nvPr>
        </p:nvSpPr>
        <p:spPr>
          <a:xfrm>
            <a:off x="287079" y="1352551"/>
            <a:ext cx="4132521" cy="3352800"/>
          </a:xfrm>
        </p:spPr>
        <p:txBody>
          <a:bodyPr/>
          <a:lstStyle/>
          <a:p>
            <a:r>
              <a:rPr lang="en-US" dirty="0" smtClean="0"/>
              <a:t>Wallets, letters -&gt; online</a:t>
            </a:r>
          </a:p>
          <a:p>
            <a:r>
              <a:rPr lang="en-US" dirty="0"/>
              <a:t>Dumpster </a:t>
            </a:r>
            <a:r>
              <a:rPr lang="en-US" dirty="0" smtClean="0"/>
              <a:t>Diving</a:t>
            </a:r>
          </a:p>
          <a:p>
            <a:r>
              <a:rPr lang="en-US" dirty="0" smtClean="0"/>
              <a:t>Eavesdropping</a:t>
            </a:r>
          </a:p>
          <a:p>
            <a:r>
              <a:rPr lang="en-US" dirty="0" smtClean="0"/>
              <a:t>Phishing</a:t>
            </a:r>
          </a:p>
          <a:p>
            <a:r>
              <a:rPr lang="en-US" dirty="0" smtClean="0"/>
              <a:t>Large Scale Hacking/Exploits [5]</a:t>
            </a:r>
          </a:p>
          <a:p>
            <a:r>
              <a:rPr lang="en-US" dirty="0" smtClean="0"/>
              <a:t>Card Readers (Skimmers) [10]</a:t>
            </a:r>
          </a:p>
          <a:p>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Will Wen</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http://www.identitytheft.info/images/Debit-Card-Skimmer.jpg</a:t>
            </a:r>
            <a:endParaRPr lang="en-US" sz="1200" dirty="0">
              <a:solidFill>
                <a:schemeClr val="tx1"/>
              </a:solidFill>
            </a:endParaRPr>
          </a:p>
        </p:txBody>
      </p:sp>
      <p:pic>
        <p:nvPicPr>
          <p:cNvPr id="1026" name="Picture 2" descr="http://www.identitytheft.info/images/Debit-Card-Skimm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52551"/>
            <a:ext cx="3723258" cy="251054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A2A17EAB-8B51-5C40-8776-6683E51FA7A0}" type="slidenum">
              <a:rPr lang="en-US" smtClean="0"/>
              <a:t>22</a:t>
            </a:fld>
            <a:endParaRPr lang="en-US"/>
          </a:p>
        </p:txBody>
      </p:sp>
    </p:spTree>
    <p:extLst>
      <p:ext uri="{BB962C8B-B14F-4D97-AF65-F5344CB8AC3E}">
        <p14:creationId xmlns:p14="http://schemas.microsoft.com/office/powerpoint/2010/main" val="2830453237"/>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Selling/Forging an Identity</a:t>
            </a:r>
          </a:p>
        </p:txBody>
      </p:sp>
      <p:sp>
        <p:nvSpPr>
          <p:cNvPr id="3" name="Content Placeholder 2"/>
          <p:cNvSpPr>
            <a:spLocks noGrp="1"/>
          </p:cNvSpPr>
          <p:nvPr>
            <p:ph sz="half" idx="1"/>
          </p:nvPr>
        </p:nvSpPr>
        <p:spPr/>
        <p:txBody>
          <a:bodyPr/>
          <a:lstStyle/>
          <a:p>
            <a:r>
              <a:rPr lang="en-US" dirty="0" smtClean="0"/>
              <a:t>Sell on </a:t>
            </a:r>
            <a:r>
              <a:rPr lang="en-US" dirty="0"/>
              <a:t>I</a:t>
            </a:r>
            <a:r>
              <a:rPr lang="en-US" dirty="0" smtClean="0"/>
              <a:t>llegal Forums </a:t>
            </a:r>
          </a:p>
          <a:p>
            <a:pPr lvl="1"/>
            <a:r>
              <a:rPr lang="en-US" dirty="0" smtClean="0"/>
              <a:t>Carder’s Forums</a:t>
            </a:r>
          </a:p>
          <a:p>
            <a:pPr lvl="1"/>
            <a:r>
              <a:rPr lang="en-US" dirty="0" smtClean="0"/>
              <a:t>Dark Market</a:t>
            </a:r>
          </a:p>
          <a:p>
            <a:pPr lvl="1"/>
            <a:r>
              <a:rPr lang="en-US" dirty="0" smtClean="0"/>
              <a:t>The Vouched</a:t>
            </a:r>
          </a:p>
          <a:p>
            <a:r>
              <a:rPr lang="en-US" dirty="0" smtClean="0"/>
              <a:t>Open up Credit Card</a:t>
            </a:r>
          </a:p>
          <a:p>
            <a:pPr lvl="1"/>
            <a:r>
              <a:rPr lang="en-US" dirty="0" smtClean="0"/>
              <a:t>Cashers/Mules [1,6]</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Will Wen</a:t>
            </a:r>
            <a:endParaRPr lang="en-US" sz="1400" dirty="0">
              <a:solidFill>
                <a:schemeClr val="tx1"/>
              </a:solidFill>
              <a:latin typeface="+mj-lt"/>
            </a:endParaRPr>
          </a:p>
        </p:txBody>
      </p:sp>
      <p:sp>
        <p:nvSpPr>
          <p:cNvPr id="8" name="TextBox 7"/>
          <p:cNvSpPr txBox="1"/>
          <p:nvPr/>
        </p:nvSpPr>
        <p:spPr>
          <a:xfrm>
            <a:off x="-117204" y="4262460"/>
            <a:ext cx="9144000" cy="276999"/>
          </a:xfrm>
          <a:prstGeom prst="rect">
            <a:avLst/>
          </a:prstGeom>
          <a:noFill/>
        </p:spPr>
        <p:txBody>
          <a:bodyPr wrap="square" rtlCol="0">
            <a:spAutoFit/>
          </a:bodyPr>
          <a:lstStyle/>
          <a:p>
            <a:pPr algn="r"/>
            <a:r>
              <a:rPr lang="en-US" sz="1200" dirty="0" smtClean="0">
                <a:solidFill>
                  <a:schemeClr val="tx1"/>
                </a:solidFill>
              </a:rPr>
              <a:t>American Greed Documentary – Cyber Crime</a:t>
            </a:r>
            <a:endParaRPr lang="en-US" sz="12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1190" y="1352551"/>
            <a:ext cx="5468891" cy="2643801"/>
          </a:xfrm>
          <a:prstGeom prst="rect">
            <a:avLst/>
          </a:prstGeom>
        </p:spPr>
      </p:pic>
      <p:sp>
        <p:nvSpPr>
          <p:cNvPr id="9" name="Slide Number Placeholder 8"/>
          <p:cNvSpPr>
            <a:spLocks noGrp="1"/>
          </p:cNvSpPr>
          <p:nvPr>
            <p:ph type="sldNum" sz="quarter" idx="12"/>
          </p:nvPr>
        </p:nvSpPr>
        <p:spPr/>
        <p:txBody>
          <a:bodyPr/>
          <a:lstStyle/>
          <a:p>
            <a:fld id="{A2A17EAB-8B51-5C40-8776-6683E51FA7A0}" type="slidenum">
              <a:rPr lang="en-US" smtClean="0"/>
              <a:t>23</a:t>
            </a:fld>
            <a:endParaRPr lang="en-US"/>
          </a:p>
        </p:txBody>
      </p:sp>
    </p:spTree>
    <p:extLst>
      <p:ext uri="{BB962C8B-B14F-4D97-AF65-F5344CB8AC3E}">
        <p14:creationId xmlns:p14="http://schemas.microsoft.com/office/powerpoint/2010/main" val="375893244"/>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Laws &amp; Bank Assistance</a:t>
            </a:r>
            <a:endParaRPr lang="en-US" dirty="0"/>
          </a:p>
        </p:txBody>
      </p:sp>
      <p:sp>
        <p:nvSpPr>
          <p:cNvPr id="3" name="Content Placeholder 2"/>
          <p:cNvSpPr>
            <a:spLocks noGrp="1"/>
          </p:cNvSpPr>
          <p:nvPr>
            <p:ph sz="half" idx="1"/>
          </p:nvPr>
        </p:nvSpPr>
        <p:spPr>
          <a:xfrm>
            <a:off x="406667" y="1276350"/>
            <a:ext cx="4521467" cy="3352800"/>
          </a:xfrm>
        </p:spPr>
        <p:txBody>
          <a:bodyPr/>
          <a:lstStyle/>
          <a:p>
            <a:r>
              <a:rPr lang="en-US" dirty="0" smtClean="0"/>
              <a:t>Identity Theft and Assumption Act of 1998</a:t>
            </a:r>
          </a:p>
          <a:p>
            <a:r>
              <a:rPr lang="en-US" dirty="0" smtClean="0"/>
              <a:t>Fair and Accurate Credit Transaction Act  [3]</a:t>
            </a:r>
          </a:p>
          <a:p>
            <a:r>
              <a:rPr lang="en-US" dirty="0" smtClean="0"/>
              <a:t>Zero-Liability Policy (Credit Cards) [4]</a:t>
            </a:r>
          </a:p>
          <a:p>
            <a:pPr lvl="1"/>
            <a:r>
              <a:rPr lang="en-US" dirty="0" smtClean="0"/>
              <a:t>AmEx, Discover &gt; Visa, </a:t>
            </a:r>
            <a:r>
              <a:rPr lang="en-US" dirty="0" err="1" smtClean="0"/>
              <a:t>Mastercard</a:t>
            </a:r>
            <a:r>
              <a:rPr lang="en-US" dirty="0" smtClean="0"/>
              <a:t> </a:t>
            </a:r>
          </a:p>
          <a:p>
            <a:pPr lvl="1"/>
            <a:r>
              <a:rPr lang="en-US" dirty="0" smtClean="0"/>
              <a:t>Federal Law: $50 if within 60 Days</a:t>
            </a:r>
          </a:p>
          <a:p>
            <a:pPr lvl="1"/>
            <a:r>
              <a:rPr lang="en-US" dirty="0" smtClean="0"/>
              <a:t>Exceptions [8]</a:t>
            </a:r>
          </a:p>
          <a:p>
            <a:r>
              <a:rPr lang="en-US" dirty="0" smtClean="0"/>
              <a:t>FBI sting operations [7]</a:t>
            </a:r>
          </a:p>
          <a:p>
            <a:pPr lvl="1"/>
            <a:r>
              <a:rPr lang="en-US" dirty="0" smtClean="0"/>
              <a:t>“two-year undercover operation”</a:t>
            </a:r>
          </a:p>
          <a:p>
            <a:pPr lvl="1"/>
            <a:endParaRPr lang="en-US" dirty="0" smtClean="0"/>
          </a:p>
        </p:txBody>
      </p:sp>
      <p:sp>
        <p:nvSpPr>
          <p:cNvPr id="5" name="Footer Placeholder 4"/>
          <p:cNvSpPr>
            <a:spLocks noGrp="1"/>
          </p:cNvSpPr>
          <p:nvPr>
            <p:ph type="ftr" sz="quarter" idx="11"/>
          </p:nvPr>
        </p:nvSpPr>
        <p:spPr>
          <a:xfrm>
            <a:off x="0" y="4938528"/>
            <a:ext cx="5562600" cy="146304"/>
          </a:xfrm>
        </p:spPr>
        <p:txBody>
          <a:bodyPr/>
          <a:lstStyle/>
          <a:p>
            <a:r>
              <a:rPr lang="en-US" smtClean="0"/>
              <a:t>© 2015 Keith A. Pray</a:t>
            </a:r>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Will Wen</a:t>
            </a:r>
            <a:endParaRPr lang="en-US" sz="1400" dirty="0">
              <a:solidFill>
                <a:schemeClr val="tx1"/>
              </a:solidFill>
              <a:latin typeface="+mj-lt"/>
            </a:endParaRPr>
          </a:p>
        </p:txBody>
      </p:sp>
      <p:sp>
        <p:nvSpPr>
          <p:cNvPr id="8" name="TextBox 7"/>
          <p:cNvSpPr txBox="1"/>
          <p:nvPr/>
        </p:nvSpPr>
        <p:spPr>
          <a:xfrm>
            <a:off x="67377" y="4661529"/>
            <a:ext cx="9144000" cy="276999"/>
          </a:xfrm>
          <a:prstGeom prst="rect">
            <a:avLst/>
          </a:prstGeom>
          <a:noFill/>
        </p:spPr>
        <p:txBody>
          <a:bodyPr wrap="square" rtlCol="0">
            <a:spAutoFit/>
          </a:bodyPr>
          <a:lstStyle/>
          <a:p>
            <a:pPr algn="r"/>
            <a:r>
              <a:rPr lang="en-US" sz="1200" dirty="0"/>
              <a:t>https://www.53.com/resources/skins/ftb/img/product/idtheft/lp-header.jpg</a:t>
            </a:r>
            <a:endParaRPr lang="en-US" sz="1200" dirty="0">
              <a:solidFill>
                <a:schemeClr val="tx1"/>
              </a:solidFill>
            </a:endParaRPr>
          </a:p>
        </p:txBody>
      </p:sp>
      <p:pic>
        <p:nvPicPr>
          <p:cNvPr id="3074" name="Picture 2" descr="https://www.53.com/resources/skins/ftb/img/product/idtheft/lp-hea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9520" y="1258014"/>
            <a:ext cx="3555188" cy="110729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A2A17EAB-8B51-5C40-8776-6683E51FA7A0}" type="slidenum">
              <a:rPr lang="en-US" smtClean="0"/>
              <a:t>24</a:t>
            </a:fld>
            <a:endParaRPr lang="en-US"/>
          </a:p>
        </p:txBody>
      </p:sp>
    </p:spTree>
    <p:extLst>
      <p:ext uri="{BB962C8B-B14F-4D97-AF65-F5344CB8AC3E}">
        <p14:creationId xmlns:p14="http://schemas.microsoft.com/office/powerpoint/2010/main" val="366865082"/>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prevent</a:t>
            </a:r>
            <a:endParaRPr lang="en-US" dirty="0"/>
          </a:p>
        </p:txBody>
      </p:sp>
      <p:sp>
        <p:nvSpPr>
          <p:cNvPr id="3" name="Content Placeholder 2"/>
          <p:cNvSpPr>
            <a:spLocks noGrp="1"/>
          </p:cNvSpPr>
          <p:nvPr>
            <p:ph sz="half" idx="1"/>
          </p:nvPr>
        </p:nvSpPr>
        <p:spPr>
          <a:xfrm>
            <a:off x="252663" y="1212927"/>
            <a:ext cx="3733800" cy="3352800"/>
          </a:xfrm>
        </p:spPr>
        <p:txBody>
          <a:bodyPr/>
          <a:lstStyle/>
          <a:p>
            <a:r>
              <a:rPr lang="en-US" dirty="0" smtClean="0"/>
              <a:t>Check credit scores</a:t>
            </a:r>
          </a:p>
          <a:p>
            <a:r>
              <a:rPr lang="en-US" dirty="0" smtClean="0"/>
              <a:t>Shred all sensitive papers</a:t>
            </a:r>
          </a:p>
          <a:p>
            <a:r>
              <a:rPr lang="en-US" dirty="0" smtClean="0"/>
              <a:t>Opt out of subscriptions</a:t>
            </a:r>
          </a:p>
          <a:p>
            <a:r>
              <a:rPr lang="en-US" dirty="0" smtClean="0"/>
              <a:t>Credit Alerts &amp; Freeze [2]</a:t>
            </a:r>
          </a:p>
          <a:p>
            <a:r>
              <a:rPr lang="en-US" dirty="0" smtClean="0"/>
              <a:t>Don’t get Baited.</a:t>
            </a:r>
          </a:p>
          <a:p>
            <a:pPr lvl="1"/>
            <a:r>
              <a:rPr lang="en-US" dirty="0" smtClean="0"/>
              <a:t>Think: Did you Initiate?</a:t>
            </a:r>
          </a:p>
          <a:p>
            <a:r>
              <a:rPr lang="en-US" dirty="0" smtClean="0"/>
              <a:t>Look around environment</a:t>
            </a:r>
          </a:p>
          <a:p>
            <a:pPr lvl="1"/>
            <a:r>
              <a:rPr lang="en-US" dirty="0" smtClean="0"/>
              <a:t>Other card scanners</a:t>
            </a:r>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Will Wen</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https://www.eff.org/files/images_insert/april_11_copy.png</a:t>
            </a:r>
            <a:endParaRPr lang="en-US" sz="1200" dirty="0">
              <a:solidFill>
                <a:schemeClr val="tx1"/>
              </a:solidFill>
            </a:endParaRPr>
          </a:p>
        </p:txBody>
      </p:sp>
      <p:pic>
        <p:nvPicPr>
          <p:cNvPr id="2052" name="Picture 4" descr="https://www.eff.org/files/images_insert/april_11_co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7234" y="1212927"/>
            <a:ext cx="5309562" cy="294653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A2A17EAB-8B51-5C40-8776-6683E51FA7A0}" type="slidenum">
              <a:rPr lang="en-US" smtClean="0"/>
              <a:t>25</a:t>
            </a:fld>
            <a:endParaRPr lang="en-US"/>
          </a:p>
        </p:txBody>
      </p:sp>
    </p:spTree>
    <p:extLst>
      <p:ext uri="{BB962C8B-B14F-4D97-AF65-F5344CB8AC3E}">
        <p14:creationId xmlns:p14="http://schemas.microsoft.com/office/powerpoint/2010/main" val="3905114514"/>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a:xfrm>
            <a:off x="388088" y="1236669"/>
            <a:ext cx="3733800" cy="3352800"/>
          </a:xfrm>
        </p:spPr>
        <p:txBody>
          <a:bodyPr/>
          <a:lstStyle/>
          <a:p>
            <a:r>
              <a:rPr lang="en-US" dirty="0" smtClean="0"/>
              <a:t>Legislation</a:t>
            </a:r>
            <a:r>
              <a:rPr lang="en-US" dirty="0"/>
              <a:t> </a:t>
            </a:r>
            <a:r>
              <a:rPr lang="en-US" dirty="0" smtClean="0"/>
              <a:t>-&gt; Self Responsibility</a:t>
            </a:r>
          </a:p>
          <a:p>
            <a:r>
              <a:rPr lang="en-US" dirty="0" smtClean="0"/>
              <a:t>Virtual Stealing &gt;= Physical Stealing</a:t>
            </a:r>
          </a:p>
          <a:p>
            <a:r>
              <a:rPr lang="en-US" dirty="0" smtClean="0"/>
              <a:t>Constant one-up man ship in cyber security </a:t>
            </a:r>
          </a:p>
          <a:p>
            <a:pPr lvl="1"/>
            <a:r>
              <a:rPr lang="en-US" dirty="0" smtClean="0"/>
              <a:t>FBI </a:t>
            </a:r>
            <a:r>
              <a:rPr lang="en-US" smtClean="0"/>
              <a:t>and corporations </a:t>
            </a:r>
            <a:r>
              <a:rPr lang="en-US" dirty="0" smtClean="0"/>
              <a:t>vs Hackers </a:t>
            </a:r>
          </a:p>
          <a:p>
            <a:pPr lvl="1"/>
            <a:r>
              <a:rPr lang="en-US" dirty="0" smtClean="0"/>
              <a:t>Increase in market! [11]</a:t>
            </a:r>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Will Wen</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https://www.cbinsights.com/blog/wp-content/uploads/2013/08/security3.jpg</a:t>
            </a:r>
            <a:endParaRPr lang="en-US" sz="1200" dirty="0">
              <a:solidFill>
                <a:schemeClr val="tx1"/>
              </a:solidFill>
            </a:endParaRPr>
          </a:p>
        </p:txBody>
      </p:sp>
      <p:pic>
        <p:nvPicPr>
          <p:cNvPr id="1026" name="Picture 2" descr="https://www.cbinsights.com/blog/wp-content/uploads/2013/08/security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910" y="1690577"/>
            <a:ext cx="5297769" cy="251930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A2A17EAB-8B51-5C40-8776-6683E51FA7A0}" type="slidenum">
              <a:rPr lang="en-US" smtClean="0"/>
              <a:t>26</a:t>
            </a:fld>
            <a:endParaRPr lang="en-US"/>
          </a:p>
        </p:txBody>
      </p:sp>
    </p:spTree>
    <p:extLst>
      <p:ext uri="{BB962C8B-B14F-4D97-AF65-F5344CB8AC3E}">
        <p14:creationId xmlns:p14="http://schemas.microsoft.com/office/powerpoint/2010/main" val="229096085"/>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70120" y="988829"/>
            <a:ext cx="8644270" cy="3929174"/>
          </a:xfrm>
        </p:spPr>
        <p:txBody>
          <a:bodyPr>
            <a:normAutofit fontScale="47500" lnSpcReduction="20000"/>
          </a:bodyPr>
          <a:lstStyle/>
          <a:p>
            <a:pPr marL="0" indent="0">
              <a:buNone/>
            </a:pPr>
            <a:r>
              <a:rPr lang="en-US" dirty="0" smtClean="0"/>
              <a:t>[1] American Greed – Cyber Crime Documentary CNBC</a:t>
            </a:r>
          </a:p>
          <a:p>
            <a:pPr marL="0" indent="0">
              <a:buNone/>
            </a:pPr>
            <a:r>
              <a:rPr lang="en-US" dirty="0" smtClean="0"/>
              <a:t>[2] </a:t>
            </a:r>
            <a:r>
              <a:rPr lang="en-US" dirty="0"/>
              <a:t>"Consumer Information." </a:t>
            </a:r>
            <a:r>
              <a:rPr lang="en-US" i="1" dirty="0"/>
              <a:t>Credit Freeze FAQs</a:t>
            </a:r>
            <a:r>
              <a:rPr lang="en-US" dirty="0"/>
              <a:t>. Federal Trade Commission, Mar. 2014. Web. 08 Apr. 2015. &lt;http://www.consumer.ftc.gov/articles/0497-credit-freeze-faqs&gt;.</a:t>
            </a:r>
            <a:endParaRPr lang="en-US" dirty="0" smtClean="0"/>
          </a:p>
          <a:p>
            <a:pPr marL="0" indent="0">
              <a:buNone/>
            </a:pPr>
            <a:r>
              <a:rPr lang="en-US" dirty="0" smtClean="0"/>
              <a:t>[3] </a:t>
            </a:r>
            <a:r>
              <a:rPr lang="en-US" dirty="0"/>
              <a:t>"Consumer Information." </a:t>
            </a:r>
            <a:r>
              <a:rPr lang="en-US" i="1" dirty="0"/>
              <a:t>Free Credit Reports</a:t>
            </a:r>
            <a:r>
              <a:rPr lang="en-US" dirty="0"/>
              <a:t>. Federal Trade Commission, Mar. 2013. Web. 08 Apr. 2015. &lt;http://www.consumer.ftc.gov/articles/0155-free-credit-reports</a:t>
            </a:r>
            <a:r>
              <a:rPr lang="en-US" dirty="0" smtClean="0"/>
              <a:t>&gt;.</a:t>
            </a:r>
          </a:p>
          <a:p>
            <a:pPr marL="0" indent="0">
              <a:buNone/>
            </a:pPr>
            <a:r>
              <a:rPr lang="en-US" dirty="0" smtClean="0"/>
              <a:t>[4] </a:t>
            </a:r>
            <a:r>
              <a:rPr lang="en-US" dirty="0"/>
              <a:t>Kiernan, John. "2015 Fraud Liability Study: Which Cards Protect You Best?" </a:t>
            </a:r>
            <a:r>
              <a:rPr lang="en-US" i="1" dirty="0" err="1"/>
              <a:t>CardHub</a:t>
            </a:r>
            <a:r>
              <a:rPr lang="en-US" i="1" dirty="0"/>
              <a:t> RSS</a:t>
            </a:r>
            <a:r>
              <a:rPr lang="en-US" dirty="0"/>
              <a:t>. </a:t>
            </a:r>
            <a:r>
              <a:rPr lang="en-US" dirty="0" err="1"/>
              <a:t>CardHub</a:t>
            </a:r>
            <a:r>
              <a:rPr lang="en-US" dirty="0"/>
              <a:t>, </a:t>
            </a:r>
            <a:r>
              <a:rPr lang="en-US" dirty="0" err="1"/>
              <a:t>n.d.</a:t>
            </a:r>
            <a:r>
              <a:rPr lang="en-US" dirty="0"/>
              <a:t> Web. 08 Apr. 2015. &lt;http://www.cardhub.com/edu/fraud-liability-study</a:t>
            </a:r>
            <a:r>
              <a:rPr lang="en-US" dirty="0" smtClean="0"/>
              <a:t>/&gt;.</a:t>
            </a:r>
          </a:p>
          <a:p>
            <a:pPr marL="0" indent="0">
              <a:buNone/>
            </a:pPr>
            <a:r>
              <a:rPr lang="en-US" dirty="0" smtClean="0"/>
              <a:t>[5] </a:t>
            </a:r>
            <a:r>
              <a:rPr lang="en-US" dirty="0"/>
              <a:t>Milo, Paul. "Alleged Hacker Brought to N.J. on Charges of Large-scale Identity Theft." </a:t>
            </a:r>
            <a:r>
              <a:rPr lang="en-US" i="1" dirty="0"/>
              <a:t>True Jersey</a:t>
            </a:r>
            <a:r>
              <a:rPr lang="en-US" dirty="0"/>
              <a:t>. NJ Advance Media, 23 Mar. 2015. Web. 08 Apr. 2015. </a:t>
            </a:r>
            <a:r>
              <a:rPr lang="en-US" dirty="0" smtClean="0">
                <a:hlinkClick r:id="rId2"/>
              </a:rPr>
              <a:t>http</a:t>
            </a:r>
            <a:r>
              <a:rPr lang="en-US" dirty="0">
                <a:hlinkClick r:id="rId2"/>
              </a:rPr>
              <a:t>://</a:t>
            </a:r>
            <a:r>
              <a:rPr lang="en-US" dirty="0" smtClean="0">
                <a:hlinkClick r:id="rId2"/>
              </a:rPr>
              <a:t>www.nj.com/news/index.ssf/2015/03/alleged_hacker_brought_to_nj_on_charges_of_large-s.html</a:t>
            </a:r>
            <a:r>
              <a:rPr lang="en-US" dirty="0" smtClean="0"/>
              <a:t>.</a:t>
            </a:r>
          </a:p>
          <a:p>
            <a:pPr marL="0" indent="0">
              <a:buNone/>
            </a:pPr>
            <a:r>
              <a:rPr lang="en-US" dirty="0" smtClean="0"/>
              <a:t>[6] </a:t>
            </a:r>
            <a:r>
              <a:rPr lang="en-US" dirty="0" err="1"/>
              <a:t>Poulsen</a:t>
            </a:r>
            <a:r>
              <a:rPr lang="en-US" dirty="0"/>
              <a:t>, Kevin. "One Hacker's Audacious Plan to Rule the Black Market in Stolen Credit Cards." </a:t>
            </a:r>
            <a:r>
              <a:rPr lang="en-US" i="1" dirty="0"/>
              <a:t>WIRED</a:t>
            </a:r>
            <a:r>
              <a:rPr lang="en-US" dirty="0"/>
              <a:t>. WIRED, 22 Dec. 2008. Web. 08 Apr. 2015. &lt;http://archive.wired.com/techbiz/people/magazine/17-01/ff_max_butler?currentPage=all</a:t>
            </a:r>
            <a:r>
              <a:rPr lang="en-US" dirty="0" smtClean="0"/>
              <a:t>&gt;.</a:t>
            </a:r>
          </a:p>
          <a:p>
            <a:pPr marL="0" indent="0">
              <a:buNone/>
            </a:pPr>
            <a:r>
              <a:rPr lang="en-US" dirty="0" smtClean="0"/>
              <a:t>[7]</a:t>
            </a:r>
            <a:r>
              <a:rPr lang="en-US" dirty="0"/>
              <a:t> Schwartz, Nelson D. "F.B.I. Says 24 Are Arrested in Credit Card Theft Plan." </a:t>
            </a:r>
            <a:r>
              <a:rPr lang="en-US" i="1" dirty="0"/>
              <a:t>The New York Times</a:t>
            </a:r>
            <a:r>
              <a:rPr lang="en-US" dirty="0"/>
              <a:t>. The New York Times, 26 June 2012. Web. 08 Apr. 2015. &lt;http://www.nytimes.com/2012/06/27/business/fbi-says-24-people-are-arrested-in-credit-card-theft.html?_r=0</a:t>
            </a:r>
            <a:r>
              <a:rPr lang="en-US" dirty="0" smtClean="0"/>
              <a:t>&gt;.</a:t>
            </a:r>
          </a:p>
          <a:p>
            <a:pPr marL="0" indent="0">
              <a:buNone/>
            </a:pPr>
            <a:r>
              <a:rPr lang="en-US" dirty="0"/>
              <a:t>[8] </a:t>
            </a:r>
            <a:r>
              <a:rPr lang="en-US" dirty="0" err="1"/>
              <a:t>Bertagnoli</a:t>
            </a:r>
            <a:r>
              <a:rPr lang="en-US" dirty="0"/>
              <a:t>, Lisa. "7 Exceptions to 'zero Liability' Policies." </a:t>
            </a:r>
            <a:r>
              <a:rPr lang="en-US" dirty="0" err="1"/>
              <a:t>CreditCardscom</a:t>
            </a:r>
            <a:r>
              <a:rPr lang="en-US" dirty="0"/>
              <a:t> News. </a:t>
            </a:r>
            <a:r>
              <a:rPr lang="en-US" dirty="0" err="1"/>
              <a:t>N.p</a:t>
            </a:r>
            <a:r>
              <a:rPr lang="en-US" dirty="0"/>
              <a:t>., 19 Feb. 2015. Web. 08 Apr. 2015. &lt;http://www.creditcards.com/credit-card-news/zero-liability-fraudulent-charges-1282.php</a:t>
            </a:r>
            <a:r>
              <a:rPr lang="en-US" dirty="0" smtClean="0"/>
              <a:t>&gt;.</a:t>
            </a:r>
          </a:p>
          <a:p>
            <a:pPr marL="0" indent="0">
              <a:buNone/>
            </a:pPr>
            <a:r>
              <a:rPr lang="en-US" dirty="0" smtClean="0"/>
              <a:t>[9] Barnes, F. William. Identity Theft Documentary: An </a:t>
            </a:r>
            <a:r>
              <a:rPr lang="en-US" dirty="0"/>
              <a:t>Educational Documentary </a:t>
            </a:r>
            <a:r>
              <a:rPr lang="en-US" dirty="0" smtClean="0">
                <a:hlinkClick r:id="rId3"/>
              </a:rPr>
              <a:t>https</a:t>
            </a:r>
            <a:r>
              <a:rPr lang="en-US" dirty="0">
                <a:hlinkClick r:id="rId3"/>
              </a:rPr>
              <a:t>://</a:t>
            </a:r>
            <a:r>
              <a:rPr lang="en-US" dirty="0" smtClean="0">
                <a:hlinkClick r:id="rId3"/>
              </a:rPr>
              <a:t>www.youtube.com/watch?v=ziHI8htZV5g</a:t>
            </a:r>
            <a:endParaRPr lang="en-US" dirty="0" smtClean="0"/>
          </a:p>
          <a:p>
            <a:pPr marL="0" indent="0">
              <a:buNone/>
            </a:pPr>
            <a:r>
              <a:rPr lang="en-US" dirty="0" smtClean="0"/>
              <a:t>[10] </a:t>
            </a:r>
            <a:r>
              <a:rPr lang="en-US" dirty="0"/>
              <a:t>WFLA.com Web Staff. "Credit Card Skimmer Found at Lakeland Gas </a:t>
            </a:r>
            <a:r>
              <a:rPr lang="en-US" dirty="0" err="1"/>
              <a:t>Station."</a:t>
            </a:r>
            <a:r>
              <a:rPr lang="en-US" i="1" dirty="0" err="1"/>
              <a:t>WFLA</a:t>
            </a:r>
            <a:r>
              <a:rPr lang="en-US" i="1" dirty="0"/>
              <a:t> News Channel 8</a:t>
            </a:r>
            <a:r>
              <a:rPr lang="en-US" dirty="0"/>
              <a:t>. </a:t>
            </a:r>
            <a:r>
              <a:rPr lang="en-US" dirty="0" err="1"/>
              <a:t>N.p</a:t>
            </a:r>
            <a:r>
              <a:rPr lang="en-US" dirty="0"/>
              <a:t>., 06 Apr. 2015. Web. 09 Apr. 2015. &lt;http://www.wfla.com/story/28731531/credit-card-skimmer-found-at-lakeland-gas-station</a:t>
            </a:r>
            <a:r>
              <a:rPr lang="en-US" dirty="0" smtClean="0"/>
              <a:t>&gt;.</a:t>
            </a:r>
          </a:p>
          <a:p>
            <a:pPr marL="0" indent="0">
              <a:buNone/>
            </a:pPr>
            <a:r>
              <a:rPr lang="en-US" dirty="0" smtClean="0"/>
              <a:t>[11]</a:t>
            </a:r>
            <a:r>
              <a:rPr lang="en-US" dirty="0"/>
              <a:t> Smith, </a:t>
            </a:r>
            <a:r>
              <a:rPr lang="en-US" dirty="0" err="1"/>
              <a:t>Deker</a:t>
            </a:r>
            <a:r>
              <a:rPr lang="en-US" dirty="0"/>
              <a:t>. "Cyber Jobs in High Demand-What's in Your Future? - National Cybersecurity Institute." </a:t>
            </a:r>
            <a:r>
              <a:rPr lang="en-US" i="1" dirty="0"/>
              <a:t>National Cybersecurity Institute</a:t>
            </a:r>
            <a:r>
              <a:rPr lang="en-US" dirty="0"/>
              <a:t>. Cyber Experts Blog, 15 Jan. 2015. Web. 09 Apr. 2015. &lt;http://www.nationalcybersecurityinstitute.org/cyber-jobs-in-high-demand-whats-in-your-future/&gt;.</a:t>
            </a:r>
            <a:endParaRPr lang="en-US" dirty="0" smtClean="0"/>
          </a:p>
          <a:p>
            <a:pPr marL="0" indent="0">
              <a:buNone/>
            </a:pPr>
            <a:endParaRPr lang="en-US" dirty="0" smtClean="0">
              <a:hlinkClick r:id="rId2"/>
            </a:endParaRPr>
          </a:p>
          <a:p>
            <a:pPr marL="0" indent="0">
              <a:buNone/>
            </a:pP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Will Wen</a:t>
            </a:r>
            <a:endParaRPr lang="en-US" sz="1400" dirty="0">
              <a:solidFill>
                <a:schemeClr val="tx1"/>
              </a:solidFill>
              <a:latin typeface="+mj-lt"/>
            </a:endParaRPr>
          </a:p>
        </p:txBody>
      </p:sp>
      <p:sp>
        <p:nvSpPr>
          <p:cNvPr id="7" name="Slide Number Placeholder 6"/>
          <p:cNvSpPr>
            <a:spLocks noGrp="1"/>
          </p:cNvSpPr>
          <p:nvPr>
            <p:ph type="sldNum" sz="quarter" idx="12"/>
          </p:nvPr>
        </p:nvSpPr>
        <p:spPr/>
        <p:txBody>
          <a:bodyPr/>
          <a:lstStyle/>
          <a:p>
            <a:fld id="{A2A17EAB-8B51-5C40-8776-6683E51FA7A0}" type="slidenum">
              <a:rPr lang="en-US" smtClean="0"/>
              <a:t>27</a:t>
            </a:fld>
            <a:endParaRPr lang="en-US"/>
          </a:p>
        </p:txBody>
      </p:sp>
    </p:spTree>
    <p:extLst>
      <p:ext uri="{BB962C8B-B14F-4D97-AF65-F5344CB8AC3E}">
        <p14:creationId xmlns:p14="http://schemas.microsoft.com/office/powerpoint/2010/main" val="2202028106"/>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Air-gap hacking</a:t>
            </a:r>
            <a:endParaRPr lang="en-US" dirty="0"/>
          </a:p>
        </p:txBody>
      </p:sp>
      <p:sp>
        <p:nvSpPr>
          <p:cNvPr id="3" name="Content Placeholder 2"/>
          <p:cNvSpPr>
            <a:spLocks noGrp="1"/>
          </p:cNvSpPr>
          <p:nvPr>
            <p:ph idx="1"/>
          </p:nvPr>
        </p:nvSpPr>
        <p:spPr/>
        <p:txBody>
          <a:bodyPr/>
          <a:lstStyle/>
          <a:p>
            <a:r>
              <a:rPr lang="en-US" dirty="0" smtClean="0"/>
              <a:t>What does “Air-Gap” mean?</a:t>
            </a:r>
          </a:p>
          <a:p>
            <a:r>
              <a:rPr lang="en-US" dirty="0" smtClean="0"/>
              <a:t>What is Air-Gap Hacking?</a:t>
            </a:r>
          </a:p>
          <a:p>
            <a:r>
              <a:rPr lang="en-US" dirty="0" smtClean="0"/>
              <a:t>How does it work?</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6" name="矩形 3"/>
          <p:cNvSpPr/>
          <p:nvPr/>
        </p:nvSpPr>
        <p:spPr>
          <a:xfrm>
            <a:off x="7928768" y="438151"/>
            <a:ext cx="902812" cy="307777"/>
          </a:xfrm>
          <a:prstGeom prst="rect">
            <a:avLst/>
          </a:prstGeom>
        </p:spPr>
        <p:txBody>
          <a:bodyPr wrap="none">
            <a:spAutoFit/>
          </a:bodyPr>
          <a:lstStyle/>
          <a:p>
            <a:pPr algn="r"/>
            <a:r>
              <a:rPr lang="en-US" altLang="zh-CN" sz="1400" dirty="0" smtClean="0"/>
              <a:t>Jun Liang</a:t>
            </a:r>
            <a:endParaRPr lang="en-US" altLang="zh-CN" sz="1400" dirty="0"/>
          </a:p>
        </p:txBody>
      </p:sp>
      <p:sp>
        <p:nvSpPr>
          <p:cNvPr id="7" name="TextBox 6"/>
          <p:cNvSpPr txBox="1"/>
          <p:nvPr/>
        </p:nvSpPr>
        <p:spPr>
          <a:xfrm>
            <a:off x="0" y="4726877"/>
            <a:ext cx="9144000" cy="276999"/>
          </a:xfrm>
          <a:prstGeom prst="rect">
            <a:avLst/>
          </a:prstGeom>
          <a:noFill/>
        </p:spPr>
        <p:txBody>
          <a:bodyPr wrap="square" rtlCol="0">
            <a:spAutoFit/>
          </a:bodyPr>
          <a:lstStyle/>
          <a:p>
            <a:pPr algn="r"/>
            <a:r>
              <a:rPr lang="en-US" sz="1200" dirty="0"/>
              <a:t>http://www.wired.com/2014/12/hacker-lexicon-air-gap/</a:t>
            </a:r>
            <a:endParaRPr lang="en-US" sz="1200" dirty="0">
              <a:solidFill>
                <a:schemeClr val="tx1"/>
              </a:solidFill>
            </a:endParaRPr>
          </a:p>
        </p:txBody>
      </p:sp>
      <p:pic>
        <p:nvPicPr>
          <p:cNvPr id="2050" name="Picture 2" descr="air-g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7093" y="1661470"/>
            <a:ext cx="3033081" cy="227481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A2A17EAB-8B51-5C40-8776-6683E51FA7A0}" type="slidenum">
              <a:rPr lang="en-US" smtClean="0"/>
              <a:t>28</a:t>
            </a:fld>
            <a:endParaRPr lang="en-US"/>
          </a:p>
        </p:txBody>
      </p:sp>
    </p:spTree>
    <p:extLst>
      <p:ext uri="{BB962C8B-B14F-4D97-AF65-F5344CB8AC3E}">
        <p14:creationId xmlns:p14="http://schemas.microsoft.com/office/powerpoint/2010/main" val="697860004"/>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t>
            </a:r>
            <a:r>
              <a:rPr lang="en-US" dirty="0"/>
              <a:t>Is an </a:t>
            </a:r>
            <a:r>
              <a:rPr lang="en-US" dirty="0" smtClean="0"/>
              <a:t>Air-Gap</a:t>
            </a:r>
            <a:r>
              <a:rPr lang="en-US" dirty="0"/>
              <a:t>?</a:t>
            </a:r>
          </a:p>
        </p:txBody>
      </p:sp>
      <p:sp>
        <p:nvSpPr>
          <p:cNvPr id="3" name="Content Placeholder 2"/>
          <p:cNvSpPr>
            <a:spLocks noGrp="1"/>
          </p:cNvSpPr>
          <p:nvPr>
            <p:ph idx="1"/>
          </p:nvPr>
        </p:nvSpPr>
        <p:spPr>
          <a:xfrm>
            <a:off x="685800" y="1352551"/>
            <a:ext cx="4642658" cy="3352800"/>
          </a:xfrm>
        </p:spPr>
        <p:txBody>
          <a:bodyPr/>
          <a:lstStyle/>
          <a:p>
            <a:r>
              <a:rPr lang="en-US" dirty="0"/>
              <a:t>T</a:t>
            </a:r>
            <a:r>
              <a:rPr lang="en-US" dirty="0" smtClean="0"/>
              <a:t>he computer is physically</a:t>
            </a:r>
            <a:r>
              <a:rPr lang="en-US" dirty="0"/>
              <a:t> isolated from the I</a:t>
            </a:r>
            <a:r>
              <a:rPr lang="en-US" dirty="0" smtClean="0"/>
              <a:t>nternet.</a:t>
            </a:r>
          </a:p>
          <a:p>
            <a:endParaRPr lang="en-US" dirty="0" smtClean="0"/>
          </a:p>
          <a:p>
            <a:r>
              <a:rPr lang="en-US" dirty="0" smtClean="0"/>
              <a:t>Data </a:t>
            </a:r>
            <a:r>
              <a:rPr lang="en-US" dirty="0"/>
              <a:t>can only pass to it via a </a:t>
            </a:r>
            <a:r>
              <a:rPr lang="en-US" dirty="0" smtClean="0"/>
              <a:t>removable media.</a:t>
            </a:r>
          </a:p>
          <a:p>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6" name="矩形 3"/>
          <p:cNvSpPr/>
          <p:nvPr/>
        </p:nvSpPr>
        <p:spPr>
          <a:xfrm>
            <a:off x="7928768" y="438151"/>
            <a:ext cx="902812" cy="307777"/>
          </a:xfrm>
          <a:prstGeom prst="rect">
            <a:avLst/>
          </a:prstGeom>
        </p:spPr>
        <p:txBody>
          <a:bodyPr wrap="none">
            <a:spAutoFit/>
          </a:bodyPr>
          <a:lstStyle/>
          <a:p>
            <a:pPr algn="r"/>
            <a:r>
              <a:rPr lang="en-US" altLang="zh-CN" sz="1400" dirty="0" smtClean="0"/>
              <a:t>Jun Liang</a:t>
            </a:r>
            <a:endParaRPr lang="en-US" altLang="zh-CN" sz="1400" dirty="0"/>
          </a:p>
        </p:txBody>
      </p:sp>
      <p:sp>
        <p:nvSpPr>
          <p:cNvPr id="7" name="TextBox 6"/>
          <p:cNvSpPr txBox="1"/>
          <p:nvPr/>
        </p:nvSpPr>
        <p:spPr>
          <a:xfrm>
            <a:off x="0" y="4726877"/>
            <a:ext cx="9144000" cy="276999"/>
          </a:xfrm>
          <a:prstGeom prst="rect">
            <a:avLst/>
          </a:prstGeom>
          <a:noFill/>
        </p:spPr>
        <p:txBody>
          <a:bodyPr wrap="square" rtlCol="0">
            <a:spAutoFit/>
          </a:bodyPr>
          <a:lstStyle/>
          <a:p>
            <a:pPr algn="r"/>
            <a:r>
              <a:rPr lang="en-US" sz="1200"/>
              <a:t>http://i.dailymail.co.uk/i/pix/2013/05/07/article-2320579-19A78BC8000005DC-582_634x934.jpg</a:t>
            </a:r>
            <a:endParaRPr lang="en-US" sz="1200" dirty="0">
              <a:solidFill>
                <a:schemeClr val="tx1"/>
              </a:solidFill>
            </a:endParaRPr>
          </a:p>
        </p:txBody>
      </p:sp>
      <p:pic>
        <p:nvPicPr>
          <p:cNvPr id="8" name="Picture 4" descr="http://i.dailymail.co.uk/i/pix/2013/05/07/article-2320579-19A78BC8000005DC-582_634x9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895" y="953296"/>
            <a:ext cx="2290454" cy="3374265"/>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A2A17EAB-8B51-5C40-8776-6683E51FA7A0}" type="slidenum">
              <a:rPr lang="en-US" smtClean="0"/>
              <a:t>29</a:t>
            </a:fld>
            <a:endParaRPr lang="en-US"/>
          </a:p>
        </p:txBody>
      </p:sp>
    </p:spTree>
    <p:extLst>
      <p:ext uri="{BB962C8B-B14F-4D97-AF65-F5344CB8AC3E}">
        <p14:creationId xmlns:p14="http://schemas.microsoft.com/office/powerpoint/2010/main" val="2123637270"/>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2015 Keith A. Pray</a:t>
            </a:r>
            <a:endParaRPr lang="en-US"/>
          </a:p>
        </p:txBody>
      </p:sp>
      <p:pic>
        <p:nvPicPr>
          <p:cNvPr id="6" name="Picture 5"/>
          <p:cNvPicPr>
            <a:picLocks noChangeAspect="1"/>
          </p:cNvPicPr>
          <p:nvPr/>
        </p:nvPicPr>
        <p:blipFill>
          <a:blip r:embed="rId3"/>
          <a:stretch>
            <a:fillRect/>
          </a:stretch>
        </p:blipFill>
        <p:spPr>
          <a:xfrm>
            <a:off x="0" y="391667"/>
            <a:ext cx="3670300" cy="2857500"/>
          </a:xfrm>
          <a:prstGeom prst="rect">
            <a:avLst/>
          </a:prstGeom>
        </p:spPr>
      </p:pic>
      <p:pic>
        <p:nvPicPr>
          <p:cNvPr id="7" name="Picture 6"/>
          <p:cNvPicPr>
            <a:picLocks noChangeAspect="1"/>
          </p:cNvPicPr>
          <p:nvPr/>
        </p:nvPicPr>
        <p:blipFill>
          <a:blip r:embed="rId4"/>
          <a:stretch>
            <a:fillRect/>
          </a:stretch>
        </p:blipFill>
        <p:spPr>
          <a:xfrm>
            <a:off x="3454400" y="1509267"/>
            <a:ext cx="5689600" cy="3479800"/>
          </a:xfrm>
          <a:prstGeom prst="rect">
            <a:avLst/>
          </a:prstGeom>
        </p:spPr>
      </p:pic>
      <p:sp>
        <p:nvSpPr>
          <p:cNvPr id="9" name="TextBox 8"/>
          <p:cNvSpPr txBox="1"/>
          <p:nvPr/>
        </p:nvSpPr>
        <p:spPr>
          <a:xfrm>
            <a:off x="4387879" y="1149234"/>
            <a:ext cx="3822643" cy="346249"/>
          </a:xfrm>
          <a:prstGeom prst="rect">
            <a:avLst/>
          </a:prstGeom>
          <a:noFill/>
        </p:spPr>
        <p:txBody>
          <a:bodyPr wrap="none" rtlCol="0">
            <a:spAutoFit/>
          </a:bodyPr>
          <a:lstStyle/>
          <a:p>
            <a:pPr>
              <a:lnSpc>
                <a:spcPct val="90000"/>
              </a:lnSpc>
            </a:pPr>
            <a:r>
              <a:rPr lang="en-US" dirty="0"/>
              <a:t>http://</a:t>
            </a:r>
            <a:r>
              <a:rPr lang="en-US" dirty="0" err="1"/>
              <a:t>xkcd.com</a:t>
            </a:r>
            <a:r>
              <a:rPr lang="en-US" dirty="0"/>
              <a:t>/538/ (2010-11-14</a:t>
            </a:r>
            <a:r>
              <a:rPr lang="en-US" dirty="0" smtClean="0"/>
              <a:t>)</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16817598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Air-gap hacking</a:t>
            </a:r>
            <a:endParaRPr lang="en-US" dirty="0"/>
          </a:p>
        </p:txBody>
      </p:sp>
      <p:sp>
        <p:nvSpPr>
          <p:cNvPr id="3" name="Content Placeholder 2"/>
          <p:cNvSpPr>
            <a:spLocks noGrp="1"/>
          </p:cNvSpPr>
          <p:nvPr>
            <p:ph idx="1"/>
          </p:nvPr>
        </p:nvSpPr>
        <p:spPr>
          <a:xfrm>
            <a:off x="685799" y="1352551"/>
            <a:ext cx="4428382" cy="3352800"/>
          </a:xfrm>
        </p:spPr>
        <p:txBody>
          <a:bodyPr/>
          <a:lstStyle/>
          <a:p>
            <a:r>
              <a:rPr lang="en-US" dirty="0" err="1" smtClean="0"/>
              <a:t>BitWhisper</a:t>
            </a:r>
            <a:endParaRPr lang="en-US" dirty="0"/>
          </a:p>
          <a:p>
            <a:pPr lvl="1"/>
            <a:r>
              <a:rPr lang="it-IT" dirty="0" err="1" smtClean="0"/>
              <a:t>Created</a:t>
            </a:r>
            <a:r>
              <a:rPr lang="it-IT" dirty="0" smtClean="0"/>
              <a:t> </a:t>
            </a:r>
            <a:r>
              <a:rPr lang="it-IT" dirty="0"/>
              <a:t>by </a:t>
            </a:r>
            <a:r>
              <a:rPr lang="it-IT" u="sng" dirty="0"/>
              <a:t>Ben </a:t>
            </a:r>
            <a:r>
              <a:rPr lang="it-IT" u="sng" dirty="0" err="1"/>
              <a:t>Gurion</a:t>
            </a:r>
            <a:r>
              <a:rPr lang="it-IT" u="sng" dirty="0"/>
              <a:t> </a:t>
            </a:r>
            <a:r>
              <a:rPr lang="it-IT" u="sng" dirty="0" err="1"/>
              <a:t>University</a:t>
            </a:r>
            <a:r>
              <a:rPr lang="it-IT" dirty="0"/>
              <a:t> in </a:t>
            </a:r>
            <a:r>
              <a:rPr lang="it-IT" dirty="0" err="1" smtClean="0"/>
              <a:t>Israel</a:t>
            </a:r>
            <a:endParaRPr lang="en-US" dirty="0" smtClean="0"/>
          </a:p>
          <a:p>
            <a:pPr lvl="1"/>
            <a:r>
              <a:rPr lang="en-US" dirty="0" smtClean="0"/>
              <a:t>Based </a:t>
            </a:r>
            <a:r>
              <a:rPr lang="en-US" dirty="0"/>
              <a:t>on the </a:t>
            </a:r>
            <a:r>
              <a:rPr lang="en-US" b="1" u="sng" dirty="0"/>
              <a:t>heat emissions</a:t>
            </a:r>
            <a:r>
              <a:rPr lang="en-US" dirty="0"/>
              <a:t> and </a:t>
            </a:r>
            <a:r>
              <a:rPr lang="en-US" b="1" u="sng" dirty="0"/>
              <a:t>built-in thermal </a:t>
            </a:r>
            <a:r>
              <a:rPr lang="en-US" b="1" u="sng" dirty="0" smtClean="0"/>
              <a:t>sensors</a:t>
            </a:r>
            <a:r>
              <a:rPr lang="en-US" dirty="0" smtClean="0"/>
              <a:t>.</a:t>
            </a:r>
          </a:p>
          <a:p>
            <a:pPr lvl="1"/>
            <a:r>
              <a:rPr lang="en-US" dirty="0" smtClean="0"/>
              <a:t>It can send </a:t>
            </a:r>
            <a:r>
              <a:rPr lang="en-US" dirty="0"/>
              <a:t>small chunks of </a:t>
            </a:r>
            <a:r>
              <a:rPr lang="en-US" dirty="0" smtClean="0"/>
              <a:t>data.</a:t>
            </a:r>
          </a:p>
          <a:p>
            <a:pPr lvl="1"/>
            <a:r>
              <a:rPr lang="en-US" dirty="0" smtClean="0"/>
              <a:t>It does not </a:t>
            </a:r>
            <a:r>
              <a:rPr lang="en-US" dirty="0"/>
              <a:t>require </a:t>
            </a:r>
            <a:r>
              <a:rPr lang="en-US" dirty="0" smtClean="0"/>
              <a:t>modified hardware.</a:t>
            </a:r>
          </a:p>
          <a:p>
            <a:pPr lvl="1"/>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6" name="矩形 3"/>
          <p:cNvSpPr/>
          <p:nvPr/>
        </p:nvSpPr>
        <p:spPr>
          <a:xfrm>
            <a:off x="7928768" y="438151"/>
            <a:ext cx="902812" cy="307777"/>
          </a:xfrm>
          <a:prstGeom prst="rect">
            <a:avLst/>
          </a:prstGeom>
        </p:spPr>
        <p:txBody>
          <a:bodyPr wrap="none">
            <a:spAutoFit/>
          </a:bodyPr>
          <a:lstStyle/>
          <a:p>
            <a:pPr algn="r"/>
            <a:r>
              <a:rPr lang="en-US" altLang="zh-CN" sz="1400" dirty="0" smtClean="0"/>
              <a:t>Jun Liang</a:t>
            </a:r>
            <a:endParaRPr lang="en-US" altLang="zh-CN" sz="1400" dirty="0"/>
          </a:p>
        </p:txBody>
      </p:sp>
      <p:sp>
        <p:nvSpPr>
          <p:cNvPr id="7" name="TextBox 6"/>
          <p:cNvSpPr txBox="1"/>
          <p:nvPr/>
        </p:nvSpPr>
        <p:spPr>
          <a:xfrm>
            <a:off x="0" y="4726877"/>
            <a:ext cx="9144000" cy="276999"/>
          </a:xfrm>
          <a:prstGeom prst="rect">
            <a:avLst/>
          </a:prstGeom>
          <a:noFill/>
        </p:spPr>
        <p:txBody>
          <a:bodyPr wrap="square" rtlCol="0">
            <a:spAutoFit/>
          </a:bodyPr>
          <a:lstStyle/>
          <a:p>
            <a:pPr algn="r"/>
            <a:r>
              <a:rPr lang="en-US" sz="1200" dirty="0"/>
              <a:t>http://www.extremetech.com/computing/201870-bitwhisper-stealing-data-from-non-networked-computers-using-heat</a:t>
            </a:r>
            <a:endParaRPr lang="en-US" sz="1200" dirty="0">
              <a:solidFill>
                <a:schemeClr val="tx1"/>
              </a:solidFill>
            </a:endParaRPr>
          </a:p>
        </p:txBody>
      </p:sp>
      <p:pic>
        <p:nvPicPr>
          <p:cNvPr id="12" name="Picture 4" descr="http://3.bp.blogspot.com/-lpNncV3PkrU/VRJhKwX_DkI/AAAAAAAACOs/IZ9kT4itKs8/s1600/computer-he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562600" y="1642050"/>
            <a:ext cx="3050345" cy="2287759"/>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A2A17EAB-8B51-5C40-8776-6683E51FA7A0}" type="slidenum">
              <a:rPr lang="en-US" smtClean="0"/>
              <a:t>30</a:t>
            </a:fld>
            <a:endParaRPr lang="en-US"/>
          </a:p>
        </p:txBody>
      </p:sp>
    </p:spTree>
    <p:extLst>
      <p:ext uri="{BB962C8B-B14F-4D97-AF65-F5344CB8AC3E}">
        <p14:creationId xmlns:p14="http://schemas.microsoft.com/office/powerpoint/2010/main" val="3655587285"/>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a:t>
            </a:r>
            <a:endParaRPr lang="en-US" dirty="0"/>
          </a:p>
        </p:txBody>
      </p:sp>
      <p:sp>
        <p:nvSpPr>
          <p:cNvPr id="3" name="Content Placeholder 2"/>
          <p:cNvSpPr>
            <a:spLocks noGrp="1"/>
          </p:cNvSpPr>
          <p:nvPr>
            <p:ph idx="1"/>
          </p:nvPr>
        </p:nvSpPr>
        <p:spPr/>
        <p:txBody>
          <a:bodyPr/>
          <a:lstStyle/>
          <a:p>
            <a:r>
              <a:rPr lang="en-US" dirty="0"/>
              <a:t>Less protection for physical layer security </a:t>
            </a:r>
            <a:endParaRPr lang="en-US" dirty="0" smtClean="0"/>
          </a:p>
          <a:p>
            <a:pPr lvl="1"/>
            <a:r>
              <a:rPr lang="en-US" dirty="0" smtClean="0"/>
              <a:t>No computer use special case to against heat transfer yet</a:t>
            </a:r>
          </a:p>
          <a:p>
            <a:pPr lvl="1"/>
            <a:r>
              <a:rPr lang="en-US" dirty="0" smtClean="0"/>
              <a:t>Most of computer cases are made of </a:t>
            </a:r>
            <a:r>
              <a:rPr lang="en-US" dirty="0"/>
              <a:t>normal </a:t>
            </a:r>
            <a:r>
              <a:rPr lang="en-US" dirty="0" smtClean="0"/>
              <a:t>metals/ synthesis </a:t>
            </a:r>
            <a:r>
              <a:rPr lang="en-US" dirty="0"/>
              <a:t>of carbon</a:t>
            </a:r>
            <a:endParaRPr lang="en-US" dirty="0" smtClean="0"/>
          </a:p>
          <a:p>
            <a:pPr lvl="1"/>
            <a:r>
              <a:rPr lang="en-US" dirty="0" smtClean="0"/>
              <a:t>Cellphone and </a:t>
            </a:r>
            <a:r>
              <a:rPr lang="en-US" dirty="0"/>
              <a:t>wearable device </a:t>
            </a:r>
            <a:r>
              <a:rPr lang="en-US" dirty="0" smtClean="0"/>
              <a:t>are safe since most of them don’t have thermal sensors</a:t>
            </a:r>
          </a:p>
          <a:p>
            <a:pPr lvl="1"/>
            <a:endParaRPr lang="en-US" dirty="0" smtClean="0"/>
          </a:p>
          <a:p>
            <a:pPr lvl="1"/>
            <a:endParaRPr lang="en-US" dirty="0" smtClean="0"/>
          </a:p>
          <a:p>
            <a:pPr lvl="1"/>
            <a:endParaRPr lang="en-US" dirty="0" smtClean="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6" name="矩形 3"/>
          <p:cNvSpPr/>
          <p:nvPr/>
        </p:nvSpPr>
        <p:spPr>
          <a:xfrm>
            <a:off x="7928768" y="438151"/>
            <a:ext cx="902812" cy="307777"/>
          </a:xfrm>
          <a:prstGeom prst="rect">
            <a:avLst/>
          </a:prstGeom>
        </p:spPr>
        <p:txBody>
          <a:bodyPr wrap="none">
            <a:spAutoFit/>
          </a:bodyPr>
          <a:lstStyle/>
          <a:p>
            <a:pPr algn="r"/>
            <a:r>
              <a:rPr lang="en-US" altLang="zh-CN" sz="1400" dirty="0" smtClean="0"/>
              <a:t>Jun Liang</a:t>
            </a:r>
            <a:endParaRPr lang="en-US" altLang="zh-CN" sz="1400" dirty="0"/>
          </a:p>
        </p:txBody>
      </p:sp>
      <p:pic>
        <p:nvPicPr>
          <p:cNvPr id="1026" name="Picture 2" descr="http://matters.madisoncollege.edu/sites/default/files/field/image/mobile-devi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126" y="2858225"/>
            <a:ext cx="2119074" cy="184712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http://matters.madisoncollege.edu/sites/default/files/field/image/mobile-device.png</a:t>
            </a:r>
            <a:endParaRPr lang="en-US" sz="1200" dirty="0">
              <a:solidFill>
                <a:schemeClr val="tx1"/>
              </a:solidFill>
            </a:endParaRPr>
          </a:p>
        </p:txBody>
      </p:sp>
      <p:sp>
        <p:nvSpPr>
          <p:cNvPr id="7" name="Slide Number Placeholder 6"/>
          <p:cNvSpPr>
            <a:spLocks noGrp="1"/>
          </p:cNvSpPr>
          <p:nvPr>
            <p:ph type="sldNum" sz="quarter" idx="12"/>
          </p:nvPr>
        </p:nvSpPr>
        <p:spPr/>
        <p:txBody>
          <a:bodyPr/>
          <a:lstStyle/>
          <a:p>
            <a:fld id="{A2A17EAB-8B51-5C40-8776-6683E51FA7A0}" type="slidenum">
              <a:rPr lang="en-US" smtClean="0"/>
              <a:t>31</a:t>
            </a:fld>
            <a:endParaRPr lang="en-US"/>
          </a:p>
        </p:txBody>
      </p:sp>
    </p:spTree>
    <p:extLst>
      <p:ext uri="{BB962C8B-B14F-4D97-AF65-F5344CB8AC3E}">
        <p14:creationId xmlns:p14="http://schemas.microsoft.com/office/powerpoint/2010/main" val="1081903019"/>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works</a:t>
            </a:r>
            <a:endParaRPr lang="en-US" dirty="0"/>
          </a:p>
        </p:txBody>
      </p:sp>
      <p:sp>
        <p:nvSpPr>
          <p:cNvPr id="3" name="Content Placeholder 2"/>
          <p:cNvSpPr>
            <a:spLocks noGrp="1"/>
          </p:cNvSpPr>
          <p:nvPr>
            <p:ph idx="1"/>
          </p:nvPr>
        </p:nvSpPr>
        <p:spPr>
          <a:xfrm>
            <a:off x="685800" y="1352551"/>
            <a:ext cx="4443153" cy="3352800"/>
          </a:xfrm>
        </p:spPr>
        <p:txBody>
          <a:bodyPr/>
          <a:lstStyle/>
          <a:p>
            <a:r>
              <a:rPr lang="en-US" dirty="0" smtClean="0"/>
              <a:t>Binary </a:t>
            </a:r>
            <a:r>
              <a:rPr lang="en-US" dirty="0"/>
              <a:t>data is modulated into thermal </a:t>
            </a:r>
            <a:r>
              <a:rPr lang="en-US" dirty="0" smtClean="0"/>
              <a:t>signals.</a:t>
            </a:r>
          </a:p>
          <a:p>
            <a:r>
              <a:rPr lang="en-US" dirty="0"/>
              <a:t>T</a:t>
            </a:r>
            <a:r>
              <a:rPr lang="en-US" dirty="0" smtClean="0"/>
              <a:t>hermal </a:t>
            </a:r>
            <a:r>
              <a:rPr lang="en-US" dirty="0"/>
              <a:t>sensors to measure the environmental </a:t>
            </a:r>
            <a:r>
              <a:rPr lang="en-US" dirty="0" smtClean="0"/>
              <a:t>changes.</a:t>
            </a:r>
          </a:p>
          <a:p>
            <a:r>
              <a:rPr lang="en-US" dirty="0"/>
              <a:t>These changes are then sampled, processed, and demodulated into binary </a:t>
            </a:r>
            <a:r>
              <a:rPr lang="en-US" dirty="0" smtClean="0"/>
              <a:t>data.</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dirty="0"/>
          </a:p>
        </p:txBody>
      </p:sp>
      <p:sp>
        <p:nvSpPr>
          <p:cNvPr id="6" name="矩形 3"/>
          <p:cNvSpPr/>
          <p:nvPr/>
        </p:nvSpPr>
        <p:spPr>
          <a:xfrm>
            <a:off x="7928768" y="438151"/>
            <a:ext cx="902812" cy="307777"/>
          </a:xfrm>
          <a:prstGeom prst="rect">
            <a:avLst/>
          </a:prstGeom>
        </p:spPr>
        <p:txBody>
          <a:bodyPr wrap="none">
            <a:spAutoFit/>
          </a:bodyPr>
          <a:lstStyle/>
          <a:p>
            <a:pPr algn="r"/>
            <a:r>
              <a:rPr lang="en-US" altLang="zh-CN" sz="1400" dirty="0" smtClean="0"/>
              <a:t>Jun Liang</a:t>
            </a:r>
            <a:endParaRPr lang="en-US" altLang="zh-CN" sz="1400" dirty="0"/>
          </a:p>
        </p:txBody>
      </p:sp>
      <p:sp>
        <p:nvSpPr>
          <p:cNvPr id="7" name="TextBox 6"/>
          <p:cNvSpPr txBox="1"/>
          <p:nvPr/>
        </p:nvSpPr>
        <p:spPr>
          <a:xfrm>
            <a:off x="0" y="4726877"/>
            <a:ext cx="9144000" cy="276999"/>
          </a:xfrm>
          <a:prstGeom prst="rect">
            <a:avLst/>
          </a:prstGeom>
          <a:noFill/>
        </p:spPr>
        <p:txBody>
          <a:bodyPr wrap="square" rtlCol="0">
            <a:spAutoFit/>
          </a:bodyPr>
          <a:lstStyle/>
          <a:p>
            <a:pPr algn="r"/>
            <a:r>
              <a:rPr lang="en-US" sz="1200"/>
              <a:t>http://securityaffairs.co/wordpress/35298/hacking/bitwhisper-air-gapped-pcs.html</a:t>
            </a:r>
            <a:endParaRPr lang="en-US" sz="1200" dirty="0">
              <a:solidFill>
                <a:schemeClr val="tx1"/>
              </a:solidFill>
            </a:endParaRPr>
          </a:p>
        </p:txBody>
      </p:sp>
      <p:pic>
        <p:nvPicPr>
          <p:cNvPr id="10" name="Picture 6" descr="bitwhis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1833" y="1659146"/>
            <a:ext cx="3519747" cy="2684936"/>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A2A17EAB-8B51-5C40-8776-6683E51FA7A0}" type="slidenum">
              <a:rPr lang="en-US" smtClean="0"/>
              <a:t>32</a:t>
            </a:fld>
            <a:endParaRPr lang="en-US"/>
          </a:p>
        </p:txBody>
      </p:sp>
    </p:spTree>
    <p:extLst>
      <p:ext uri="{BB962C8B-B14F-4D97-AF65-F5344CB8AC3E}">
        <p14:creationId xmlns:p14="http://schemas.microsoft.com/office/powerpoint/2010/main" val="1189359623"/>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works</a:t>
            </a:r>
            <a:endParaRPr lang="en-US" dirty="0"/>
          </a:p>
        </p:txBody>
      </p:sp>
      <p:sp>
        <p:nvSpPr>
          <p:cNvPr id="3" name="Content Placeholder 2"/>
          <p:cNvSpPr>
            <a:spLocks noGrp="1"/>
          </p:cNvSpPr>
          <p:nvPr>
            <p:ph idx="1"/>
          </p:nvPr>
        </p:nvSpPr>
        <p:spPr>
          <a:xfrm>
            <a:off x="685800" y="1352551"/>
            <a:ext cx="8145780" cy="3352800"/>
          </a:xfrm>
        </p:spPr>
        <p:txBody>
          <a:bodyPr/>
          <a:lstStyle/>
          <a:p>
            <a:r>
              <a:rPr lang="en-US" dirty="0"/>
              <a:t>T</a:t>
            </a:r>
            <a:r>
              <a:rPr lang="en-US" dirty="0" smtClean="0"/>
              <a:t>ransmitting </a:t>
            </a:r>
            <a:r>
              <a:rPr lang="en-US" dirty="0"/>
              <a:t>system using controlled increases of heat to communicate with </a:t>
            </a:r>
            <a:r>
              <a:rPr lang="en-US" dirty="0" smtClean="0"/>
              <a:t>thermal sensors.</a:t>
            </a:r>
          </a:p>
          <a:p>
            <a:pPr marL="0" indent="0">
              <a:buNone/>
            </a:pPr>
            <a:endParaRPr lang="en-US" dirty="0" smtClean="0"/>
          </a:p>
          <a:p>
            <a:r>
              <a:rPr lang="en-US" dirty="0" smtClean="0"/>
              <a:t>Thermal </a:t>
            </a:r>
            <a:r>
              <a:rPr lang="en-US" dirty="0"/>
              <a:t>sensors </a:t>
            </a:r>
            <a:r>
              <a:rPr lang="en-US" dirty="0" smtClean="0"/>
              <a:t> detect </a:t>
            </a:r>
            <a:r>
              <a:rPr lang="en-US" dirty="0"/>
              <a:t>the temperature changes </a:t>
            </a:r>
            <a:r>
              <a:rPr lang="en-US" dirty="0" smtClean="0"/>
              <a:t>–&gt; translate </a:t>
            </a:r>
            <a:r>
              <a:rPr lang="en-US" dirty="0"/>
              <a:t>them into a binary “1” or “</a:t>
            </a:r>
            <a:r>
              <a:rPr lang="en-US" dirty="0" smtClean="0"/>
              <a:t>0”.</a:t>
            </a:r>
            <a:endParaRPr lang="en-US" dirty="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dirty="0"/>
          </a:p>
        </p:txBody>
      </p:sp>
      <p:sp>
        <p:nvSpPr>
          <p:cNvPr id="6" name="矩形 3"/>
          <p:cNvSpPr/>
          <p:nvPr/>
        </p:nvSpPr>
        <p:spPr>
          <a:xfrm>
            <a:off x="7928768" y="438151"/>
            <a:ext cx="902812" cy="307777"/>
          </a:xfrm>
          <a:prstGeom prst="rect">
            <a:avLst/>
          </a:prstGeom>
        </p:spPr>
        <p:txBody>
          <a:bodyPr wrap="none">
            <a:spAutoFit/>
          </a:bodyPr>
          <a:lstStyle/>
          <a:p>
            <a:pPr algn="r"/>
            <a:r>
              <a:rPr lang="en-US" altLang="zh-CN" sz="1400" dirty="0" smtClean="0"/>
              <a:t>Jun Liang</a:t>
            </a:r>
            <a:endParaRPr lang="en-US" altLang="zh-CN" sz="1400" dirty="0"/>
          </a:p>
        </p:txBody>
      </p:sp>
      <p:sp>
        <p:nvSpPr>
          <p:cNvPr id="7" name="TextBox 6"/>
          <p:cNvSpPr txBox="1"/>
          <p:nvPr/>
        </p:nvSpPr>
        <p:spPr>
          <a:xfrm>
            <a:off x="0" y="4726877"/>
            <a:ext cx="9144000" cy="276999"/>
          </a:xfrm>
          <a:prstGeom prst="rect">
            <a:avLst/>
          </a:prstGeom>
          <a:noFill/>
        </p:spPr>
        <p:txBody>
          <a:bodyPr wrap="square" rtlCol="0">
            <a:spAutoFit/>
          </a:bodyPr>
          <a:lstStyle/>
          <a:p>
            <a:pPr algn="r"/>
            <a:r>
              <a:rPr lang="en-US" sz="1200"/>
              <a:t>http://securityaffairs.co/wordpress/35298/hacking/bitwhisper-air-gapped-pcs.html</a:t>
            </a:r>
            <a:endParaRPr lang="en-US" sz="1200" dirty="0">
              <a:solidFill>
                <a:schemeClr val="tx1"/>
              </a:solidFill>
            </a:endParaRPr>
          </a:p>
        </p:txBody>
      </p:sp>
      <p:sp>
        <p:nvSpPr>
          <p:cNvPr id="8" name="Slide Number Placeholder 7"/>
          <p:cNvSpPr>
            <a:spLocks noGrp="1"/>
          </p:cNvSpPr>
          <p:nvPr>
            <p:ph type="sldNum" sz="quarter" idx="12"/>
          </p:nvPr>
        </p:nvSpPr>
        <p:spPr/>
        <p:txBody>
          <a:bodyPr/>
          <a:lstStyle/>
          <a:p>
            <a:fld id="{A2A17EAB-8B51-5C40-8776-6683E51FA7A0}" type="slidenum">
              <a:rPr lang="en-US" smtClean="0"/>
              <a:t>33</a:t>
            </a:fld>
            <a:endParaRPr lang="en-US"/>
          </a:p>
        </p:txBody>
      </p:sp>
    </p:spTree>
    <p:extLst>
      <p:ext uri="{BB962C8B-B14F-4D97-AF65-F5344CB8AC3E}">
        <p14:creationId xmlns:p14="http://schemas.microsoft.com/office/powerpoint/2010/main" val="584076656"/>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 heat ray gun +</a:t>
            </a:r>
            <a:r>
              <a:rPr lang="en-US" dirty="0"/>
              <a:t> </a:t>
            </a:r>
            <a:r>
              <a:rPr lang="en-US" dirty="0" err="1"/>
              <a:t>BitWhisper</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6" name="矩形 3"/>
          <p:cNvSpPr/>
          <p:nvPr/>
        </p:nvSpPr>
        <p:spPr>
          <a:xfrm>
            <a:off x="7928768" y="438151"/>
            <a:ext cx="902812" cy="307777"/>
          </a:xfrm>
          <a:prstGeom prst="rect">
            <a:avLst/>
          </a:prstGeom>
        </p:spPr>
        <p:txBody>
          <a:bodyPr wrap="none">
            <a:spAutoFit/>
          </a:bodyPr>
          <a:lstStyle/>
          <a:p>
            <a:pPr algn="r"/>
            <a:r>
              <a:rPr lang="en-US" altLang="zh-CN" sz="1400" dirty="0" smtClean="0"/>
              <a:t>Jun Liang</a:t>
            </a:r>
            <a:endParaRPr lang="en-US" altLang="zh-CN" sz="1400" dirty="0"/>
          </a:p>
        </p:txBody>
      </p:sp>
      <p:sp>
        <p:nvSpPr>
          <p:cNvPr id="7" name="TextBox 6"/>
          <p:cNvSpPr txBox="1"/>
          <p:nvPr/>
        </p:nvSpPr>
        <p:spPr>
          <a:xfrm>
            <a:off x="0" y="4726877"/>
            <a:ext cx="9144000" cy="276999"/>
          </a:xfrm>
          <a:prstGeom prst="rect">
            <a:avLst/>
          </a:prstGeom>
          <a:noFill/>
        </p:spPr>
        <p:txBody>
          <a:bodyPr wrap="square" rtlCol="0">
            <a:spAutoFit/>
          </a:bodyPr>
          <a:lstStyle/>
          <a:p>
            <a:pPr algn="r"/>
            <a:r>
              <a:rPr lang="en-US" sz="1200" dirty="0"/>
              <a:t>http://www.extremetech.com/computing/201870-bitwhisper-stealing-data-from-non-networked-computers-using-heat</a:t>
            </a:r>
            <a:endParaRPr lang="en-US" sz="1200" dirty="0">
              <a:solidFill>
                <a:schemeClr val="tx1"/>
              </a:solidFill>
            </a:endParaRPr>
          </a:p>
        </p:txBody>
      </p:sp>
      <p:sp>
        <p:nvSpPr>
          <p:cNvPr id="8" name="Content Placeholder 7"/>
          <p:cNvSpPr>
            <a:spLocks noGrp="1"/>
          </p:cNvSpPr>
          <p:nvPr>
            <p:ph idx="1"/>
          </p:nvPr>
        </p:nvSpPr>
        <p:spPr/>
        <p:txBody>
          <a:bodyPr/>
          <a:lstStyle/>
          <a:p>
            <a:endParaRPr lang="en-US" dirty="0"/>
          </a:p>
        </p:txBody>
      </p:sp>
      <p:pic>
        <p:nvPicPr>
          <p:cNvPr id="6146" name="Picture 2" descr="http://ichef.bbci.co.uk/wwfeatures/624_351/images/live/p0/0w/75/p00w75y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4282" y="2127470"/>
            <a:ext cx="2549236" cy="143394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i.telegraph.co.uk/multimedia/archive/00442/news-graphics-2007-_442817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61886"/>
            <a:ext cx="3619500" cy="280987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A2A17EAB-8B51-5C40-8776-6683E51FA7A0}" type="slidenum">
              <a:rPr lang="en-US" smtClean="0"/>
              <a:t>34</a:t>
            </a:fld>
            <a:endParaRPr lang="en-US"/>
          </a:p>
        </p:txBody>
      </p:sp>
    </p:spTree>
    <p:extLst>
      <p:ext uri="{BB962C8B-B14F-4D97-AF65-F5344CB8AC3E}">
        <p14:creationId xmlns:p14="http://schemas.microsoft.com/office/powerpoint/2010/main" val="3732564593"/>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a:t>
            </a:r>
            <a:endParaRPr lang="en-US" dirty="0"/>
          </a:p>
        </p:txBody>
      </p:sp>
      <p:sp>
        <p:nvSpPr>
          <p:cNvPr id="3" name="Content Placeholder 2"/>
          <p:cNvSpPr>
            <a:spLocks noGrp="1"/>
          </p:cNvSpPr>
          <p:nvPr>
            <p:ph idx="1"/>
          </p:nvPr>
        </p:nvSpPr>
        <p:spPr>
          <a:xfrm>
            <a:off x="607774" y="1428623"/>
            <a:ext cx="4688126" cy="3352800"/>
          </a:xfrm>
        </p:spPr>
        <p:txBody>
          <a:bodyPr>
            <a:normAutofit/>
          </a:bodyPr>
          <a:lstStyle/>
          <a:p>
            <a:r>
              <a:rPr lang="en-US" altLang="zh-CN" b="1" dirty="0" smtClean="0"/>
              <a:t>Disturb </a:t>
            </a:r>
            <a:r>
              <a:rPr lang="en-US" altLang="zh-CN" b="1" dirty="0"/>
              <a:t>the temperature around the computer</a:t>
            </a:r>
          </a:p>
          <a:p>
            <a:r>
              <a:rPr lang="en-US" b="1" dirty="0" smtClean="0"/>
              <a:t>Frozen </a:t>
            </a:r>
            <a:r>
              <a:rPr lang="en-US" b="1" dirty="0"/>
              <a:t>S</a:t>
            </a:r>
            <a:r>
              <a:rPr lang="en-US" b="1" dirty="0" smtClean="0"/>
              <a:t>moke (Silica Aerogel)</a:t>
            </a:r>
          </a:p>
          <a:p>
            <a:pPr lvl="1"/>
            <a:r>
              <a:rPr lang="en-US" b="1" dirty="0"/>
              <a:t>A</a:t>
            </a:r>
            <a:r>
              <a:rPr lang="en-US" b="1" dirty="0" smtClean="0"/>
              <a:t> </a:t>
            </a:r>
            <a:r>
              <a:rPr lang="en-US" b="1" dirty="0"/>
              <a:t>solid with </a:t>
            </a:r>
            <a:r>
              <a:rPr lang="en-US" b="1" dirty="0" smtClean="0"/>
              <a:t>low density </a:t>
            </a:r>
            <a:r>
              <a:rPr lang="en-US" b="1" dirty="0"/>
              <a:t>and low thermal </a:t>
            </a:r>
            <a:r>
              <a:rPr lang="en-US" b="1" dirty="0" smtClean="0"/>
              <a:t>conductivity.</a:t>
            </a:r>
            <a:endParaRPr lang="en-US" b="1"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6" name="矩形 3"/>
          <p:cNvSpPr/>
          <p:nvPr/>
        </p:nvSpPr>
        <p:spPr>
          <a:xfrm>
            <a:off x="7928768" y="438151"/>
            <a:ext cx="902812" cy="307777"/>
          </a:xfrm>
          <a:prstGeom prst="rect">
            <a:avLst/>
          </a:prstGeom>
        </p:spPr>
        <p:txBody>
          <a:bodyPr wrap="none">
            <a:spAutoFit/>
          </a:bodyPr>
          <a:lstStyle/>
          <a:p>
            <a:pPr algn="r"/>
            <a:r>
              <a:rPr lang="en-US" altLang="zh-CN" sz="1400" dirty="0" smtClean="0"/>
              <a:t>Jun Liang</a:t>
            </a:r>
            <a:endParaRPr lang="en-US" altLang="zh-CN" sz="1400" dirty="0"/>
          </a:p>
        </p:txBody>
      </p:sp>
      <p:pic>
        <p:nvPicPr>
          <p:cNvPr id="7" name="Picture 6"/>
          <p:cNvPicPr>
            <a:picLocks noChangeAspect="1"/>
          </p:cNvPicPr>
          <p:nvPr/>
        </p:nvPicPr>
        <p:blipFill>
          <a:blip r:embed="rId3"/>
          <a:stretch>
            <a:fillRect/>
          </a:stretch>
        </p:blipFill>
        <p:spPr>
          <a:xfrm>
            <a:off x="5426868" y="1187649"/>
            <a:ext cx="2726532" cy="3279125"/>
          </a:xfrm>
          <a:prstGeom prst="rect">
            <a:avLst/>
          </a:prstGeom>
        </p:spPr>
      </p:pic>
      <p:sp>
        <p:nvSpPr>
          <p:cNvPr id="9" name="TextBox 8"/>
          <p:cNvSpPr txBox="1"/>
          <p:nvPr/>
        </p:nvSpPr>
        <p:spPr>
          <a:xfrm>
            <a:off x="0" y="4726877"/>
            <a:ext cx="9144000" cy="276999"/>
          </a:xfrm>
          <a:prstGeom prst="rect">
            <a:avLst/>
          </a:prstGeom>
          <a:noFill/>
        </p:spPr>
        <p:txBody>
          <a:bodyPr wrap="square" rtlCol="0">
            <a:spAutoFit/>
          </a:bodyPr>
          <a:lstStyle/>
          <a:p>
            <a:pPr algn="r"/>
            <a:r>
              <a:rPr lang="en-US" sz="1200" dirty="0"/>
              <a:t>http://www.optics.rochester.edu/workgroups/cml/opt307/spr08/matt/</a:t>
            </a:r>
            <a:endParaRPr lang="en-US" sz="1200" dirty="0">
              <a:solidFill>
                <a:schemeClr val="tx1"/>
              </a:solidFill>
            </a:endParaRPr>
          </a:p>
        </p:txBody>
      </p:sp>
      <p:sp>
        <p:nvSpPr>
          <p:cNvPr id="8" name="Slide Number Placeholder 7"/>
          <p:cNvSpPr>
            <a:spLocks noGrp="1"/>
          </p:cNvSpPr>
          <p:nvPr>
            <p:ph type="sldNum" sz="quarter" idx="12"/>
          </p:nvPr>
        </p:nvSpPr>
        <p:spPr/>
        <p:txBody>
          <a:bodyPr/>
          <a:lstStyle/>
          <a:p>
            <a:fld id="{A2A17EAB-8B51-5C40-8776-6683E51FA7A0}" type="slidenum">
              <a:rPr lang="en-US" smtClean="0"/>
              <a:t>35</a:t>
            </a:fld>
            <a:endParaRPr lang="en-US"/>
          </a:p>
        </p:txBody>
      </p:sp>
    </p:spTree>
    <p:extLst>
      <p:ext uri="{BB962C8B-B14F-4D97-AF65-F5344CB8AC3E}">
        <p14:creationId xmlns:p14="http://schemas.microsoft.com/office/powerpoint/2010/main" val="3552693686"/>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685800" y="1352551"/>
            <a:ext cx="4470815" cy="3352800"/>
          </a:xfrm>
        </p:spPr>
        <p:txBody>
          <a:bodyPr>
            <a:normAutofit lnSpcReduction="10000"/>
          </a:bodyPr>
          <a:lstStyle/>
          <a:p>
            <a:r>
              <a:rPr lang="en-US" sz="2000" dirty="0" smtClean="0"/>
              <a:t>Isolated computers are </a:t>
            </a:r>
            <a:r>
              <a:rPr lang="en-US" sz="2000" dirty="0"/>
              <a:t>still vulnerable to outside attacks</a:t>
            </a:r>
          </a:p>
          <a:p>
            <a:r>
              <a:rPr lang="en-US" sz="2000" dirty="0" smtClean="0"/>
              <a:t>It’s </a:t>
            </a:r>
            <a:r>
              <a:rPr lang="en-US" sz="2000" dirty="0"/>
              <a:t>possible to send data by using </a:t>
            </a:r>
            <a:r>
              <a:rPr lang="en-US" sz="2000" dirty="0" smtClean="0"/>
              <a:t>heat</a:t>
            </a:r>
          </a:p>
          <a:p>
            <a:r>
              <a:rPr lang="en-US" sz="2000" dirty="0" smtClean="0"/>
              <a:t>We </a:t>
            </a:r>
            <a:r>
              <a:rPr lang="en-US" altLang="zh-CN" sz="2000" dirty="0"/>
              <a:t>should be aware </a:t>
            </a:r>
            <a:r>
              <a:rPr lang="en-US" altLang="zh-CN" sz="2000" dirty="0" smtClean="0"/>
              <a:t>of security issues from physical layer</a:t>
            </a:r>
          </a:p>
          <a:p>
            <a:endParaRPr lang="en-US" altLang="zh-CN" sz="2000" dirty="0"/>
          </a:p>
          <a:p>
            <a:endParaRPr lang="en-US" altLang="zh-CN" sz="2000" dirty="0" smtClean="0"/>
          </a:p>
          <a:p>
            <a:r>
              <a:rPr lang="en-US" altLang="zh-CN" sz="2000" dirty="0" smtClean="0"/>
              <a:t>Video:</a:t>
            </a:r>
            <a:r>
              <a:rPr lang="en-US" altLang="zh-CN" sz="2000" dirty="0"/>
              <a:t> https://www.youtube.com/watch?v=EWRk51oB-1Y</a:t>
            </a:r>
            <a:endParaRPr lang="en-US" altLang="zh-CN" sz="2000" dirty="0" smtClean="0"/>
          </a:p>
        </p:txBody>
      </p:sp>
      <p:sp>
        <p:nvSpPr>
          <p:cNvPr id="4" name="Footer Placeholder 3"/>
          <p:cNvSpPr>
            <a:spLocks noGrp="1"/>
          </p:cNvSpPr>
          <p:nvPr>
            <p:ph type="ftr" sz="quarter" idx="11"/>
          </p:nvPr>
        </p:nvSpPr>
        <p:spPr/>
        <p:txBody>
          <a:bodyPr/>
          <a:lstStyle/>
          <a:p>
            <a:r>
              <a:rPr lang="en-US" smtClean="0"/>
              <a:t>© 2015 Keith A. Pray</a:t>
            </a:r>
            <a:endParaRPr lang="en-US" dirty="0"/>
          </a:p>
        </p:txBody>
      </p:sp>
      <p:sp>
        <p:nvSpPr>
          <p:cNvPr id="6" name="矩形 3"/>
          <p:cNvSpPr/>
          <p:nvPr/>
        </p:nvSpPr>
        <p:spPr>
          <a:xfrm>
            <a:off x="7928768" y="438151"/>
            <a:ext cx="902812" cy="307777"/>
          </a:xfrm>
          <a:prstGeom prst="rect">
            <a:avLst/>
          </a:prstGeom>
        </p:spPr>
        <p:txBody>
          <a:bodyPr wrap="none">
            <a:spAutoFit/>
          </a:bodyPr>
          <a:lstStyle/>
          <a:p>
            <a:pPr algn="r"/>
            <a:r>
              <a:rPr lang="en-US" altLang="zh-CN" sz="1400" dirty="0" smtClean="0"/>
              <a:t>Jun Liang</a:t>
            </a:r>
            <a:endParaRPr lang="en-US" altLang="zh-CN" sz="1400" dirty="0"/>
          </a:p>
        </p:txBody>
      </p:sp>
      <p:sp>
        <p:nvSpPr>
          <p:cNvPr id="7" name="TextBox 6"/>
          <p:cNvSpPr txBox="1"/>
          <p:nvPr/>
        </p:nvSpPr>
        <p:spPr>
          <a:xfrm>
            <a:off x="0" y="4726877"/>
            <a:ext cx="9144000" cy="276999"/>
          </a:xfrm>
          <a:prstGeom prst="rect">
            <a:avLst/>
          </a:prstGeom>
          <a:noFill/>
        </p:spPr>
        <p:txBody>
          <a:bodyPr wrap="square" rtlCol="0">
            <a:spAutoFit/>
          </a:bodyPr>
          <a:lstStyle/>
          <a:p>
            <a:pPr algn="r"/>
            <a:r>
              <a:rPr lang="en-US" sz="1200"/>
              <a:t>http://securityaffairs.co/wordpress/35298/hacking/bitwhisper-air-gapped-pcs.html</a:t>
            </a:r>
            <a:endParaRPr lang="en-US" sz="1200" dirty="0">
              <a:solidFill>
                <a:schemeClr val="tx1"/>
              </a:solidFill>
            </a:endParaRPr>
          </a:p>
        </p:txBody>
      </p:sp>
      <p:pic>
        <p:nvPicPr>
          <p:cNvPr id="5122" name="Picture 2" descr="BitWhis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618" y="1708877"/>
            <a:ext cx="3481962" cy="232292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A2A17EAB-8B51-5C40-8776-6683E51FA7A0}" type="slidenum">
              <a:rPr lang="en-US" smtClean="0"/>
              <a:t>36</a:t>
            </a:fld>
            <a:endParaRPr lang="en-US"/>
          </a:p>
        </p:txBody>
      </p:sp>
    </p:spTree>
    <p:extLst>
      <p:ext uri="{BB962C8B-B14F-4D97-AF65-F5344CB8AC3E}">
        <p14:creationId xmlns:p14="http://schemas.microsoft.com/office/powerpoint/2010/main" val="3760202731"/>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sz="1300" dirty="0" smtClean="0"/>
              <a:t>[1</a:t>
            </a:r>
            <a:r>
              <a:rPr lang="en-US" sz="1300" dirty="0"/>
              <a:t>] Hacker Lexicon: What Is an Air Gap? </a:t>
            </a:r>
            <a:r>
              <a:rPr lang="en-US" sz="1300" dirty="0" smtClean="0"/>
              <a:t> - http</a:t>
            </a:r>
            <a:r>
              <a:rPr lang="en-US" sz="1300" dirty="0"/>
              <a:t>://www.wired.com/2014/12/hacker-lexicon-air-gap/</a:t>
            </a:r>
            <a:endParaRPr lang="en-US" sz="1300" dirty="0" smtClean="0"/>
          </a:p>
          <a:p>
            <a:r>
              <a:rPr lang="en-US" sz="1300" dirty="0" smtClean="0"/>
              <a:t>[</a:t>
            </a:r>
            <a:r>
              <a:rPr lang="en-US" sz="1300" dirty="0"/>
              <a:t>2] </a:t>
            </a:r>
            <a:r>
              <a:rPr lang="en-US" sz="1300" dirty="0" err="1"/>
              <a:t>BitWhisper</a:t>
            </a:r>
            <a:r>
              <a:rPr lang="en-US" sz="1300" dirty="0"/>
              <a:t>: Stealing data from non-networked computers using heat – http://www.extremetech.com/computing/201870-bitwhisper-stealing-data-from-non-networked-computers-using-heat</a:t>
            </a:r>
          </a:p>
          <a:p>
            <a:r>
              <a:rPr lang="en-US" sz="1300" dirty="0" smtClean="0"/>
              <a:t>[3] Hacking Air Gapped Computer - http://thehackernews.com/2015/03/hacking-air-gapped-computer.html</a:t>
            </a:r>
          </a:p>
          <a:p>
            <a:r>
              <a:rPr lang="en-US" sz="1300" dirty="0" smtClean="0"/>
              <a:t>[4</a:t>
            </a:r>
            <a:r>
              <a:rPr lang="en-US" sz="1300" dirty="0"/>
              <a:t>] </a:t>
            </a:r>
            <a:r>
              <a:rPr lang="en-US" sz="1300" dirty="0" err="1"/>
              <a:t>BitWhisper</a:t>
            </a:r>
            <a:r>
              <a:rPr lang="en-US" sz="1300" dirty="0"/>
              <a:t> – hacking Air-Gapped PCs through heat emissions - http://securityaffairs.co/wordpress/35298/hacking/bitwhisper-air-gapped-pcs.html</a:t>
            </a:r>
            <a:endParaRPr lang="en-US" sz="1300" dirty="0" smtClean="0"/>
          </a:p>
          <a:p>
            <a:r>
              <a:rPr lang="en-US" sz="1300" dirty="0" smtClean="0"/>
              <a:t>[</a:t>
            </a:r>
            <a:r>
              <a:rPr lang="en-US" sz="1300" dirty="0"/>
              <a:t>5] </a:t>
            </a:r>
            <a:r>
              <a:rPr lang="en-US" sz="1300" dirty="0" err="1"/>
              <a:t>BitWhisper</a:t>
            </a:r>
            <a:r>
              <a:rPr lang="en-US" sz="1300" dirty="0"/>
              <a:t>: Covert Signaling Channel between Air-Gapped Computers using Thermal Manipulations - http://arxiv.org/ftp/arxiv/papers/1503/1503.07919.pdf</a:t>
            </a:r>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6" name="矩形 3"/>
          <p:cNvSpPr/>
          <p:nvPr/>
        </p:nvSpPr>
        <p:spPr>
          <a:xfrm>
            <a:off x="7928768" y="438151"/>
            <a:ext cx="902812" cy="307777"/>
          </a:xfrm>
          <a:prstGeom prst="rect">
            <a:avLst/>
          </a:prstGeom>
        </p:spPr>
        <p:txBody>
          <a:bodyPr wrap="none">
            <a:spAutoFit/>
          </a:bodyPr>
          <a:lstStyle/>
          <a:p>
            <a:pPr algn="r"/>
            <a:r>
              <a:rPr lang="en-US" altLang="zh-CN" sz="1400" dirty="0" smtClean="0"/>
              <a:t>Jun Liang</a:t>
            </a:r>
            <a:endParaRPr lang="en-US" altLang="zh-CN" sz="1400" dirty="0"/>
          </a:p>
        </p:txBody>
      </p:sp>
      <p:sp>
        <p:nvSpPr>
          <p:cNvPr id="7" name="Slide Number Placeholder 6"/>
          <p:cNvSpPr>
            <a:spLocks noGrp="1"/>
          </p:cNvSpPr>
          <p:nvPr>
            <p:ph type="sldNum" sz="quarter" idx="12"/>
          </p:nvPr>
        </p:nvSpPr>
        <p:spPr/>
        <p:txBody>
          <a:bodyPr/>
          <a:lstStyle/>
          <a:p>
            <a:fld id="{A2A17EAB-8B51-5C40-8776-6683E51FA7A0}" type="slidenum">
              <a:rPr lang="en-US" smtClean="0"/>
              <a:t>37</a:t>
            </a:fld>
            <a:endParaRPr lang="en-US"/>
          </a:p>
        </p:txBody>
      </p:sp>
    </p:spTree>
    <p:extLst>
      <p:ext uri="{BB962C8B-B14F-4D97-AF65-F5344CB8AC3E}">
        <p14:creationId xmlns:p14="http://schemas.microsoft.com/office/powerpoint/2010/main" val="2135985772"/>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a:t>
            </a:r>
            <a:endParaRPr lang="en-US" dirty="0"/>
          </a:p>
        </p:txBody>
      </p:sp>
      <p:sp>
        <p:nvSpPr>
          <p:cNvPr id="3" name="Content Placeholder 2"/>
          <p:cNvSpPr>
            <a:spLocks noGrp="1"/>
          </p:cNvSpPr>
          <p:nvPr>
            <p:ph sz="half" idx="1"/>
          </p:nvPr>
        </p:nvSpPr>
        <p:spPr/>
        <p:txBody>
          <a:bodyPr/>
          <a:lstStyle/>
          <a:p>
            <a:r>
              <a:rPr lang="en-US" dirty="0" smtClean="0"/>
              <a:t>How can we stop hacking?</a:t>
            </a:r>
            <a:endParaRPr lang="en-US" dirty="0"/>
          </a:p>
          <a:p>
            <a:pPr lvl="1"/>
            <a:r>
              <a:rPr lang="en-US" dirty="0" smtClean="0"/>
              <a:t>Password Strength</a:t>
            </a:r>
          </a:p>
          <a:p>
            <a:pPr lvl="1"/>
            <a:r>
              <a:rPr lang="en-US" dirty="0" smtClean="0"/>
              <a:t>Added Authentication</a:t>
            </a:r>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Anthony Romeo</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http://joyreactor.com/post/961232</a:t>
            </a:r>
            <a:endParaRPr lang="en-US" sz="1200" dirty="0">
              <a:solidFill>
                <a:schemeClr val="tx1"/>
              </a:solidFill>
            </a:endParaRPr>
          </a:p>
        </p:txBody>
      </p:sp>
      <p:pic>
        <p:nvPicPr>
          <p:cNvPr id="1026" name="Picture 2" descr="WE LOST ALL OF OUR COMPANY DATA AND OUR BACKUPS, TOO.SO I HACKED INTO OUR GOVERNMENT'S SECRET DATABASE WHERE THEY KEEP RECORDS OF EVERYTHING WE SAY OR DO AND GOT IT ALL BACK.I FEEL AS IF I SHOULD BE DOING SOMETHING NOW.NAH. EVERYTHING IS WORKING FINE.,comics,funny comics &amp;amp; stri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6741" y="2371753"/>
            <a:ext cx="7114839" cy="2333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0934"/>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Injection</a:t>
            </a:r>
            <a:endParaRPr lang="en-US" dirty="0"/>
          </a:p>
        </p:txBody>
      </p:sp>
      <p:sp>
        <p:nvSpPr>
          <p:cNvPr id="3" name="Content Placeholder 2"/>
          <p:cNvSpPr>
            <a:spLocks noGrp="1"/>
          </p:cNvSpPr>
          <p:nvPr>
            <p:ph sz="half" idx="1"/>
          </p:nvPr>
        </p:nvSpPr>
        <p:spPr>
          <a:xfrm>
            <a:off x="685800" y="1352551"/>
            <a:ext cx="3463905" cy="3352800"/>
          </a:xfrm>
        </p:spPr>
        <p:txBody>
          <a:bodyPr/>
          <a:lstStyle/>
          <a:p>
            <a:r>
              <a:rPr lang="en-US" dirty="0" smtClean="0"/>
              <a:t>Obtains Information </a:t>
            </a:r>
            <a:r>
              <a:rPr lang="en-US" dirty="0"/>
              <a:t>S</a:t>
            </a:r>
            <a:r>
              <a:rPr lang="en-US" dirty="0" smtClean="0"/>
              <a:t>tored in Database </a:t>
            </a:r>
          </a:p>
          <a:p>
            <a:r>
              <a:rPr lang="en-US" dirty="0" smtClean="0"/>
              <a:t>Disregards Password Strength </a:t>
            </a:r>
          </a:p>
          <a:p>
            <a:r>
              <a:rPr lang="en-US" dirty="0" smtClean="0"/>
              <a:t>SELECT </a:t>
            </a:r>
            <a:r>
              <a:rPr lang="en-US" dirty="0" err="1" smtClean="0"/>
              <a:t>UserId</a:t>
            </a:r>
            <a:r>
              <a:rPr lang="en-US" dirty="0" smtClean="0"/>
              <a:t>, Name, Password FROM Users WHERE </a:t>
            </a:r>
            <a:r>
              <a:rPr lang="en-US" dirty="0" err="1" smtClean="0"/>
              <a:t>UserId</a:t>
            </a:r>
            <a:r>
              <a:rPr lang="en-US" dirty="0" smtClean="0"/>
              <a:t> = 105 or 1=1</a:t>
            </a:r>
            <a:r>
              <a:rPr lang="en-US" baseline="30000" dirty="0" smtClean="0"/>
              <a:t>[2]</a:t>
            </a:r>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Anthony Romeo</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http://www.hsoftcon.com/csharptemplates.htm</a:t>
            </a:r>
            <a:endParaRPr lang="en-US" sz="1200" dirty="0">
              <a:solidFill>
                <a:schemeClr val="tx1"/>
              </a:solidFill>
            </a:endParaRPr>
          </a:p>
        </p:txBody>
      </p:sp>
      <p:pic>
        <p:nvPicPr>
          <p:cNvPr id="2050" name="Picture 2" descr="http://www.hsoftcon.com/images/c_sharp_new.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9705" y="1352552"/>
            <a:ext cx="4681876" cy="3374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304221"/>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Buffer Overrun</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6" name="Rectangle 4"/>
          <p:cNvSpPr>
            <a:spLocks noChangeArrowheads="1"/>
          </p:cNvSpPr>
          <p:nvPr/>
        </p:nvSpPr>
        <p:spPr bwMode="auto">
          <a:xfrm>
            <a:off x="0" y="1209479"/>
            <a:ext cx="9144000" cy="457200"/>
          </a:xfrm>
          <a:prstGeom prst="rect">
            <a:avLst/>
          </a:prstGeom>
          <a:solidFill>
            <a:schemeClr val="bg1">
              <a:lumMod val="50000"/>
              <a:lumOff val="5000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 name="TextBox 13"/>
          <p:cNvSpPr txBox="1">
            <a:spLocks noChangeArrowheads="1"/>
          </p:cNvSpPr>
          <p:nvPr/>
        </p:nvSpPr>
        <p:spPr bwMode="auto">
          <a:xfrm>
            <a:off x="2063750" y="1209479"/>
            <a:ext cx="2101850" cy="461963"/>
          </a:xfrm>
          <a:prstGeom prst="rect">
            <a:avLst/>
          </a:prstGeom>
          <a:solidFill>
            <a:schemeClr val="tx1"/>
          </a:solidFill>
          <a:ln w="9525">
            <a:solidFill>
              <a:schemeClr val="bg1"/>
            </a:solidFill>
            <a:miter lim="800000"/>
            <a:headEnd/>
            <a:tailEnd/>
          </a:ln>
        </p:spPr>
        <p:txBody>
          <a:bodyPr wrap="none">
            <a:prstTxWarp prst="textNoShape">
              <a:avLst/>
            </a:prstTxWarp>
            <a:noAutofit/>
          </a:bodyPr>
          <a:lstStyle/>
          <a:p>
            <a:pPr algn="ctr"/>
            <a:r>
              <a:rPr lang="en-US" dirty="0">
                <a:solidFill>
                  <a:schemeClr val="bg1"/>
                </a:solidFill>
              </a:rPr>
              <a:t>Local Variables</a:t>
            </a:r>
          </a:p>
        </p:txBody>
      </p:sp>
      <p:sp>
        <p:nvSpPr>
          <p:cNvPr id="8" name="TextBox 14"/>
          <p:cNvSpPr txBox="1">
            <a:spLocks noChangeArrowheads="1"/>
          </p:cNvSpPr>
          <p:nvPr/>
        </p:nvSpPr>
        <p:spPr bwMode="auto">
          <a:xfrm>
            <a:off x="4162425" y="1209479"/>
            <a:ext cx="2092325" cy="461963"/>
          </a:xfrm>
          <a:prstGeom prst="rect">
            <a:avLst/>
          </a:prstGeom>
          <a:solidFill>
            <a:schemeClr val="tx1"/>
          </a:solidFill>
          <a:ln w="9525">
            <a:solidFill>
              <a:schemeClr val="bg1"/>
            </a:solidFill>
            <a:miter lim="800000"/>
            <a:headEnd/>
            <a:tailEnd/>
          </a:ln>
        </p:spPr>
        <p:txBody>
          <a:bodyPr wrap="none">
            <a:prstTxWarp prst="textNoShape">
              <a:avLst/>
            </a:prstTxWarp>
            <a:noAutofit/>
          </a:bodyPr>
          <a:lstStyle/>
          <a:p>
            <a:pPr algn="ctr"/>
            <a:r>
              <a:rPr lang="en-US" dirty="0">
                <a:solidFill>
                  <a:schemeClr val="bg1"/>
                </a:solidFill>
              </a:rPr>
              <a:t>Return Address</a:t>
            </a:r>
          </a:p>
        </p:txBody>
      </p:sp>
      <p:sp>
        <p:nvSpPr>
          <p:cNvPr id="9" name="TextBox 15"/>
          <p:cNvSpPr txBox="1">
            <a:spLocks noChangeArrowheads="1"/>
          </p:cNvSpPr>
          <p:nvPr/>
        </p:nvSpPr>
        <p:spPr bwMode="auto">
          <a:xfrm>
            <a:off x="6219825" y="1209479"/>
            <a:ext cx="1552575" cy="461963"/>
          </a:xfrm>
          <a:prstGeom prst="rect">
            <a:avLst/>
          </a:prstGeom>
          <a:solidFill>
            <a:schemeClr val="tx1"/>
          </a:solidFill>
          <a:ln w="9525">
            <a:solidFill>
              <a:schemeClr val="bg1"/>
            </a:solidFill>
            <a:miter lim="800000"/>
            <a:headEnd/>
            <a:tailEnd/>
          </a:ln>
        </p:spPr>
        <p:txBody>
          <a:bodyPr wrap="none">
            <a:prstTxWarp prst="textNoShape">
              <a:avLst/>
            </a:prstTxWarp>
            <a:noAutofit/>
          </a:bodyPr>
          <a:lstStyle/>
          <a:p>
            <a:pPr algn="ctr"/>
            <a:r>
              <a:rPr lang="en-US" dirty="0">
                <a:solidFill>
                  <a:schemeClr val="bg1"/>
                </a:solidFill>
              </a:rPr>
              <a:t>Parameters</a:t>
            </a:r>
          </a:p>
        </p:txBody>
      </p:sp>
      <p:sp>
        <p:nvSpPr>
          <p:cNvPr id="10" name="Rectangle 4"/>
          <p:cNvSpPr>
            <a:spLocks noChangeArrowheads="1"/>
          </p:cNvSpPr>
          <p:nvPr/>
        </p:nvSpPr>
        <p:spPr bwMode="auto">
          <a:xfrm>
            <a:off x="0" y="2347717"/>
            <a:ext cx="9144000" cy="457200"/>
          </a:xfrm>
          <a:prstGeom prst="rect">
            <a:avLst/>
          </a:prstGeom>
          <a:solidFill>
            <a:srgbClr val="7F7F7F"/>
          </a:solidFill>
          <a:ln w="9525">
            <a:solidFill>
              <a:schemeClr val="tx1"/>
            </a:solidFill>
            <a:miter lim="800000"/>
            <a:headEnd/>
            <a:tailEnd/>
          </a:ln>
        </p:spPr>
        <p:txBody>
          <a:bodyPr wrap="none" anchor="ctr">
            <a:prstTxWarp prst="textNoShape">
              <a:avLst/>
            </a:prstTxWarp>
          </a:bodyPr>
          <a:lstStyle/>
          <a:p>
            <a:endParaRPr lang="en-US"/>
          </a:p>
        </p:txBody>
      </p:sp>
      <p:sp>
        <p:nvSpPr>
          <p:cNvPr id="11" name="TextBox 17"/>
          <p:cNvSpPr txBox="1">
            <a:spLocks noChangeArrowheads="1"/>
          </p:cNvSpPr>
          <p:nvPr/>
        </p:nvSpPr>
        <p:spPr bwMode="auto">
          <a:xfrm>
            <a:off x="838200" y="2347717"/>
            <a:ext cx="930275" cy="461962"/>
          </a:xfrm>
          <a:prstGeom prst="rect">
            <a:avLst/>
          </a:prstGeom>
          <a:solidFill>
            <a:srgbClr val="FFFFFF"/>
          </a:solidFill>
          <a:ln w="9525">
            <a:solidFill>
              <a:srgbClr val="000000"/>
            </a:solidFill>
            <a:miter lim="800000"/>
            <a:headEnd/>
            <a:tailEnd/>
          </a:ln>
        </p:spPr>
        <p:txBody>
          <a:bodyPr wrap="none">
            <a:prstTxWarp prst="textNoShape">
              <a:avLst/>
            </a:prstTxWarp>
            <a:noAutofit/>
          </a:bodyPr>
          <a:lstStyle/>
          <a:p>
            <a:pPr algn="ctr"/>
            <a:r>
              <a:rPr lang="en-US">
                <a:solidFill>
                  <a:srgbClr val="000000"/>
                </a:solidFill>
              </a:rPr>
              <a:t>buffer</a:t>
            </a:r>
          </a:p>
        </p:txBody>
      </p:sp>
      <p:sp>
        <p:nvSpPr>
          <p:cNvPr id="12" name="TextBox 18"/>
          <p:cNvSpPr txBox="1">
            <a:spLocks noChangeArrowheads="1"/>
          </p:cNvSpPr>
          <p:nvPr/>
        </p:nvSpPr>
        <p:spPr bwMode="auto">
          <a:xfrm>
            <a:off x="2122488" y="2347717"/>
            <a:ext cx="2057400" cy="461962"/>
          </a:xfrm>
          <a:prstGeom prst="rect">
            <a:avLst/>
          </a:prstGeom>
          <a:solidFill>
            <a:srgbClr val="FFFFFF"/>
          </a:solidFill>
          <a:ln w="9525">
            <a:solidFill>
              <a:srgbClr val="000000"/>
            </a:solidFill>
            <a:miter lim="800000"/>
            <a:headEnd/>
            <a:tailEnd/>
          </a:ln>
        </p:spPr>
        <p:txBody>
          <a:bodyPr wrap="none">
            <a:prstTxWarp prst="textNoShape">
              <a:avLst/>
            </a:prstTxWarp>
            <a:noAutofit/>
          </a:bodyPr>
          <a:lstStyle/>
          <a:p>
            <a:pPr algn="ctr"/>
            <a:r>
              <a:rPr lang="en-US">
                <a:solidFill>
                  <a:srgbClr val="000000"/>
                </a:solidFill>
              </a:rPr>
              <a:t>Target Variable</a:t>
            </a:r>
          </a:p>
        </p:txBody>
      </p:sp>
      <p:sp>
        <p:nvSpPr>
          <p:cNvPr id="13" name="TextBox 21"/>
          <p:cNvSpPr txBox="1">
            <a:spLocks noChangeArrowheads="1"/>
          </p:cNvSpPr>
          <p:nvPr/>
        </p:nvSpPr>
        <p:spPr bwMode="auto">
          <a:xfrm>
            <a:off x="854075" y="2352479"/>
            <a:ext cx="3352800" cy="461963"/>
          </a:xfrm>
          <a:prstGeom prst="rect">
            <a:avLst/>
          </a:prstGeom>
          <a:solidFill>
            <a:schemeClr val="bg2">
              <a:alpha val="50195"/>
            </a:schemeClr>
          </a:solidFill>
          <a:ln w="9525">
            <a:solidFill>
              <a:srgbClr val="000000"/>
            </a:solidFill>
            <a:miter lim="800000"/>
            <a:headEnd/>
            <a:tailEnd/>
          </a:ln>
        </p:spPr>
        <p:txBody>
          <a:bodyPr>
            <a:prstTxWarp prst="textNoShape">
              <a:avLst/>
            </a:prstTxWarp>
            <a:noAutofit/>
          </a:bodyPr>
          <a:lstStyle/>
          <a:p>
            <a:pPr algn="ctr"/>
            <a:r>
              <a:rPr lang="en-US">
                <a:solidFill>
                  <a:srgbClr val="000000"/>
                </a:solidFill>
              </a:rPr>
              <a:t>  </a:t>
            </a:r>
          </a:p>
        </p:txBody>
      </p:sp>
      <p:sp>
        <p:nvSpPr>
          <p:cNvPr id="14" name="Rectangle 4"/>
          <p:cNvSpPr>
            <a:spLocks noChangeArrowheads="1"/>
          </p:cNvSpPr>
          <p:nvPr/>
        </p:nvSpPr>
        <p:spPr bwMode="auto">
          <a:xfrm>
            <a:off x="0" y="3472212"/>
            <a:ext cx="9144000" cy="457200"/>
          </a:xfrm>
          <a:prstGeom prst="rect">
            <a:avLst/>
          </a:prstGeom>
          <a:solidFill>
            <a:srgbClr val="7F7F7F"/>
          </a:solidFill>
          <a:ln w="9525">
            <a:solidFill>
              <a:schemeClr val="tx1"/>
            </a:solidFill>
            <a:miter lim="800000"/>
            <a:headEnd/>
            <a:tailEnd/>
          </a:ln>
        </p:spPr>
        <p:txBody>
          <a:bodyPr wrap="none" anchor="ctr">
            <a:prstTxWarp prst="textNoShape">
              <a:avLst/>
            </a:prstTxWarp>
          </a:bodyPr>
          <a:lstStyle/>
          <a:p>
            <a:endParaRPr lang="en-US"/>
          </a:p>
        </p:txBody>
      </p:sp>
      <p:sp>
        <p:nvSpPr>
          <p:cNvPr id="15" name="TextBox 23"/>
          <p:cNvSpPr txBox="1">
            <a:spLocks noChangeArrowheads="1"/>
          </p:cNvSpPr>
          <p:nvPr/>
        </p:nvSpPr>
        <p:spPr bwMode="auto">
          <a:xfrm>
            <a:off x="2193925" y="3472212"/>
            <a:ext cx="1539875" cy="461963"/>
          </a:xfrm>
          <a:prstGeom prst="rect">
            <a:avLst/>
          </a:prstGeom>
          <a:solidFill>
            <a:schemeClr val="tx1"/>
          </a:solidFill>
          <a:ln w="9525">
            <a:solidFill>
              <a:srgbClr val="000000"/>
            </a:solidFill>
            <a:miter lim="800000"/>
            <a:headEnd/>
            <a:tailEnd/>
          </a:ln>
        </p:spPr>
        <p:txBody>
          <a:bodyPr>
            <a:prstTxWarp prst="textNoShape">
              <a:avLst/>
            </a:prstTxWarp>
            <a:noAutofit/>
          </a:bodyPr>
          <a:lstStyle/>
          <a:p>
            <a:pPr algn="ctr"/>
            <a:r>
              <a:rPr lang="en-US" dirty="0">
                <a:solidFill>
                  <a:srgbClr val="000000"/>
                </a:solidFill>
              </a:rPr>
              <a:t>buffer</a:t>
            </a:r>
          </a:p>
        </p:txBody>
      </p:sp>
      <p:sp>
        <p:nvSpPr>
          <p:cNvPr id="16" name="TextBox 27"/>
          <p:cNvSpPr txBox="1">
            <a:spLocks noChangeArrowheads="1"/>
          </p:cNvSpPr>
          <p:nvPr/>
        </p:nvSpPr>
        <p:spPr bwMode="auto">
          <a:xfrm>
            <a:off x="4267200" y="3481737"/>
            <a:ext cx="2090738" cy="460375"/>
          </a:xfrm>
          <a:prstGeom prst="rect">
            <a:avLst/>
          </a:prstGeom>
          <a:solidFill>
            <a:schemeClr val="tx1"/>
          </a:solidFill>
          <a:ln w="9525">
            <a:solidFill>
              <a:srgbClr val="000000"/>
            </a:solidFill>
            <a:miter lim="800000"/>
            <a:headEnd/>
            <a:tailEnd/>
          </a:ln>
        </p:spPr>
        <p:txBody>
          <a:bodyPr wrap="none">
            <a:prstTxWarp prst="textNoShape">
              <a:avLst/>
            </a:prstTxWarp>
            <a:noAutofit/>
          </a:bodyPr>
          <a:lstStyle/>
          <a:p>
            <a:pPr algn="ctr"/>
            <a:r>
              <a:rPr lang="en-US" dirty="0">
                <a:solidFill>
                  <a:srgbClr val="000000"/>
                </a:solidFill>
              </a:rPr>
              <a:t>Return Address</a:t>
            </a:r>
          </a:p>
        </p:txBody>
      </p:sp>
      <p:sp>
        <p:nvSpPr>
          <p:cNvPr id="17" name="Rectangle 4"/>
          <p:cNvSpPr>
            <a:spLocks noChangeArrowheads="1"/>
          </p:cNvSpPr>
          <p:nvPr/>
        </p:nvSpPr>
        <p:spPr bwMode="auto">
          <a:xfrm>
            <a:off x="0" y="4305650"/>
            <a:ext cx="9144000" cy="457200"/>
          </a:xfrm>
          <a:prstGeom prst="rect">
            <a:avLst/>
          </a:prstGeom>
          <a:solidFill>
            <a:srgbClr val="7F7F7F"/>
          </a:solidFill>
          <a:ln w="9525">
            <a:solidFill>
              <a:schemeClr val="tx1"/>
            </a:solidFill>
            <a:miter lim="800000"/>
            <a:headEnd/>
            <a:tailEnd/>
          </a:ln>
        </p:spPr>
        <p:txBody>
          <a:bodyPr wrap="none" anchor="ctr">
            <a:prstTxWarp prst="textNoShape">
              <a:avLst/>
            </a:prstTxWarp>
          </a:bodyPr>
          <a:lstStyle/>
          <a:p>
            <a:endParaRPr lang="en-US"/>
          </a:p>
        </p:txBody>
      </p:sp>
      <p:sp>
        <p:nvSpPr>
          <p:cNvPr id="18" name="TextBox 29"/>
          <p:cNvSpPr txBox="1">
            <a:spLocks noChangeArrowheads="1"/>
          </p:cNvSpPr>
          <p:nvPr/>
        </p:nvSpPr>
        <p:spPr bwMode="auto">
          <a:xfrm>
            <a:off x="2193925" y="4305650"/>
            <a:ext cx="1539875" cy="461962"/>
          </a:xfrm>
          <a:prstGeom prst="rect">
            <a:avLst/>
          </a:prstGeom>
          <a:solidFill>
            <a:srgbClr val="FFFFFF"/>
          </a:solidFill>
          <a:ln w="9525">
            <a:solidFill>
              <a:srgbClr val="000000"/>
            </a:solidFill>
            <a:miter lim="800000"/>
            <a:headEnd/>
            <a:tailEnd/>
          </a:ln>
        </p:spPr>
        <p:txBody>
          <a:bodyPr>
            <a:prstTxWarp prst="textNoShape">
              <a:avLst/>
            </a:prstTxWarp>
            <a:noAutofit/>
          </a:bodyPr>
          <a:lstStyle/>
          <a:p>
            <a:pPr algn="ctr"/>
            <a:r>
              <a:rPr lang="en-US">
                <a:solidFill>
                  <a:srgbClr val="000000"/>
                </a:solidFill>
              </a:rPr>
              <a:t>code</a:t>
            </a:r>
          </a:p>
        </p:txBody>
      </p:sp>
      <p:sp>
        <p:nvSpPr>
          <p:cNvPr id="19" name="TextBox 30"/>
          <p:cNvSpPr txBox="1">
            <a:spLocks noChangeArrowheads="1"/>
          </p:cNvSpPr>
          <p:nvPr/>
        </p:nvSpPr>
        <p:spPr bwMode="auto">
          <a:xfrm>
            <a:off x="4267200" y="4315175"/>
            <a:ext cx="2090738" cy="461962"/>
          </a:xfrm>
          <a:prstGeom prst="rect">
            <a:avLst/>
          </a:prstGeom>
          <a:solidFill>
            <a:srgbClr val="FFFFFF"/>
          </a:solidFill>
          <a:ln w="9525">
            <a:solidFill>
              <a:srgbClr val="000000"/>
            </a:solidFill>
            <a:miter lim="800000"/>
            <a:headEnd/>
            <a:tailEnd/>
          </a:ln>
        </p:spPr>
        <p:txBody>
          <a:bodyPr wrap="none">
            <a:prstTxWarp prst="textNoShape">
              <a:avLst/>
            </a:prstTxWarp>
            <a:noAutofit/>
          </a:bodyPr>
          <a:lstStyle/>
          <a:p>
            <a:pPr algn="ctr"/>
            <a:r>
              <a:rPr lang="en-US">
                <a:solidFill>
                  <a:srgbClr val="000000"/>
                </a:solidFill>
              </a:rPr>
              <a:t>Return Address</a:t>
            </a:r>
          </a:p>
        </p:txBody>
      </p:sp>
      <p:sp>
        <p:nvSpPr>
          <p:cNvPr id="20" name="TextBox 31"/>
          <p:cNvSpPr txBox="1">
            <a:spLocks noChangeArrowheads="1"/>
          </p:cNvSpPr>
          <p:nvPr/>
        </p:nvSpPr>
        <p:spPr bwMode="auto">
          <a:xfrm>
            <a:off x="2209800" y="4315175"/>
            <a:ext cx="4191000" cy="461962"/>
          </a:xfrm>
          <a:prstGeom prst="rect">
            <a:avLst/>
          </a:prstGeom>
          <a:solidFill>
            <a:srgbClr val="990033">
              <a:alpha val="50195"/>
            </a:srgbClr>
          </a:solidFill>
          <a:ln w="9525">
            <a:solidFill>
              <a:schemeClr val="tx1"/>
            </a:solidFill>
            <a:miter lim="800000"/>
            <a:headEnd/>
            <a:tailEnd/>
          </a:ln>
        </p:spPr>
        <p:txBody>
          <a:bodyPr>
            <a:prstTxWarp prst="textNoShape">
              <a:avLst/>
            </a:prstTxWarp>
            <a:noAutofit/>
          </a:bodyPr>
          <a:lstStyle/>
          <a:p>
            <a:r>
              <a:rPr lang="en-US">
                <a:solidFill>
                  <a:srgbClr val="000000"/>
                </a:solidFill>
              </a:rPr>
              <a:t>  </a:t>
            </a:r>
          </a:p>
        </p:txBody>
      </p:sp>
      <p:cxnSp>
        <p:nvCxnSpPr>
          <p:cNvPr id="21" name="Elbow Connector 33"/>
          <p:cNvCxnSpPr>
            <a:cxnSpLocks noChangeShapeType="1"/>
            <a:stCxn id="20" idx="3"/>
            <a:endCxn id="18" idx="1"/>
          </p:cNvCxnSpPr>
          <p:nvPr/>
        </p:nvCxnSpPr>
        <p:spPr bwMode="auto">
          <a:xfrm flipH="1" flipV="1">
            <a:off x="2193925" y="4537425"/>
            <a:ext cx="4206875" cy="7937"/>
          </a:xfrm>
          <a:prstGeom prst="bentConnector5">
            <a:avLst>
              <a:gd name="adj1" fmla="val -5435"/>
              <a:gd name="adj2" fmla="val -6559204"/>
              <a:gd name="adj3" fmla="val 105435"/>
            </a:avLst>
          </a:prstGeom>
          <a:noFill/>
          <a:ln w="9525">
            <a:solidFill>
              <a:schemeClr val="tx1"/>
            </a:solidFill>
            <a:round/>
            <a:headEnd/>
            <a:tailEnd type="arrow" w="med" len="med"/>
          </a:ln>
        </p:spPr>
      </p:cxnSp>
      <p:sp>
        <p:nvSpPr>
          <p:cNvPr id="22" name="TextBox 13"/>
          <p:cNvSpPr txBox="1">
            <a:spLocks noChangeArrowheads="1"/>
          </p:cNvSpPr>
          <p:nvPr/>
        </p:nvSpPr>
        <p:spPr bwMode="auto">
          <a:xfrm>
            <a:off x="6400800" y="853435"/>
            <a:ext cx="2743200" cy="461665"/>
          </a:xfrm>
          <a:prstGeom prst="rect">
            <a:avLst/>
          </a:prstGeom>
          <a:noFill/>
          <a:ln w="9525">
            <a:noFill/>
            <a:miter lim="800000"/>
            <a:headEnd/>
            <a:tailEnd/>
          </a:ln>
        </p:spPr>
        <p:txBody>
          <a:bodyPr wrap="square">
            <a:prstTxWarp prst="textNoShape">
              <a:avLst/>
            </a:prstTxWarp>
            <a:spAutoFit/>
          </a:bodyPr>
          <a:lstStyle/>
          <a:p>
            <a:r>
              <a:rPr lang="en-US" dirty="0" smtClean="0">
                <a:solidFill>
                  <a:srgbClr val="000000"/>
                </a:solidFill>
              </a:rPr>
              <a:t>Run time stack</a:t>
            </a:r>
            <a:endParaRPr lang="en-US" dirty="0">
              <a:solidFill>
                <a:srgbClr val="000000"/>
              </a:solidFill>
            </a:endParaRPr>
          </a:p>
        </p:txBody>
      </p:sp>
      <p:sp>
        <p:nvSpPr>
          <p:cNvPr id="23" name="TextBox 13"/>
          <p:cNvSpPr txBox="1">
            <a:spLocks noChangeArrowheads="1"/>
          </p:cNvSpPr>
          <p:nvPr/>
        </p:nvSpPr>
        <p:spPr bwMode="auto">
          <a:xfrm>
            <a:off x="6400800" y="1969491"/>
            <a:ext cx="2743200" cy="461665"/>
          </a:xfrm>
          <a:prstGeom prst="rect">
            <a:avLst/>
          </a:prstGeom>
          <a:noFill/>
          <a:ln w="9525">
            <a:noFill/>
            <a:miter lim="800000"/>
            <a:headEnd/>
            <a:tailEnd/>
          </a:ln>
        </p:spPr>
        <p:txBody>
          <a:bodyPr wrap="square">
            <a:prstTxWarp prst="textNoShape">
              <a:avLst/>
            </a:prstTxWarp>
            <a:spAutoFit/>
          </a:bodyPr>
          <a:lstStyle/>
          <a:p>
            <a:r>
              <a:rPr lang="en-US" dirty="0" smtClean="0">
                <a:solidFill>
                  <a:srgbClr val="000000"/>
                </a:solidFill>
              </a:rPr>
              <a:t>Variable Attack</a:t>
            </a:r>
            <a:endParaRPr lang="en-US" dirty="0">
              <a:solidFill>
                <a:srgbClr val="000000"/>
              </a:solidFill>
            </a:endParaRPr>
          </a:p>
        </p:txBody>
      </p:sp>
      <p:sp>
        <p:nvSpPr>
          <p:cNvPr id="24" name="TextBox 13"/>
          <p:cNvSpPr txBox="1">
            <a:spLocks noChangeArrowheads="1"/>
          </p:cNvSpPr>
          <p:nvPr/>
        </p:nvSpPr>
        <p:spPr bwMode="auto">
          <a:xfrm>
            <a:off x="6400800" y="3100463"/>
            <a:ext cx="2743200" cy="461665"/>
          </a:xfrm>
          <a:prstGeom prst="rect">
            <a:avLst/>
          </a:prstGeom>
          <a:noFill/>
          <a:ln w="9525">
            <a:noFill/>
            <a:miter lim="800000"/>
            <a:headEnd/>
            <a:tailEnd/>
          </a:ln>
        </p:spPr>
        <p:txBody>
          <a:bodyPr wrap="square">
            <a:prstTxWarp prst="textNoShape">
              <a:avLst/>
            </a:prstTxWarp>
            <a:spAutoFit/>
          </a:bodyPr>
          <a:lstStyle/>
          <a:p>
            <a:r>
              <a:rPr lang="en-US" dirty="0" smtClean="0">
                <a:solidFill>
                  <a:srgbClr val="000000"/>
                </a:solidFill>
              </a:rPr>
              <a:t>Stack Attack</a:t>
            </a:r>
            <a:endParaRPr lang="en-US" dirty="0">
              <a:solidFill>
                <a:srgbClr val="000000"/>
              </a:solidFill>
            </a:endParaRPr>
          </a:p>
        </p:txBody>
      </p:sp>
      <p:sp>
        <p:nvSpPr>
          <p:cNvPr id="3" name="Slide Number Placeholder 2"/>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9993871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Honeywords</a:t>
            </a:r>
            <a:endParaRPr lang="en-US" dirty="0"/>
          </a:p>
        </p:txBody>
      </p:sp>
      <p:sp>
        <p:nvSpPr>
          <p:cNvPr id="3" name="Content Placeholder 2"/>
          <p:cNvSpPr>
            <a:spLocks noGrp="1"/>
          </p:cNvSpPr>
          <p:nvPr>
            <p:ph sz="half" idx="1"/>
          </p:nvPr>
        </p:nvSpPr>
        <p:spPr>
          <a:xfrm>
            <a:off x="685800" y="1352551"/>
            <a:ext cx="4298576" cy="3352800"/>
          </a:xfrm>
        </p:spPr>
        <p:txBody>
          <a:bodyPr/>
          <a:lstStyle/>
          <a:p>
            <a:r>
              <a:rPr lang="en-US" dirty="0" err="1" smtClean="0"/>
              <a:t>Sweetwords</a:t>
            </a:r>
            <a:r>
              <a:rPr lang="en-US" dirty="0" smtClean="0"/>
              <a:t> </a:t>
            </a:r>
          </a:p>
          <a:p>
            <a:pPr lvl="1"/>
            <a:r>
              <a:rPr lang="en-US" dirty="0" err="1" smtClean="0"/>
              <a:t>Honeywords</a:t>
            </a:r>
            <a:endParaRPr lang="en-US" dirty="0" smtClean="0"/>
          </a:p>
          <a:p>
            <a:pPr lvl="1"/>
            <a:r>
              <a:rPr lang="en-US" dirty="0" err="1" smtClean="0"/>
              <a:t>Sugarword</a:t>
            </a:r>
            <a:endParaRPr lang="en-US" dirty="0" smtClean="0"/>
          </a:p>
          <a:p>
            <a:r>
              <a:rPr lang="en-US" dirty="0" smtClean="0"/>
              <a:t>Further SQL Injection Prevention</a:t>
            </a:r>
          </a:p>
          <a:p>
            <a:pPr lvl="1"/>
            <a:r>
              <a:rPr lang="en-US" dirty="0" err="1" smtClean="0"/>
              <a:t>Honeychecker</a:t>
            </a:r>
            <a:r>
              <a:rPr lang="en-US" dirty="0" smtClean="0"/>
              <a:t>  </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40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Anthony Romeo</a:t>
            </a:r>
            <a:endParaRPr lang="en-US" sz="1400" dirty="0">
              <a:solidFill>
                <a:schemeClr val="tx1"/>
              </a:solidFill>
              <a:latin typeface="+mj-lt"/>
            </a:endParaRPr>
          </a:p>
        </p:txBody>
      </p:sp>
    </p:spTree>
    <p:extLst>
      <p:ext uri="{BB962C8B-B14F-4D97-AF65-F5344CB8AC3E}">
        <p14:creationId xmlns:p14="http://schemas.microsoft.com/office/powerpoint/2010/main" val="789141078"/>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a:xfrm>
            <a:off x="685800" y="1352551"/>
            <a:ext cx="4298576" cy="3352800"/>
          </a:xfrm>
        </p:spPr>
        <p:txBody>
          <a:bodyPr/>
          <a:lstStyle/>
          <a:p>
            <a:r>
              <a:rPr lang="en-US" dirty="0" smtClean="0"/>
              <a:t>Password Strength is Important</a:t>
            </a:r>
          </a:p>
          <a:p>
            <a:r>
              <a:rPr lang="en-US" dirty="0" smtClean="0"/>
              <a:t>SQL Injection is Equally Important</a:t>
            </a:r>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41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Anthony Romeo</a:t>
            </a:r>
            <a:endParaRPr lang="en-US" sz="1400" dirty="0">
              <a:solidFill>
                <a:schemeClr val="tx1"/>
              </a:solidFill>
              <a:latin typeface="+mj-lt"/>
            </a:endParaRPr>
          </a:p>
        </p:txBody>
      </p:sp>
      <p:pic>
        <p:nvPicPr>
          <p:cNvPr id="3074" name="Picture 2" descr="An interesting security convers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5327" y="725673"/>
            <a:ext cx="4241469" cy="400775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http://www.kilala.nl/index.php?id=1736</a:t>
            </a:r>
            <a:endParaRPr lang="en-US" sz="1200" dirty="0">
              <a:solidFill>
                <a:schemeClr val="tx1"/>
              </a:solidFill>
            </a:endParaRPr>
          </a:p>
        </p:txBody>
      </p:sp>
    </p:spTree>
    <p:extLst>
      <p:ext uri="{BB962C8B-B14F-4D97-AF65-F5344CB8AC3E}">
        <p14:creationId xmlns:p14="http://schemas.microsoft.com/office/powerpoint/2010/main" val="671536542"/>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[1] Jules</a:t>
            </a:r>
            <a:r>
              <a:rPr lang="en-US" dirty="0"/>
              <a:t>, Ari, and Ronald </a:t>
            </a:r>
            <a:r>
              <a:rPr lang="en-US" dirty="0" err="1"/>
              <a:t>Rivest</a:t>
            </a:r>
            <a:r>
              <a:rPr lang="en-US" dirty="0"/>
              <a:t>. </a:t>
            </a:r>
            <a:r>
              <a:rPr lang="en-US" i="1" dirty="0" err="1"/>
              <a:t>Honeywords</a:t>
            </a:r>
            <a:r>
              <a:rPr lang="en-US" i="1" dirty="0"/>
              <a:t>: Making Password-Cracking Detectable</a:t>
            </a:r>
            <a:r>
              <a:rPr lang="en-US" dirty="0"/>
              <a:t>. New York (NY): A.C.M., 2013. Web. </a:t>
            </a:r>
            <a:r>
              <a:rPr lang="en-US" dirty="0" smtClean="0"/>
              <a:t>7 </a:t>
            </a:r>
            <a:r>
              <a:rPr lang="en-US" dirty="0"/>
              <a:t>Apr. 2015</a:t>
            </a:r>
            <a:r>
              <a:rPr lang="en-US" dirty="0" smtClean="0"/>
              <a:t>.</a:t>
            </a:r>
          </a:p>
          <a:p>
            <a:pPr marL="0" indent="0">
              <a:buNone/>
            </a:pPr>
            <a:r>
              <a:rPr lang="en-US" dirty="0" smtClean="0"/>
              <a:t>[2] </a:t>
            </a:r>
            <a:r>
              <a:rPr lang="en-US" dirty="0"/>
              <a:t>"SQL Injection." </a:t>
            </a:r>
            <a:r>
              <a:rPr lang="en-US" i="1" dirty="0"/>
              <a:t>SQL Injection</a:t>
            </a:r>
            <a:r>
              <a:rPr lang="en-US" dirty="0"/>
              <a:t>. </a:t>
            </a:r>
            <a:r>
              <a:rPr lang="en-US" dirty="0" err="1"/>
              <a:t>N.p</a:t>
            </a:r>
            <a:r>
              <a:rPr lang="en-US" dirty="0"/>
              <a:t>., </a:t>
            </a:r>
            <a:r>
              <a:rPr lang="en-US" dirty="0" err="1"/>
              <a:t>n.d.</a:t>
            </a:r>
            <a:r>
              <a:rPr lang="en-US" dirty="0"/>
              <a:t> Web. 8</a:t>
            </a:r>
            <a:r>
              <a:rPr lang="en-US" dirty="0" smtClean="0"/>
              <a:t> </a:t>
            </a:r>
            <a:r>
              <a:rPr lang="en-US" dirty="0"/>
              <a:t>Apr. 2015</a:t>
            </a:r>
            <a:r>
              <a:rPr lang="en-US" dirty="0" smtClean="0"/>
              <a:t>.</a:t>
            </a:r>
          </a:p>
          <a:p>
            <a:pPr marL="0" indent="0">
              <a:buNone/>
            </a:pPr>
            <a:r>
              <a:rPr lang="en-US" dirty="0" smtClean="0"/>
              <a:t>[3] </a:t>
            </a:r>
            <a:r>
              <a:rPr lang="en-US" dirty="0"/>
              <a:t>Morris, R., &amp; Thompson, K. (1979). </a:t>
            </a:r>
            <a:r>
              <a:rPr lang="en-US" i="1" dirty="0"/>
              <a:t>Password security: A case history</a:t>
            </a:r>
            <a:r>
              <a:rPr lang="en-US" dirty="0"/>
              <a:t> ACM. </a:t>
            </a:r>
            <a:r>
              <a:rPr lang="en-US" dirty="0" smtClean="0"/>
              <a:t>doi:10.1145/359168.359172.</a:t>
            </a:r>
            <a:r>
              <a:rPr lang="en-US" dirty="0"/>
              <a:t> Web. 8</a:t>
            </a:r>
            <a:r>
              <a:rPr lang="en-US" dirty="0" smtClean="0"/>
              <a:t> </a:t>
            </a:r>
            <a:r>
              <a:rPr lang="en-US" dirty="0"/>
              <a:t>Apr. 2015</a:t>
            </a:r>
            <a:r>
              <a:rPr lang="en-US" dirty="0" smtClean="0"/>
              <a:t>.</a:t>
            </a:r>
          </a:p>
          <a:p>
            <a:pPr marL="0" indent="0">
              <a:buNone/>
            </a:pPr>
            <a:r>
              <a:rPr lang="en-US" dirty="0" smtClean="0"/>
              <a:t>[4] </a:t>
            </a:r>
            <a:r>
              <a:rPr lang="en-US" dirty="0"/>
              <a:t>Anonymous. (2007). </a:t>
            </a:r>
            <a:r>
              <a:rPr lang="en-US" i="1" dirty="0"/>
              <a:t>Password security</a:t>
            </a:r>
            <a:r>
              <a:rPr lang="en-US" dirty="0"/>
              <a:t>. Sutton: </a:t>
            </a:r>
            <a:r>
              <a:rPr lang="en-US" dirty="0" err="1"/>
              <a:t>TechTarget</a:t>
            </a:r>
            <a:r>
              <a:rPr lang="en-US" dirty="0" smtClean="0"/>
              <a:t>.</a:t>
            </a:r>
            <a:r>
              <a:rPr lang="en-US" dirty="0"/>
              <a:t> Web. 8</a:t>
            </a:r>
            <a:r>
              <a:rPr lang="en-US" dirty="0" smtClean="0"/>
              <a:t> </a:t>
            </a:r>
            <a:r>
              <a:rPr lang="en-US" dirty="0"/>
              <a:t>Apr. 2015</a:t>
            </a:r>
            <a:r>
              <a:rPr lang="en-US" dirty="0" smtClean="0"/>
              <a:t>.</a:t>
            </a:r>
          </a:p>
          <a:p>
            <a:pPr marL="0" indent="0">
              <a:buNone/>
            </a:pPr>
            <a:r>
              <a:rPr lang="en-US" dirty="0" smtClean="0"/>
              <a:t>[5] "The </a:t>
            </a:r>
            <a:r>
              <a:rPr lang="en-US" dirty="0"/>
              <a:t>Sony Hack: How It Happened, Who Is Responsible, and What We've Learned." </a:t>
            </a:r>
            <a:r>
              <a:rPr lang="en-US" i="1" dirty="0" err="1"/>
              <a:t>Vox</a:t>
            </a:r>
            <a:r>
              <a:rPr lang="en-US" dirty="0"/>
              <a:t>. </a:t>
            </a:r>
            <a:r>
              <a:rPr lang="en-US" dirty="0" err="1"/>
              <a:t>N.p</a:t>
            </a:r>
            <a:r>
              <a:rPr lang="en-US" dirty="0"/>
              <a:t>., 17 Dec. 2014. Web. 8</a:t>
            </a:r>
            <a:r>
              <a:rPr lang="en-US" dirty="0" smtClean="0"/>
              <a:t> </a:t>
            </a:r>
            <a:r>
              <a:rPr lang="en-US" dirty="0"/>
              <a:t>Apr. </a:t>
            </a:r>
            <a:r>
              <a:rPr lang="en-US" dirty="0" smtClean="0"/>
              <a:t>2015</a:t>
            </a:r>
            <a:r>
              <a:rPr lang="en-US" dirty="0"/>
              <a:t>.</a:t>
            </a:r>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42</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Anthony Romeo</a:t>
            </a:r>
            <a:endParaRPr lang="en-US" sz="1400" dirty="0">
              <a:solidFill>
                <a:schemeClr val="tx1"/>
              </a:solidFill>
              <a:latin typeface="+mj-lt"/>
            </a:endParaRPr>
          </a:p>
        </p:txBody>
      </p:sp>
    </p:spTree>
    <p:extLst>
      <p:ext uri="{BB962C8B-B14F-4D97-AF65-F5344CB8AC3E}">
        <p14:creationId xmlns:p14="http://schemas.microsoft.com/office/powerpoint/2010/main" val="1331270594"/>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Heartbleed</a:t>
            </a:r>
            <a:r>
              <a:rPr lang="en-US" dirty="0" smtClean="0"/>
              <a:t> Fallout</a:t>
            </a:r>
            <a:endParaRPr lang="en-US" dirty="0"/>
          </a:p>
        </p:txBody>
      </p:sp>
      <p:sp>
        <p:nvSpPr>
          <p:cNvPr id="3" name="Content Placeholder 2"/>
          <p:cNvSpPr>
            <a:spLocks noGrp="1"/>
          </p:cNvSpPr>
          <p:nvPr>
            <p:ph sz="half" idx="1"/>
          </p:nvPr>
        </p:nvSpPr>
        <p:spPr/>
        <p:txBody>
          <a:bodyPr/>
          <a:lstStyle/>
          <a:p>
            <a:r>
              <a:rPr lang="en-US" dirty="0" smtClean="0"/>
              <a:t>Reported April 7, 2014</a:t>
            </a:r>
          </a:p>
          <a:p>
            <a:pPr lvl="1"/>
            <a:r>
              <a:rPr lang="en-US" dirty="0" smtClean="0"/>
              <a:t>Google researcher Neel Mehta</a:t>
            </a:r>
          </a:p>
          <a:p>
            <a:r>
              <a:rPr lang="en-US" dirty="0" smtClean="0"/>
              <a:t>What is it?</a:t>
            </a:r>
          </a:p>
          <a:p>
            <a:r>
              <a:rPr lang="en-US" dirty="0" smtClean="0"/>
              <a:t>What did it do?</a:t>
            </a:r>
          </a:p>
          <a:p>
            <a:r>
              <a:rPr lang="en-US" dirty="0" smtClean="0"/>
              <a:t>Why do we care?</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pPr/>
              <a:t>43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Connor Porell</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&lt;nuget.org&gt;</a:t>
            </a:r>
            <a:endParaRPr lang="en-US" sz="1200" dirty="0">
              <a:solidFill>
                <a:schemeClr val="tx1"/>
              </a:solidFill>
            </a:endParaRPr>
          </a:p>
        </p:txBody>
      </p:sp>
      <p:pic>
        <p:nvPicPr>
          <p:cNvPr id="13314" name="Picture 2" descr="http://openssl.com/images/openssl-logo.png"/>
          <p:cNvPicPr>
            <a:picLocks noGrp="1" noChangeAspect="1" noChangeArrowheads="1"/>
          </p:cNvPicPr>
          <p:nvPr>
            <p:ph sz="half" idx="2"/>
          </p:nvPr>
        </p:nvPicPr>
        <p:blipFill>
          <a:blip r:embed="rId3"/>
          <a:srcRect/>
          <a:stretch>
            <a:fillRect/>
          </a:stretch>
        </p:blipFill>
        <p:spPr bwMode="auto">
          <a:xfrm>
            <a:off x="3751768" y="1795750"/>
            <a:ext cx="5392232" cy="1464988"/>
          </a:xfrm>
          <a:prstGeom prst="rect">
            <a:avLst/>
          </a:prstGeom>
          <a:noFill/>
        </p:spPr>
      </p:pic>
    </p:spTree>
    <p:extLst>
      <p:ext uri="{BB962C8B-B14F-4D97-AF65-F5344CB8AC3E}">
        <p14:creationId xmlns:p14="http://schemas.microsoft.com/office/powerpoint/2010/main" val="1699589345"/>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went wrong, exactly?</a:t>
            </a:r>
            <a:endParaRPr lang="en-US" dirty="0"/>
          </a:p>
        </p:txBody>
      </p:sp>
      <p:sp>
        <p:nvSpPr>
          <p:cNvPr id="3" name="Content Placeholder 2"/>
          <p:cNvSpPr>
            <a:spLocks noGrp="1"/>
          </p:cNvSpPr>
          <p:nvPr>
            <p:ph sz="half" idx="1"/>
          </p:nvPr>
        </p:nvSpPr>
        <p:spPr/>
        <p:txBody>
          <a:bodyPr>
            <a:normAutofit/>
          </a:bodyPr>
          <a:lstStyle/>
          <a:p>
            <a:r>
              <a:rPr lang="en-US" dirty="0" smtClean="0"/>
              <a:t>Exploited with SSL Heartbeats</a:t>
            </a:r>
          </a:p>
          <a:p>
            <a:r>
              <a:rPr lang="en-US" dirty="0" smtClean="0"/>
              <a:t>A one-line </a:t>
            </a:r>
            <a:r>
              <a:rPr lang="en-US" dirty="0" err="1" smtClean="0"/>
              <a:t>malloc</a:t>
            </a:r>
            <a:r>
              <a:rPr lang="en-US" dirty="0" smtClean="0"/>
              <a:t> in </a:t>
            </a:r>
            <a:r>
              <a:rPr lang="en-US" dirty="0" err="1" smtClean="0"/>
              <a:t>OpenSSL</a:t>
            </a:r>
            <a:endParaRPr lang="en-US" dirty="0" smtClean="0"/>
          </a:p>
          <a:p>
            <a:pPr lvl="1"/>
            <a:r>
              <a:rPr lang="en-US" dirty="0" smtClean="0"/>
              <a:t>Reveals usernames, passwords, transactions</a:t>
            </a:r>
          </a:p>
          <a:p>
            <a:pPr lvl="1"/>
            <a:r>
              <a:rPr lang="en-US" dirty="0" smtClean="0"/>
              <a:t>Attacks are undetectable!</a:t>
            </a:r>
          </a:p>
          <a:p>
            <a:r>
              <a:rPr lang="en-US" dirty="0" smtClean="0"/>
              <a:t>Fixed on April 17, 2014</a:t>
            </a:r>
          </a:p>
          <a:p>
            <a:pPr lvl="1"/>
            <a:r>
              <a:rPr lang="en-US" dirty="0" smtClean="0"/>
              <a:t>Current fix limits heartbeat size to 16 bytes.</a:t>
            </a:r>
          </a:p>
          <a:p>
            <a:pPr lvl="1"/>
            <a:r>
              <a:rPr lang="en-US" dirty="0" smtClean="0"/>
              <a:t>But some companies have yet to adopt the change. [2]</a:t>
            </a:r>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pPr/>
              <a:t>44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Connor Porell</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Graphic adapted from: &lt;https://xkcd.com/1353/&gt;</a:t>
            </a:r>
            <a:endParaRPr lang="en-US" sz="1200" dirty="0">
              <a:solidFill>
                <a:schemeClr val="tx1"/>
              </a:solidFill>
            </a:endParaRPr>
          </a:p>
        </p:txBody>
      </p:sp>
      <p:pic>
        <p:nvPicPr>
          <p:cNvPr id="10" name="Content Placeholder 9" descr="heartbleed.png"/>
          <p:cNvPicPr>
            <a:picLocks noGrp="1" noChangeAspect="1"/>
          </p:cNvPicPr>
          <p:nvPr>
            <p:ph sz="half" idx="2"/>
          </p:nvPr>
        </p:nvPicPr>
        <p:blipFill>
          <a:blip r:embed="rId3"/>
          <a:stretch>
            <a:fillRect/>
          </a:stretch>
        </p:blipFill>
        <p:spPr>
          <a:xfrm>
            <a:off x="5021036" y="1069520"/>
            <a:ext cx="3861242" cy="3412770"/>
          </a:xfrm>
        </p:spPr>
      </p:pic>
    </p:spTree>
    <p:extLst>
      <p:ext uri="{BB962C8B-B14F-4D97-AF65-F5344CB8AC3E}">
        <p14:creationId xmlns:p14="http://schemas.microsoft.com/office/powerpoint/2010/main" val="2706559974"/>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https://assets-cdn.github.com/images/modules/logos_page/GitHub-Mark.png"/>
          <p:cNvPicPr>
            <a:picLocks noChangeAspect="1" noChangeArrowheads="1"/>
          </p:cNvPicPr>
          <p:nvPr/>
        </p:nvPicPr>
        <p:blipFill>
          <a:blip r:embed="rId3"/>
          <a:srcRect l="10772" t="10829" r="10062" b="11520"/>
          <a:stretch>
            <a:fillRect/>
          </a:stretch>
        </p:blipFill>
        <p:spPr bwMode="auto">
          <a:xfrm>
            <a:off x="7075241" y="2043971"/>
            <a:ext cx="1123721" cy="1102213"/>
          </a:xfrm>
          <a:prstGeom prst="rect">
            <a:avLst/>
          </a:prstGeom>
          <a:noFill/>
        </p:spPr>
      </p:pic>
      <p:sp>
        <p:nvSpPr>
          <p:cNvPr id="2" name="Title 1"/>
          <p:cNvSpPr>
            <a:spLocks noGrp="1"/>
          </p:cNvSpPr>
          <p:nvPr>
            <p:ph type="title"/>
          </p:nvPr>
        </p:nvSpPr>
        <p:spPr/>
        <p:txBody>
          <a:bodyPr/>
          <a:lstStyle/>
          <a:p>
            <a:r>
              <a:rPr lang="en-US" dirty="0" smtClean="0"/>
              <a:t>Direct Effects of </a:t>
            </a:r>
            <a:r>
              <a:rPr lang="en-US" dirty="0" err="1" smtClean="0"/>
              <a:t>Heartbleed</a:t>
            </a:r>
            <a:endParaRPr lang="en-US" dirty="0"/>
          </a:p>
        </p:txBody>
      </p:sp>
      <p:sp>
        <p:nvSpPr>
          <p:cNvPr id="3" name="Content Placeholder 2"/>
          <p:cNvSpPr>
            <a:spLocks noGrp="1"/>
          </p:cNvSpPr>
          <p:nvPr>
            <p:ph sz="half" idx="1"/>
          </p:nvPr>
        </p:nvSpPr>
        <p:spPr/>
        <p:txBody>
          <a:bodyPr>
            <a:normAutofit/>
          </a:bodyPr>
          <a:lstStyle/>
          <a:p>
            <a:r>
              <a:rPr lang="en-US" dirty="0" smtClean="0"/>
              <a:t>Over half a million websites vulnerable to attack [3]</a:t>
            </a:r>
          </a:p>
          <a:p>
            <a:pPr lvl="1"/>
            <a:r>
              <a:rPr lang="en-US" dirty="0" smtClean="0"/>
              <a:t>Attackers could gain usernames, passwords, financial data, business transactions</a:t>
            </a:r>
          </a:p>
          <a:p>
            <a:pPr lvl="1"/>
            <a:r>
              <a:rPr lang="en-US" dirty="0" smtClean="0"/>
              <a:t>Steam, </a:t>
            </a:r>
            <a:r>
              <a:rPr lang="en-US" dirty="0" err="1" smtClean="0"/>
              <a:t>Facebook</a:t>
            </a:r>
            <a:r>
              <a:rPr lang="en-US" dirty="0" smtClean="0"/>
              <a:t>, Twitter, </a:t>
            </a:r>
            <a:r>
              <a:rPr lang="en-US" dirty="0" err="1" smtClean="0"/>
              <a:t>Instagram</a:t>
            </a:r>
            <a:r>
              <a:rPr lang="en-US" dirty="0" smtClean="0"/>
              <a:t>, </a:t>
            </a:r>
            <a:r>
              <a:rPr lang="en-US" dirty="0" err="1" smtClean="0"/>
              <a:t>Github</a:t>
            </a:r>
            <a:r>
              <a:rPr lang="en-US" dirty="0" smtClean="0"/>
              <a:t> all affected</a:t>
            </a:r>
          </a:p>
          <a:p>
            <a:r>
              <a:rPr lang="en-US" i="1" dirty="0" err="1" smtClean="0"/>
              <a:t>Minecraft</a:t>
            </a:r>
            <a:r>
              <a:rPr lang="en-US" dirty="0" smtClean="0"/>
              <a:t> shuts down its servers [4]</a:t>
            </a:r>
          </a:p>
          <a:p>
            <a:pPr lvl="1"/>
            <a:r>
              <a:rPr lang="en-US" dirty="0" smtClean="0"/>
              <a:t>Game went offline starting April 9</a:t>
            </a:r>
          </a:p>
          <a:p>
            <a:pPr lvl="1"/>
            <a:r>
              <a:rPr lang="en-US" dirty="0" smtClean="0"/>
              <a:t>All users encouraged to change passwords</a:t>
            </a:r>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pPr/>
              <a:t>45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Connor Porell</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&lt;twitter.com&gt;, &lt;github.com&gt;, &lt;deviantart.com&gt;</a:t>
            </a:r>
            <a:endParaRPr lang="en-US" sz="1200" dirty="0">
              <a:solidFill>
                <a:schemeClr val="tx1"/>
              </a:solidFill>
            </a:endParaRPr>
          </a:p>
        </p:txBody>
      </p:sp>
      <p:pic>
        <p:nvPicPr>
          <p:cNvPr id="9224" name="Picture 8" descr="http://fc06.deviantart.net/fs70/i/2010/085/3/b/High_Resolution_Steam_Logo_by_mass_gamer.png"/>
          <p:cNvPicPr>
            <a:picLocks noChangeAspect="1" noChangeArrowheads="1"/>
          </p:cNvPicPr>
          <p:nvPr/>
        </p:nvPicPr>
        <p:blipFill>
          <a:blip r:embed="rId4"/>
          <a:srcRect/>
          <a:stretch>
            <a:fillRect/>
          </a:stretch>
        </p:blipFill>
        <p:spPr bwMode="auto">
          <a:xfrm>
            <a:off x="6729587" y="3289762"/>
            <a:ext cx="1728613" cy="1265729"/>
          </a:xfrm>
          <a:prstGeom prst="rect">
            <a:avLst/>
          </a:prstGeom>
          <a:noFill/>
        </p:spPr>
      </p:pic>
      <p:pic>
        <p:nvPicPr>
          <p:cNvPr id="9220" name="Picture 4" descr="https://g.twimg.com/Twitter_logo_blue.png"/>
          <p:cNvPicPr>
            <a:picLocks noGrp="1" noChangeAspect="1" noChangeArrowheads="1"/>
          </p:cNvPicPr>
          <p:nvPr>
            <p:ph sz="half" idx="2"/>
          </p:nvPr>
        </p:nvPicPr>
        <p:blipFill>
          <a:blip r:embed="rId5"/>
          <a:srcRect/>
          <a:stretch>
            <a:fillRect/>
          </a:stretch>
        </p:blipFill>
        <p:spPr bwMode="auto">
          <a:xfrm>
            <a:off x="6847114" y="803029"/>
            <a:ext cx="1351848" cy="1099044"/>
          </a:xfrm>
          <a:prstGeom prst="rect">
            <a:avLst/>
          </a:prstGeom>
          <a:noFill/>
        </p:spPr>
      </p:pic>
    </p:spTree>
    <p:extLst>
      <p:ext uri="{BB962C8B-B14F-4D97-AF65-F5344CB8AC3E}">
        <p14:creationId xmlns:p14="http://schemas.microsoft.com/office/powerpoint/2010/main" val="3504305124"/>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this happen?</a:t>
            </a:r>
            <a:endParaRPr lang="en-US" dirty="0"/>
          </a:p>
        </p:txBody>
      </p:sp>
      <p:sp>
        <p:nvSpPr>
          <p:cNvPr id="3" name="Content Placeholder 2"/>
          <p:cNvSpPr>
            <a:spLocks noGrp="1"/>
          </p:cNvSpPr>
          <p:nvPr>
            <p:ph sz="half" idx="1"/>
          </p:nvPr>
        </p:nvSpPr>
        <p:spPr>
          <a:xfrm>
            <a:off x="685800" y="1352550"/>
            <a:ext cx="3733800" cy="3644645"/>
          </a:xfrm>
        </p:spPr>
        <p:txBody>
          <a:bodyPr>
            <a:normAutofit fontScale="92500" lnSpcReduction="10000"/>
          </a:bodyPr>
          <a:lstStyle/>
          <a:p>
            <a:r>
              <a:rPr lang="en-US" dirty="0" smtClean="0"/>
              <a:t>Where was the community involvement?</a:t>
            </a:r>
          </a:p>
          <a:p>
            <a:pPr lvl="1"/>
            <a:r>
              <a:rPr lang="en-US" dirty="0" smtClean="0"/>
              <a:t>Community </a:t>
            </a:r>
            <a:r>
              <a:rPr lang="en-US" i="1" dirty="0" smtClean="0"/>
              <a:t>can</a:t>
            </a:r>
            <a:r>
              <a:rPr lang="en-US" dirty="0" smtClean="0"/>
              <a:t> fix the issue vs. </a:t>
            </a:r>
            <a:r>
              <a:rPr lang="en-US" i="1" dirty="0" smtClean="0"/>
              <a:t>will</a:t>
            </a:r>
            <a:r>
              <a:rPr lang="en-US" dirty="0" smtClean="0"/>
              <a:t> fix the issue</a:t>
            </a:r>
          </a:p>
          <a:p>
            <a:pPr lvl="1"/>
            <a:r>
              <a:rPr lang="en-US" dirty="0" smtClean="0"/>
              <a:t>Project is ~60MB, 10,000 commits, 21 contributors</a:t>
            </a:r>
          </a:p>
          <a:p>
            <a:r>
              <a:rPr lang="en-US" dirty="0" smtClean="0"/>
              <a:t>What happened in the meantime?</a:t>
            </a:r>
          </a:p>
          <a:p>
            <a:pPr lvl="1"/>
            <a:r>
              <a:rPr lang="en-US" dirty="0" smtClean="0"/>
              <a:t>Potential mass theft</a:t>
            </a:r>
          </a:p>
          <a:p>
            <a:pPr lvl="1"/>
            <a:r>
              <a:rPr lang="en-US" dirty="0" smtClean="0"/>
              <a:t>Attacks are undetectable</a:t>
            </a:r>
          </a:p>
          <a:p>
            <a:r>
              <a:rPr lang="en-US" dirty="0" smtClean="0"/>
              <a:t>Could this happen again?</a:t>
            </a:r>
          </a:p>
          <a:p>
            <a:pPr lvl="1"/>
            <a:r>
              <a:rPr lang="en-US" dirty="0" smtClean="0"/>
              <a:t>Updating security certificates is “slow and expensive” [5]</a:t>
            </a:r>
          </a:p>
          <a:p>
            <a:pPr lvl="1"/>
            <a:r>
              <a:rPr lang="en-US" dirty="0" smtClean="0"/>
              <a:t>74% of Global 2000 businesses still vulnerable</a:t>
            </a:r>
          </a:p>
          <a:p>
            <a:pPr>
              <a:buNone/>
            </a:pP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pPr/>
              <a:t>46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Connor Porell</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&lt;thelastbastille.wordpress.com&gt;</a:t>
            </a:r>
            <a:endParaRPr lang="en-US" sz="1200" dirty="0">
              <a:solidFill>
                <a:schemeClr val="tx1"/>
              </a:solidFill>
            </a:endParaRPr>
          </a:p>
        </p:txBody>
      </p:sp>
      <p:pic>
        <p:nvPicPr>
          <p:cNvPr id="7172" name="Picture 4" descr="https://thelastbastille.files.wordpress.com/2012/06/global-2000-logo.jpg"/>
          <p:cNvPicPr>
            <a:picLocks noGrp="1" noChangeAspect="1" noChangeArrowheads="1"/>
          </p:cNvPicPr>
          <p:nvPr>
            <p:ph sz="half" idx="2"/>
          </p:nvPr>
        </p:nvPicPr>
        <p:blipFill>
          <a:blip r:embed="rId3"/>
          <a:srcRect/>
          <a:stretch>
            <a:fillRect/>
          </a:stretch>
        </p:blipFill>
        <p:spPr bwMode="auto">
          <a:xfrm>
            <a:off x="4458523" y="1795749"/>
            <a:ext cx="4618051" cy="2182029"/>
          </a:xfrm>
          <a:prstGeom prst="rect">
            <a:avLst/>
          </a:prstGeom>
          <a:noFill/>
        </p:spPr>
      </p:pic>
    </p:spTree>
    <p:extLst>
      <p:ext uri="{BB962C8B-B14F-4D97-AF65-F5344CB8AC3E}">
        <p14:creationId xmlns:p14="http://schemas.microsoft.com/office/powerpoint/2010/main" val="1870722174"/>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Takeaways?</a:t>
            </a:r>
            <a:endParaRPr lang="en-US" dirty="0"/>
          </a:p>
        </p:txBody>
      </p:sp>
      <p:sp>
        <p:nvSpPr>
          <p:cNvPr id="3" name="Content Placeholder 2"/>
          <p:cNvSpPr>
            <a:spLocks noGrp="1"/>
          </p:cNvSpPr>
          <p:nvPr>
            <p:ph sz="half" idx="1"/>
          </p:nvPr>
        </p:nvSpPr>
        <p:spPr>
          <a:xfrm>
            <a:off x="685800" y="1326793"/>
            <a:ext cx="3733800" cy="3352800"/>
          </a:xfrm>
        </p:spPr>
        <p:txBody>
          <a:bodyPr/>
          <a:lstStyle/>
          <a:p>
            <a:r>
              <a:rPr lang="en-US" dirty="0" smtClean="0"/>
              <a:t>Emphasizes importance of network security</a:t>
            </a:r>
          </a:p>
          <a:p>
            <a:r>
              <a:rPr lang="en-US" dirty="0" smtClean="0"/>
              <a:t>Importance of community involvement in open-source</a:t>
            </a:r>
          </a:p>
          <a:p>
            <a:r>
              <a:rPr lang="en-US" dirty="0" smtClean="0"/>
              <a:t>Risk to users of web services</a:t>
            </a:r>
          </a:p>
          <a:p>
            <a:pPr lvl="1"/>
            <a:r>
              <a:rPr lang="en-US" dirty="0" smtClean="0"/>
              <a:t>Users should plan for the worst</a:t>
            </a:r>
          </a:p>
          <a:p>
            <a:pPr lvl="1"/>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pPr/>
              <a:t>47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Connor Porell</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&lt;thebostoncalendar.com&gt;</a:t>
            </a:r>
            <a:endParaRPr lang="en-US" sz="1200" dirty="0">
              <a:solidFill>
                <a:schemeClr val="tx1"/>
              </a:solidFill>
            </a:endParaRPr>
          </a:p>
        </p:txBody>
      </p:sp>
      <p:pic>
        <p:nvPicPr>
          <p:cNvPr id="5124" name="Picture 4" descr="http://www.thebostoncalendar.com/system/events/photos/000/027/637/original/shutterstock_2156795.jpg?1424101186"/>
          <p:cNvPicPr>
            <a:picLocks noGrp="1" noChangeAspect="1" noChangeArrowheads="1"/>
          </p:cNvPicPr>
          <p:nvPr>
            <p:ph sz="half" idx="2"/>
          </p:nvPr>
        </p:nvPicPr>
        <p:blipFill>
          <a:blip r:embed="rId3"/>
          <a:srcRect/>
          <a:stretch>
            <a:fillRect/>
          </a:stretch>
        </p:blipFill>
        <p:spPr bwMode="auto">
          <a:xfrm>
            <a:off x="4935557" y="1326793"/>
            <a:ext cx="3925059" cy="2944089"/>
          </a:xfrm>
          <a:prstGeom prst="rect">
            <a:avLst/>
          </a:prstGeom>
          <a:noFill/>
        </p:spPr>
      </p:pic>
    </p:spTree>
    <p:extLst>
      <p:ext uri="{BB962C8B-B14F-4D97-AF65-F5344CB8AC3E}">
        <p14:creationId xmlns:p14="http://schemas.microsoft.com/office/powerpoint/2010/main" val="3695746404"/>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85800" y="1276350"/>
            <a:ext cx="7772400" cy="3720845"/>
          </a:xfrm>
        </p:spPr>
        <p:txBody>
          <a:bodyPr>
            <a:normAutofit fontScale="85000" lnSpcReduction="20000"/>
          </a:bodyPr>
          <a:lstStyle/>
          <a:p>
            <a:pPr marL="0" indent="0">
              <a:buNone/>
            </a:pPr>
            <a:r>
              <a:rPr lang="en-US" dirty="0" smtClean="0"/>
              <a:t>[1] Hunt, Troy. </a:t>
            </a:r>
            <a:r>
              <a:rPr lang="en-US" i="1" dirty="0" smtClean="0"/>
              <a:t>Everything you need to know about the </a:t>
            </a:r>
            <a:r>
              <a:rPr lang="en-US" i="1" dirty="0" err="1" smtClean="0"/>
              <a:t>Heartbleed</a:t>
            </a:r>
            <a:r>
              <a:rPr lang="en-US" i="1" dirty="0" smtClean="0"/>
              <a:t> SSL bug.</a:t>
            </a:r>
            <a:r>
              <a:rPr lang="en-US" dirty="0" smtClean="0"/>
              <a:t> www.troyhunt.com/2014/04/everything-you-need-to-know-about.html. (7 Apr. 2015)</a:t>
            </a:r>
          </a:p>
          <a:p>
            <a:pPr marL="0" indent="0">
              <a:buNone/>
            </a:pPr>
            <a:r>
              <a:rPr lang="en-US" dirty="0" smtClean="0"/>
              <a:t>[2] Schlesinger, Jennifer. </a:t>
            </a:r>
            <a:r>
              <a:rPr lang="en-US" i="1" dirty="0" smtClean="0"/>
              <a:t>Global business may still be </a:t>
            </a:r>
            <a:r>
              <a:rPr lang="en-US" i="1" dirty="0" err="1" smtClean="0"/>
              <a:t>vulernable</a:t>
            </a:r>
            <a:r>
              <a:rPr lang="en-US" i="1" dirty="0" smtClean="0"/>
              <a:t> to </a:t>
            </a:r>
            <a:r>
              <a:rPr lang="en-US" i="1" dirty="0" err="1" smtClean="0"/>
              <a:t>Heartbleed</a:t>
            </a:r>
            <a:r>
              <a:rPr lang="en-US" dirty="0" smtClean="0"/>
              <a:t>. http://www.cnbc.com/id/102564014. (8 Apr. 2015)</a:t>
            </a:r>
          </a:p>
          <a:p>
            <a:pPr marL="0" indent="0">
              <a:buNone/>
            </a:pPr>
            <a:r>
              <a:rPr lang="en-US" dirty="0" smtClean="0"/>
              <a:t>[3] Mutton, Paul. </a:t>
            </a:r>
            <a:r>
              <a:rPr lang="en-US" i="1" dirty="0" smtClean="0"/>
              <a:t>Half a million trusted websites vulnerable to </a:t>
            </a:r>
            <a:r>
              <a:rPr lang="en-US" i="1" dirty="0" err="1" smtClean="0"/>
              <a:t>Heartbleed</a:t>
            </a:r>
            <a:r>
              <a:rPr lang="en-US" i="1" dirty="0" smtClean="0"/>
              <a:t> bug</a:t>
            </a:r>
            <a:r>
              <a:rPr lang="en-US" dirty="0" smtClean="0"/>
              <a:t>. http://news.netcraft.com/archives/2014/04/08/half-a-million-widely-trusted-websites-vulnerable-to-heartbleed-bug.html. (7 Apr. 2015)</a:t>
            </a:r>
          </a:p>
          <a:p>
            <a:pPr marL="0" indent="0">
              <a:buNone/>
            </a:pPr>
            <a:r>
              <a:rPr lang="en-US" dirty="0" smtClean="0"/>
              <a:t>[4] </a:t>
            </a:r>
            <a:r>
              <a:rPr lang="en-US" dirty="0" err="1" smtClean="0"/>
              <a:t>Fahmy</a:t>
            </a:r>
            <a:r>
              <a:rPr lang="en-US" dirty="0" smtClean="0"/>
              <a:t>, </a:t>
            </a:r>
            <a:r>
              <a:rPr lang="en-US" dirty="0" err="1" smtClean="0"/>
              <a:t>Albaraa</a:t>
            </a:r>
            <a:r>
              <a:rPr lang="en-US" dirty="0" smtClean="0"/>
              <a:t>. </a:t>
            </a:r>
            <a:r>
              <a:rPr lang="en-US" i="1" dirty="0" err="1" smtClean="0"/>
              <a:t>Minecraft</a:t>
            </a:r>
            <a:r>
              <a:rPr lang="en-US" i="1" dirty="0" smtClean="0"/>
              <a:t> affected by </a:t>
            </a:r>
            <a:r>
              <a:rPr lang="en-US" i="1" dirty="0" err="1" smtClean="0"/>
              <a:t>Heartbleed</a:t>
            </a:r>
            <a:r>
              <a:rPr lang="en-US" i="1" dirty="0" smtClean="0"/>
              <a:t> bug.</a:t>
            </a:r>
            <a:r>
              <a:rPr lang="en-US" dirty="0" smtClean="0"/>
              <a:t> http://www.digitalspy.com/gaming/news/a563926/minecraft-affected-by-heartbleed-bug.html#~p9dI8eGV4mJEQP. (7 Apr. 2015)</a:t>
            </a:r>
          </a:p>
          <a:p>
            <a:pPr marL="0" indent="0">
              <a:buNone/>
            </a:pPr>
            <a:r>
              <a:rPr lang="en-US" dirty="0" smtClean="0"/>
              <a:t>[5] </a:t>
            </a:r>
            <a:r>
              <a:rPr lang="en-US" i="1" dirty="0" smtClean="0"/>
              <a:t>Forget Creepers: ‘</a:t>
            </a:r>
            <a:r>
              <a:rPr lang="en-US" i="1" dirty="0" err="1" smtClean="0"/>
              <a:t>Heartbleed</a:t>
            </a:r>
            <a:r>
              <a:rPr lang="en-US" i="1" dirty="0" smtClean="0"/>
              <a:t>’ security flaw is the greatest threat to millions of </a:t>
            </a:r>
            <a:r>
              <a:rPr lang="en-US" i="1" dirty="0" err="1" smtClean="0"/>
              <a:t>Minecraft</a:t>
            </a:r>
            <a:r>
              <a:rPr lang="en-US" i="1" dirty="0" smtClean="0"/>
              <a:t> players</a:t>
            </a:r>
            <a:r>
              <a:rPr lang="en-US" dirty="0" smtClean="0"/>
              <a:t>. http://venturebeat.com/2014/04/09/forget-creepers-heartbleed-security-flaw-is-the-greatest-threat-to-millions-of-minecraft-players/. (8 Apr. 2015)</a:t>
            </a:r>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pPr/>
              <a:t>48</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Connor Porell</a:t>
            </a:r>
            <a:endParaRPr lang="en-US" sz="1400" dirty="0">
              <a:solidFill>
                <a:schemeClr val="tx1"/>
              </a:solidFill>
              <a:latin typeface="+mj-lt"/>
            </a:endParaRPr>
          </a:p>
        </p:txBody>
      </p:sp>
    </p:spTree>
    <p:extLst>
      <p:ext uri="{BB962C8B-B14F-4D97-AF65-F5344CB8AC3E}">
        <p14:creationId xmlns:p14="http://schemas.microsoft.com/office/powerpoint/2010/main" val="3840044728"/>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Businesses being hacked</a:t>
            </a:r>
            <a:endParaRPr lang="en-US" dirty="0"/>
          </a:p>
        </p:txBody>
      </p:sp>
      <p:sp>
        <p:nvSpPr>
          <p:cNvPr id="3" name="Content Placeholder 2"/>
          <p:cNvSpPr>
            <a:spLocks noGrp="1"/>
          </p:cNvSpPr>
          <p:nvPr>
            <p:ph sz="half" idx="1"/>
          </p:nvPr>
        </p:nvSpPr>
        <p:spPr/>
        <p:txBody>
          <a:bodyPr/>
          <a:lstStyle/>
          <a:p>
            <a:r>
              <a:rPr lang="en-US" dirty="0" smtClean="0"/>
              <a:t>Target (2013) [1]</a:t>
            </a:r>
          </a:p>
          <a:p>
            <a:pPr lvl="1"/>
            <a:r>
              <a:rPr lang="en-US" dirty="0" smtClean="0"/>
              <a:t>40 million credit card numbers</a:t>
            </a:r>
          </a:p>
          <a:p>
            <a:pPr lvl="1"/>
            <a:r>
              <a:rPr lang="en-US" dirty="0" smtClean="0"/>
              <a:t>Cost the company over $148 million</a:t>
            </a:r>
          </a:p>
          <a:p>
            <a:pPr lvl="1"/>
            <a:r>
              <a:rPr lang="en-US" dirty="0" smtClean="0"/>
              <a:t>Spent $1.6 million on a security software</a:t>
            </a:r>
          </a:p>
          <a:p>
            <a:pPr lvl="1"/>
            <a:r>
              <a:rPr lang="en-US" dirty="0" smtClean="0"/>
              <a:t>Security staff of 300</a:t>
            </a:r>
          </a:p>
          <a:p>
            <a:r>
              <a:rPr lang="en-US" dirty="0" smtClean="0"/>
              <a:t>JPMorgan Chase (2014) [2] [3]</a:t>
            </a:r>
          </a:p>
          <a:p>
            <a:pPr lvl="1"/>
            <a:r>
              <a:rPr lang="en-US" dirty="0" smtClean="0"/>
              <a:t>76 million clients’ data stolen</a:t>
            </a:r>
          </a:p>
          <a:p>
            <a:pPr lvl="1"/>
            <a:r>
              <a:rPr lang="en-US" dirty="0" smtClean="0"/>
              <a:t>Plans to spend $250 million/year on security in the future</a:t>
            </a:r>
          </a:p>
          <a:p>
            <a:pPr lvl="1"/>
            <a:r>
              <a:rPr lang="en-US" dirty="0" smtClean="0"/>
              <a:t>Security staff of 1,000</a:t>
            </a:r>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49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Thomas Grimshaw</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http://images.bwbx.io/cms/2014-03-12/bbw_cover_easy_target_304x405.gif</a:t>
            </a:r>
            <a:endParaRPr lang="en-US" sz="1200" dirty="0">
              <a:solidFill>
                <a:schemeClr val="tx1"/>
              </a:solidFill>
            </a:endParaRPr>
          </a:p>
        </p:txBody>
      </p:sp>
      <p:pic>
        <p:nvPicPr>
          <p:cNvPr id="1026" name="Picture 2" descr="http://images.bwbx.io/cms/2014-03-12/bbw_cover_easy_target_304x405.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57035" y="1352551"/>
            <a:ext cx="2136309" cy="2846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36850"/>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35763"/>
            <a:ext cx="7315200" cy="1494448"/>
          </a:xfrm>
        </p:spPr>
        <p:txBody>
          <a:bodyPr/>
          <a:lstStyle/>
          <a:p>
            <a:r>
              <a:rPr lang="en-US" dirty="0" smtClean="0"/>
              <a:t>Run Example Code</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2342769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small businesses</a:t>
            </a:r>
            <a:endParaRPr lang="en-US" dirty="0"/>
          </a:p>
        </p:txBody>
      </p:sp>
      <p:sp>
        <p:nvSpPr>
          <p:cNvPr id="3" name="Content Placeholder 2"/>
          <p:cNvSpPr>
            <a:spLocks noGrp="1"/>
          </p:cNvSpPr>
          <p:nvPr>
            <p:ph sz="half" idx="1"/>
          </p:nvPr>
        </p:nvSpPr>
        <p:spPr/>
        <p:txBody>
          <a:bodyPr/>
          <a:lstStyle/>
          <a:p>
            <a:r>
              <a:rPr lang="en-US" dirty="0" smtClean="0"/>
              <a:t>Smaller security teams</a:t>
            </a:r>
          </a:p>
          <a:p>
            <a:r>
              <a:rPr lang="en-US" dirty="0" smtClean="0"/>
              <a:t>Smaller budget</a:t>
            </a:r>
          </a:p>
          <a:p>
            <a:r>
              <a:rPr lang="en-US" dirty="0" smtClean="0"/>
              <a:t>Conducting business in the cloud</a:t>
            </a:r>
          </a:p>
          <a:p>
            <a:r>
              <a:rPr lang="en-US" dirty="0" smtClean="0"/>
              <a:t>Still hold sensitive data</a:t>
            </a:r>
          </a:p>
          <a:p>
            <a:r>
              <a:rPr lang="en-US" dirty="0"/>
              <a:t>“Too small to hack” </a:t>
            </a:r>
            <a:r>
              <a:rPr lang="en-US" dirty="0" smtClean="0"/>
              <a:t>mentality [4]</a:t>
            </a:r>
          </a:p>
          <a:p>
            <a:r>
              <a:rPr lang="en-US" dirty="0" smtClean="0"/>
              <a:t>Lack of security culture</a:t>
            </a:r>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50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Thomas Grimshaw</a:t>
            </a:r>
            <a:endParaRPr lang="en-US" sz="1400" dirty="0">
              <a:solidFill>
                <a:schemeClr val="tx1"/>
              </a:solidFill>
              <a:latin typeface="+mj-lt"/>
            </a:endParaRPr>
          </a:p>
        </p:txBody>
      </p:sp>
      <p:sp>
        <p:nvSpPr>
          <p:cNvPr id="8" name="TextBox 7"/>
          <p:cNvSpPr txBox="1"/>
          <p:nvPr/>
        </p:nvSpPr>
        <p:spPr>
          <a:xfrm>
            <a:off x="0" y="4726877"/>
            <a:ext cx="9144000" cy="215444"/>
          </a:xfrm>
          <a:prstGeom prst="rect">
            <a:avLst/>
          </a:prstGeom>
          <a:noFill/>
        </p:spPr>
        <p:txBody>
          <a:bodyPr wrap="square" rtlCol="0">
            <a:spAutoFit/>
          </a:bodyPr>
          <a:lstStyle/>
          <a:p>
            <a:pPr algn="r"/>
            <a:r>
              <a:rPr lang="en-US" sz="800" dirty="0"/>
              <a:t>http://i.guim.co.uk/static/w-620/h--/q-95/sys-images/Guardian/Pix/pictures/2014/8/21/1408633475780/8b3b28cd-a427-4f9b-b96a-6ae744a6fa17-620x372.jpeg</a:t>
            </a:r>
            <a:endParaRPr lang="en-US" sz="800" dirty="0">
              <a:solidFill>
                <a:schemeClr val="tx1"/>
              </a:solidFill>
            </a:endParaRPr>
          </a:p>
        </p:txBody>
      </p:sp>
      <p:pic>
        <p:nvPicPr>
          <p:cNvPr id="2050" name="Picture 2" descr="http://i.guim.co.uk/static/w-620/h--/q-95/sys-images/Guardian/Pix/pictures/2014/8/21/1408633475780/8b3b28cd-a427-4f9b-b96a-6ae744a6fa17-620x37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46554"/>
            <a:ext cx="3733800" cy="224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7364"/>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a hack</a:t>
            </a:r>
            <a:endParaRPr lang="en-US" dirty="0"/>
          </a:p>
        </p:txBody>
      </p:sp>
      <p:sp>
        <p:nvSpPr>
          <p:cNvPr id="3" name="Content Placeholder 2"/>
          <p:cNvSpPr>
            <a:spLocks noGrp="1"/>
          </p:cNvSpPr>
          <p:nvPr>
            <p:ph sz="half" idx="1"/>
          </p:nvPr>
        </p:nvSpPr>
        <p:spPr/>
        <p:txBody>
          <a:bodyPr/>
          <a:lstStyle/>
          <a:p>
            <a:r>
              <a:rPr lang="en-US" dirty="0" smtClean="0"/>
              <a:t>Costs companies an average of $188,000</a:t>
            </a:r>
          </a:p>
          <a:p>
            <a:r>
              <a:rPr lang="en-US" dirty="0" smtClean="0"/>
              <a:t>Can have data held for ransom</a:t>
            </a:r>
          </a:p>
          <a:p>
            <a:r>
              <a:rPr lang="en-US" dirty="0" smtClean="0"/>
              <a:t>Loss of customers</a:t>
            </a:r>
          </a:p>
          <a:p>
            <a:r>
              <a:rPr lang="en-US" dirty="0" smtClean="0"/>
              <a:t>60% go out of business within 6 months [5]</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51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Thomas Grimshaw</a:t>
            </a:r>
            <a:endParaRPr lang="en-US" sz="1400" dirty="0">
              <a:solidFill>
                <a:schemeClr val="tx1"/>
              </a:solidFill>
              <a:latin typeface="+mj-lt"/>
            </a:endParaRPr>
          </a:p>
        </p:txBody>
      </p:sp>
    </p:spTree>
    <p:extLst>
      <p:ext uri="{BB962C8B-B14F-4D97-AF65-F5344CB8AC3E}">
        <p14:creationId xmlns:p14="http://schemas.microsoft.com/office/powerpoint/2010/main" val="944854700"/>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Spaces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Was a code hosting and software collaboration company</a:t>
            </a:r>
          </a:p>
          <a:p>
            <a:r>
              <a:rPr lang="en-US" dirty="0" smtClean="0"/>
              <a:t>Hacker gained control of their Amazon Web Services account</a:t>
            </a:r>
          </a:p>
          <a:p>
            <a:r>
              <a:rPr lang="en-US" dirty="0" smtClean="0"/>
              <a:t>Demanded ransom for its return</a:t>
            </a:r>
          </a:p>
          <a:p>
            <a:r>
              <a:rPr lang="en-US" dirty="0" smtClean="0"/>
              <a:t>Owners attempted to retake control, but hacker started deleting their customer’s data</a:t>
            </a:r>
          </a:p>
          <a:p>
            <a:r>
              <a:rPr lang="en-US" dirty="0" smtClean="0"/>
              <a:t>“</a:t>
            </a:r>
            <a:r>
              <a:rPr lang="en-US" dirty="0"/>
              <a:t>Within 12 hours, Code Spaces went from a viable business to </a:t>
            </a:r>
            <a:r>
              <a:rPr lang="en-US" dirty="0" smtClean="0"/>
              <a:t>devastation” [6]</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52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Thomas Grimshaw</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http://www.codespaces.com/</a:t>
            </a:r>
            <a:endParaRPr lang="en-US" sz="1200" dirty="0">
              <a:solidFill>
                <a:schemeClr val="tx1"/>
              </a:solidFill>
            </a:endParaRPr>
          </a:p>
        </p:txBody>
      </p:sp>
      <p:pic>
        <p:nvPicPr>
          <p:cNvPr id="10" name="Content Placeholder 9"/>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0612" r="20816"/>
          <a:stretch/>
        </p:blipFill>
        <p:spPr>
          <a:xfrm>
            <a:off x="5509260" y="1497748"/>
            <a:ext cx="2948940" cy="2632893"/>
          </a:xfrm>
        </p:spPr>
      </p:pic>
    </p:spTree>
    <p:extLst>
      <p:ext uri="{BB962C8B-B14F-4D97-AF65-F5344CB8AC3E}">
        <p14:creationId xmlns:p14="http://schemas.microsoft.com/office/powerpoint/2010/main" val="600508585"/>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a:t>
            </a:r>
            <a:endParaRPr lang="en-US" dirty="0"/>
          </a:p>
        </p:txBody>
      </p:sp>
      <p:sp>
        <p:nvSpPr>
          <p:cNvPr id="3" name="Content Placeholder 2"/>
          <p:cNvSpPr>
            <a:spLocks noGrp="1"/>
          </p:cNvSpPr>
          <p:nvPr>
            <p:ph sz="half" idx="1"/>
          </p:nvPr>
        </p:nvSpPr>
        <p:spPr/>
        <p:txBody>
          <a:bodyPr/>
          <a:lstStyle/>
          <a:p>
            <a:r>
              <a:rPr lang="en-US" dirty="0" smtClean="0"/>
              <a:t>Train employees</a:t>
            </a:r>
          </a:p>
          <a:p>
            <a:r>
              <a:rPr lang="en-US" dirty="0" smtClean="0"/>
              <a:t>Install security software on endpoints</a:t>
            </a:r>
          </a:p>
          <a:p>
            <a:r>
              <a:rPr lang="en-US" dirty="0" smtClean="0"/>
              <a:t>Hire a security consultant</a:t>
            </a:r>
          </a:p>
          <a:p>
            <a:r>
              <a:rPr lang="en-US" dirty="0" smtClean="0"/>
              <a:t>Get insurance that covers cyber-attacks [7]</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53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Thomas </a:t>
            </a:r>
            <a:r>
              <a:rPr lang="en-US" sz="1400" dirty="0" err="1" smtClean="0">
                <a:solidFill>
                  <a:schemeClr val="tx1"/>
                </a:solidFill>
                <a:latin typeface="+mj-lt"/>
              </a:rPr>
              <a:t>Grimshaw</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http://www.esecure.com.au/sites/default/files/head_keys.jpg</a:t>
            </a:r>
            <a:endParaRPr lang="en-US" sz="1200" dirty="0">
              <a:solidFill>
                <a:schemeClr val="tx1"/>
              </a:solidFill>
            </a:endParaRPr>
          </a:p>
        </p:txBody>
      </p:sp>
      <p:pic>
        <p:nvPicPr>
          <p:cNvPr id="4098" name="Picture 2" descr="http://www.esecure.com.au/sites/default/files/head_key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1" y="1948285"/>
            <a:ext cx="3733800" cy="1427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506713"/>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p:txBody>
          <a:bodyPr/>
          <a:lstStyle/>
          <a:p>
            <a:r>
              <a:rPr lang="en-US" dirty="0" smtClean="0"/>
              <a:t>A hack on a small business can easily cause it to go out of business</a:t>
            </a:r>
          </a:p>
          <a:p>
            <a:r>
              <a:rPr lang="en-US" dirty="0" smtClean="0"/>
              <a:t>There needs to be a culture shift when it comes to security</a:t>
            </a:r>
          </a:p>
          <a:p>
            <a:r>
              <a:rPr lang="en-US" dirty="0"/>
              <a:t>Small business </a:t>
            </a:r>
            <a:r>
              <a:rPr lang="en-US" dirty="0" smtClean="0"/>
              <a:t>are an easy target due to lack of staff and funds</a:t>
            </a:r>
            <a:endParaRPr lang="en-US" dirty="0"/>
          </a:p>
          <a:p>
            <a:pPr marL="0" indent="0">
              <a:buNone/>
            </a:pP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54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Thomas Grimshaw</a:t>
            </a:r>
            <a:endParaRPr lang="en-US" sz="1400" dirty="0">
              <a:solidFill>
                <a:schemeClr val="tx1"/>
              </a:solidFill>
              <a:latin typeface="+mj-lt"/>
            </a:endParaRPr>
          </a:p>
        </p:txBody>
      </p:sp>
    </p:spTree>
    <p:extLst>
      <p:ext uri="{BB962C8B-B14F-4D97-AF65-F5344CB8AC3E}">
        <p14:creationId xmlns:p14="http://schemas.microsoft.com/office/powerpoint/2010/main" val="2235586426"/>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smtClean="0"/>
              <a:t>[1] </a:t>
            </a:r>
            <a:r>
              <a:rPr lang="en-US" dirty="0"/>
              <a:t>Riley, M. (2014, March 13). Target Missed Warnings in Epic Hack of Credit Card Data. Retrieved April 9, 2015, from http://www.bloomberg.com/bw/articles/2014-03-13/target-missed-alarms-in-epic-hack-of-credit-card-data#p</a:t>
            </a:r>
          </a:p>
          <a:p>
            <a:pPr marL="0" indent="0">
              <a:buNone/>
            </a:pPr>
            <a:r>
              <a:rPr lang="en-US" dirty="0" smtClean="0"/>
              <a:t>[2] </a:t>
            </a:r>
            <a:r>
              <a:rPr lang="en-US" dirty="0"/>
              <a:t>Robertson, J. (2014, August 29). JPMorgan Hack Said to Span Months Via Multiple Flaws. Retrieved April 9, 2015, from http://</a:t>
            </a:r>
            <a:r>
              <a:rPr lang="en-US" dirty="0" smtClean="0"/>
              <a:t>www.bloomberg.com/news/articles/2014-08-29/jpmorgan-hack-said-to-span-months-via-multiple-flaws</a:t>
            </a:r>
          </a:p>
          <a:p>
            <a:pPr marL="0" indent="0">
              <a:buNone/>
            </a:pPr>
            <a:r>
              <a:rPr lang="en-US" dirty="0" smtClean="0"/>
              <a:t>[</a:t>
            </a:r>
            <a:r>
              <a:rPr lang="en-US" dirty="0"/>
              <a:t>3] Silver-Greenberg, J. (2014, October 2). JPMorgan Chase Hacking Affects 76 Million Households. Retrieved April 9, 2015, from http://dealbook.nytimes.com/2014/10/02/jpmorgan-discovers-further-cyber-security-issues/?_php=true&amp;_type=blogs&amp;_</a:t>
            </a:r>
            <a:r>
              <a:rPr lang="en-US" dirty="0" smtClean="0"/>
              <a:t>r=1</a:t>
            </a:r>
          </a:p>
          <a:p>
            <a:pPr marL="0" indent="0">
              <a:buNone/>
            </a:pPr>
            <a:r>
              <a:rPr lang="en-US" dirty="0" smtClean="0"/>
              <a:t>[4] </a:t>
            </a:r>
            <a:r>
              <a:rPr lang="en-US" dirty="0"/>
              <a:t>Anonymous. (2011). No business is too small to hack. Bank Teller's Report, 43(8), 3.</a:t>
            </a:r>
            <a:endParaRPr lang="en-US" dirty="0" smtClean="0"/>
          </a:p>
          <a:p>
            <a:pPr marL="0" indent="0">
              <a:buNone/>
            </a:pPr>
            <a:r>
              <a:rPr lang="en-US" dirty="0" smtClean="0"/>
              <a:t>[5] </a:t>
            </a:r>
            <a:r>
              <a:rPr lang="en-US" dirty="0"/>
              <a:t>Tynan, D. (</a:t>
            </a:r>
            <a:r>
              <a:rPr lang="en-US" dirty="0" err="1"/>
              <a:t>n.d.</a:t>
            </a:r>
            <a:r>
              <a:rPr lang="en-US" dirty="0"/>
              <a:t>). Warning: Your small business may have already been hacked. Retrieved April 9, 2015, from https://smallbusiness.yahoo.com/advisor/warning--</a:t>
            </a:r>
            <a:r>
              <a:rPr lang="en-US" dirty="0" smtClean="0"/>
              <a:t>your-small-business-may-have-already-been-hacked-183345805.html</a:t>
            </a:r>
          </a:p>
          <a:p>
            <a:pPr marL="0" indent="0">
              <a:buNone/>
            </a:pPr>
            <a:r>
              <a:rPr lang="en-US" dirty="0" smtClean="0"/>
              <a:t>[6</a:t>
            </a:r>
            <a:r>
              <a:rPr lang="en-US" dirty="0"/>
              <a:t>] </a:t>
            </a:r>
            <a:r>
              <a:rPr lang="en-US" dirty="0" err="1"/>
              <a:t>Mimoso</a:t>
            </a:r>
            <a:r>
              <a:rPr lang="en-US" dirty="0"/>
              <a:t>, M. (2014, June 18). Hacker Puts Hosting Service Code Spaces Out of Business. Retrieved April 9, 2015, from https://</a:t>
            </a:r>
            <a:r>
              <a:rPr lang="en-US" dirty="0" smtClean="0"/>
              <a:t>threatpost.com/hacker-puts-hosting-service-code-spaces-out-of-business/106761</a:t>
            </a:r>
          </a:p>
          <a:p>
            <a:pPr marL="0" indent="0">
              <a:buNone/>
            </a:pPr>
            <a:r>
              <a:rPr lang="en-US" dirty="0" smtClean="0"/>
              <a:t>[7] </a:t>
            </a:r>
            <a:r>
              <a:rPr lang="en-US" dirty="0" err="1"/>
              <a:t>Viuker</a:t>
            </a:r>
            <a:r>
              <a:rPr lang="en-US" dirty="0"/>
              <a:t>, S. (2015, January 24). Cybercrime and Hacking Are Even Bigger Worries for Small Business Owners. </a:t>
            </a:r>
            <a:r>
              <a:rPr lang="en-US" i="1" dirty="0"/>
              <a:t>The Guardian</a:t>
            </a:r>
            <a:r>
              <a:rPr lang="en-US" dirty="0"/>
              <a:t>. Retrieved April 9, 2015, from http://www.theguardian.com/business/2015/jan/21/cybersecurity-small-business-thwarting-hackers-obama-cameron</a:t>
            </a:r>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Thomas Grimshaw</a:t>
            </a:r>
            <a:endParaRPr lang="en-US" sz="1400" dirty="0">
              <a:solidFill>
                <a:schemeClr val="tx1"/>
              </a:solidFill>
              <a:latin typeface="+mj-lt"/>
            </a:endParaRPr>
          </a:p>
        </p:txBody>
      </p:sp>
    </p:spTree>
    <p:extLst>
      <p:ext uri="{BB962C8B-B14F-4D97-AF65-F5344CB8AC3E}">
        <p14:creationId xmlns:p14="http://schemas.microsoft.com/office/powerpoint/2010/main" val="3781324328"/>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of  Things (</a:t>
            </a:r>
            <a:r>
              <a:rPr lang="en-US" dirty="0" err="1" smtClean="0"/>
              <a:t>iot</a:t>
            </a:r>
            <a:r>
              <a:rPr lang="en-US" dirty="0" smtClean="0"/>
              <a:t>) Security</a:t>
            </a:r>
            <a:endParaRPr lang="en-US" dirty="0"/>
          </a:p>
        </p:txBody>
      </p:sp>
      <p:sp>
        <p:nvSpPr>
          <p:cNvPr id="3" name="Content Placeholder 2"/>
          <p:cNvSpPr>
            <a:spLocks noGrp="1"/>
          </p:cNvSpPr>
          <p:nvPr>
            <p:ph sz="half" idx="1"/>
          </p:nvPr>
        </p:nvSpPr>
        <p:spPr/>
        <p:txBody>
          <a:bodyPr/>
          <a:lstStyle/>
          <a:p>
            <a:r>
              <a:rPr lang="en-US" dirty="0" smtClean="0"/>
              <a:t>Context: Home</a:t>
            </a:r>
          </a:p>
          <a:p>
            <a:r>
              <a:rPr lang="en-US" dirty="0" smtClean="0"/>
              <a:t>Potential utility</a:t>
            </a:r>
          </a:p>
          <a:p>
            <a:r>
              <a:rPr lang="en-US" dirty="0" smtClean="0"/>
              <a:t>Data storage security</a:t>
            </a:r>
          </a:p>
          <a:p>
            <a:r>
              <a:rPr lang="en-US" dirty="0" smtClean="0"/>
              <a:t>Network security</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56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Matt Beardsley </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a:t>
            </a:r>
            <a:r>
              <a:rPr lang="en-US" sz="1200" dirty="0" smtClean="0"/>
              <a:t>www.luxcapital.com/blog/wp-content/uploads/2014/02/the-internet-of-things.jpg, (April 8 2015)</a:t>
            </a:r>
            <a:endParaRPr lang="en-US" sz="1200" dirty="0">
              <a:solidFill>
                <a:schemeClr val="tx1"/>
              </a:solidFill>
            </a:endParaRPr>
          </a:p>
        </p:txBody>
      </p:sp>
      <p:pic>
        <p:nvPicPr>
          <p:cNvPr id="9" name="Picture 8"/>
          <p:cNvPicPr>
            <a:picLocks noChangeAspect="1"/>
          </p:cNvPicPr>
          <p:nvPr/>
        </p:nvPicPr>
        <p:blipFill>
          <a:blip r:embed="rId3"/>
          <a:stretch>
            <a:fillRect/>
          </a:stretch>
        </p:blipFill>
        <p:spPr>
          <a:xfrm>
            <a:off x="4638363" y="1352551"/>
            <a:ext cx="4388433" cy="3071903"/>
          </a:xfrm>
          <a:prstGeom prst="rect">
            <a:avLst/>
          </a:prstGeom>
        </p:spPr>
      </p:pic>
    </p:spTree>
    <p:extLst>
      <p:ext uri="{BB962C8B-B14F-4D97-AF65-F5344CB8AC3E}">
        <p14:creationId xmlns:p14="http://schemas.microsoft.com/office/powerpoint/2010/main" val="38949260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Utility of </a:t>
            </a:r>
            <a:r>
              <a:rPr lang="en-US" dirty="0" err="1" smtClean="0"/>
              <a:t>Iot</a:t>
            </a:r>
            <a:endParaRPr lang="en-US" dirty="0"/>
          </a:p>
        </p:txBody>
      </p:sp>
      <p:sp>
        <p:nvSpPr>
          <p:cNvPr id="3" name="Content Placeholder 2"/>
          <p:cNvSpPr>
            <a:spLocks noGrp="1"/>
          </p:cNvSpPr>
          <p:nvPr>
            <p:ph sz="half" idx="1"/>
          </p:nvPr>
        </p:nvSpPr>
        <p:spPr/>
        <p:txBody>
          <a:bodyPr/>
          <a:lstStyle/>
          <a:p>
            <a:r>
              <a:rPr lang="en-US" dirty="0" smtClean="0"/>
              <a:t>Early example: Nest [2]</a:t>
            </a:r>
          </a:p>
          <a:p>
            <a:pPr lvl="1"/>
            <a:r>
              <a:rPr lang="en-US" dirty="0" smtClean="0"/>
              <a:t>Save time and money</a:t>
            </a:r>
          </a:p>
          <a:p>
            <a:pPr lvl="1"/>
            <a:r>
              <a:rPr lang="en-US" dirty="0" smtClean="0"/>
              <a:t>Autonomously track system status</a:t>
            </a:r>
          </a:p>
          <a:p>
            <a:r>
              <a:rPr lang="en-US" dirty="0" smtClean="0"/>
              <a:t>Automate home</a:t>
            </a:r>
          </a:p>
          <a:p>
            <a:r>
              <a:rPr lang="en-US" dirty="0" smtClean="0"/>
              <a:t>Simplify daily life</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57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Matt Beardsley </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a:t>
            </a:r>
            <a:r>
              <a:rPr lang="en-US" sz="1200" dirty="0" smtClean="0"/>
              <a:t>theultimatesmarthome.com/wp-content/uploads/2014/04/Nest.jpg, (April 08 2015)</a:t>
            </a:r>
            <a:endParaRPr lang="en-US" sz="1200" dirty="0">
              <a:solidFill>
                <a:schemeClr val="tx1"/>
              </a:solidFill>
            </a:endParaRPr>
          </a:p>
        </p:txBody>
      </p:sp>
      <p:pic>
        <p:nvPicPr>
          <p:cNvPr id="1026" name="Picture 2" descr="http://theultimatesmarthome.com/wp-content/uploads/2014/04/Ne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6125" y="1175129"/>
            <a:ext cx="3403955" cy="3259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951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Iot</a:t>
            </a:r>
            <a:r>
              <a:rPr lang="en-US" dirty="0" smtClean="0"/>
              <a:t>: Data security considerations</a:t>
            </a:r>
            <a:endParaRPr lang="en-US" dirty="0"/>
          </a:p>
        </p:txBody>
      </p:sp>
      <p:sp>
        <p:nvSpPr>
          <p:cNvPr id="3" name="Content Placeholder 2"/>
          <p:cNvSpPr>
            <a:spLocks noGrp="1"/>
          </p:cNvSpPr>
          <p:nvPr>
            <p:ph sz="half" idx="1"/>
          </p:nvPr>
        </p:nvSpPr>
        <p:spPr/>
        <p:txBody>
          <a:bodyPr/>
          <a:lstStyle/>
          <a:p>
            <a:r>
              <a:rPr lang="en-US" dirty="0" err="1" smtClean="0"/>
              <a:t>IoT</a:t>
            </a:r>
            <a:r>
              <a:rPr lang="en-US" dirty="0" smtClean="0"/>
              <a:t> data is private and safe as long as no one else sees your data</a:t>
            </a:r>
          </a:p>
          <a:p>
            <a:r>
              <a:rPr lang="en-US" dirty="0" smtClean="0"/>
              <a:t>May require central servers to process large amounts of data [3]</a:t>
            </a:r>
          </a:p>
          <a:p>
            <a:r>
              <a:rPr lang="en-US" dirty="0"/>
              <a:t>Major servers are breached all the time [1</a:t>
            </a:r>
            <a:r>
              <a:rPr lang="en-US" dirty="0" smtClean="0"/>
              <a:t>]</a:t>
            </a:r>
          </a:p>
          <a:p>
            <a:pPr lvl="1"/>
            <a:r>
              <a:rPr lang="en-US" dirty="0" smtClean="0"/>
              <a:t>Affinity Gaming: Dec ‘13 – Apr ‘14</a:t>
            </a:r>
          </a:p>
          <a:p>
            <a:pPr lvl="1"/>
            <a:r>
              <a:rPr lang="en-US" dirty="0" smtClean="0"/>
              <a:t>Michaels: May ‘13 – Jan ’14: 2.6 million credit/debit card users affected</a:t>
            </a:r>
          </a:p>
          <a:p>
            <a:pPr lvl="1"/>
            <a:r>
              <a:rPr lang="en-US" dirty="0" smtClean="0"/>
              <a:t>Target: Nov ‘13 – Dec ’14: 40 million credit/debit card users affected</a:t>
            </a:r>
            <a:endParaRPr lang="en-US" dirty="0"/>
          </a:p>
          <a:p>
            <a:pPr lvl="1"/>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58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Matt Beardsley </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a:t>
            </a:r>
            <a:r>
              <a:rPr lang="en-US" sz="1200" dirty="0" smtClean="0"/>
              <a:t>www.midshire.co.uk/wp-content/uploads/2014/02/data-security.jpg, (April 08, 2015)</a:t>
            </a:r>
            <a:endParaRPr lang="en-US" sz="1200" dirty="0">
              <a:solidFill>
                <a:schemeClr val="tx1"/>
              </a:solidFill>
            </a:endParaRPr>
          </a:p>
        </p:txBody>
      </p:sp>
      <p:pic>
        <p:nvPicPr>
          <p:cNvPr id="2050" name="Picture 2" descr="http://www.midshire.co.uk/wp-content/uploads/2014/02/data-secur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6722" y="1276350"/>
            <a:ext cx="3924858" cy="2944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327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Iot</a:t>
            </a:r>
            <a:r>
              <a:rPr lang="en-US" dirty="0" smtClean="0"/>
              <a:t>: Network security considerations</a:t>
            </a:r>
            <a:endParaRPr lang="en-US" dirty="0"/>
          </a:p>
        </p:txBody>
      </p:sp>
      <p:sp>
        <p:nvSpPr>
          <p:cNvPr id="3" name="Content Placeholder 2"/>
          <p:cNvSpPr>
            <a:spLocks noGrp="1"/>
          </p:cNvSpPr>
          <p:nvPr>
            <p:ph sz="half" idx="1"/>
          </p:nvPr>
        </p:nvSpPr>
        <p:spPr/>
        <p:txBody>
          <a:bodyPr>
            <a:normAutofit/>
          </a:bodyPr>
          <a:lstStyle/>
          <a:p>
            <a:r>
              <a:rPr lang="en-US" dirty="0" smtClean="0"/>
              <a:t>Susceptible to </a:t>
            </a:r>
            <a:r>
              <a:rPr lang="en-US" dirty="0" err="1" smtClean="0"/>
              <a:t>DDoS</a:t>
            </a:r>
            <a:endParaRPr lang="en-US" dirty="0" smtClean="0"/>
          </a:p>
          <a:p>
            <a:pPr lvl="1"/>
            <a:r>
              <a:rPr lang="en-US" dirty="0"/>
              <a:t>Daily life </a:t>
            </a:r>
            <a:r>
              <a:rPr lang="en-US" dirty="0" smtClean="0"/>
              <a:t>interrupted </a:t>
            </a:r>
            <a:r>
              <a:rPr lang="en-US" dirty="0"/>
              <a:t>if </a:t>
            </a:r>
            <a:r>
              <a:rPr lang="en-US" dirty="0" err="1"/>
              <a:t>IoT</a:t>
            </a:r>
            <a:r>
              <a:rPr lang="en-US" dirty="0"/>
              <a:t> </a:t>
            </a:r>
            <a:r>
              <a:rPr lang="en-US" dirty="0" smtClean="0"/>
              <a:t>down</a:t>
            </a:r>
          </a:p>
          <a:p>
            <a:pPr lvl="1"/>
            <a:r>
              <a:rPr lang="en-US" dirty="0" smtClean="0"/>
              <a:t>Dangers</a:t>
            </a:r>
            <a:r>
              <a:rPr lang="en-US" dirty="0"/>
              <a:t> </a:t>
            </a:r>
            <a:r>
              <a:rPr lang="en-US" dirty="0" smtClean="0"/>
              <a:t>– Example: Connected car [8]</a:t>
            </a:r>
          </a:p>
          <a:p>
            <a:r>
              <a:rPr lang="en-US" dirty="0" err="1" smtClean="0"/>
              <a:t>IoT</a:t>
            </a:r>
            <a:r>
              <a:rPr lang="en-US" dirty="0" smtClean="0"/>
              <a:t> turned botnet [4]</a:t>
            </a:r>
          </a:p>
          <a:p>
            <a:r>
              <a:rPr lang="en-US" dirty="0" smtClean="0"/>
              <a:t>Accessing internal data feeds – privacy [5]</a:t>
            </a:r>
          </a:p>
          <a:p>
            <a:pPr lvl="1"/>
            <a:r>
              <a:rPr lang="en-US" dirty="0" err="1" smtClean="0"/>
              <a:t>GhostNet</a:t>
            </a:r>
            <a:r>
              <a:rPr lang="en-US" dirty="0" smtClean="0"/>
              <a:t> webcam hacking: 2009: 1295 webcams in 103 countries</a:t>
            </a:r>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59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Matt Beardsley </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a:t>
            </a:r>
            <a:r>
              <a:rPr lang="en-US" sz="1200" dirty="0" smtClean="0"/>
              <a:t>cdn2.hubspot.net/hub/213677/file-299181344-jpg/images/network-security-image.jpg, (08 April 2015)</a:t>
            </a:r>
            <a:endParaRPr lang="en-US" sz="1200" dirty="0">
              <a:solidFill>
                <a:schemeClr val="tx1"/>
              </a:solidFill>
            </a:endParaRPr>
          </a:p>
        </p:txBody>
      </p:sp>
      <p:pic>
        <p:nvPicPr>
          <p:cNvPr id="3074" name="Picture 2" descr="http://cdn2.hubspot.net/hub/213677/file-299181344-jpg/images/network-security-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245" y="1276350"/>
            <a:ext cx="3755335" cy="2496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957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Buffer Overrun Code</a:t>
            </a:r>
            <a:endParaRPr lang="en-US" dirty="0"/>
          </a:p>
        </p:txBody>
      </p:sp>
      <p:sp>
        <p:nvSpPr>
          <p:cNvPr id="3" name="Content Placeholder 2"/>
          <p:cNvSpPr>
            <a:spLocks noGrp="1"/>
          </p:cNvSpPr>
          <p:nvPr>
            <p:ph idx="1"/>
          </p:nvPr>
        </p:nvSpPr>
        <p:spPr/>
        <p:txBody>
          <a:bodyPr>
            <a:normAutofit fontScale="85000" lnSpcReduction="20000"/>
          </a:bodyPr>
          <a:lstStyle/>
          <a:p>
            <a:pPr marL="457200" indent="-457200">
              <a:lnSpc>
                <a:spcPct val="120000"/>
              </a:lnSpc>
              <a:spcBef>
                <a:spcPts val="0"/>
              </a:spcBef>
              <a:buFont typeface="+mj-lt"/>
              <a:buAutoNum type="arabicPeriod"/>
            </a:pPr>
            <a:r>
              <a:rPr lang="en-US" dirty="0"/>
              <a:t>#include </a:t>
            </a:r>
            <a:r>
              <a:rPr lang="en-US" dirty="0"/>
              <a:t>&lt;</a:t>
            </a:r>
            <a:r>
              <a:rPr lang="en-US" dirty="0" err="1"/>
              <a:t>stdio.h</a:t>
            </a:r>
            <a:r>
              <a:rPr lang="en-US" dirty="0"/>
              <a:t>&gt;</a:t>
            </a:r>
            <a:endParaRPr lang="en-US" dirty="0"/>
          </a:p>
          <a:p>
            <a:pPr marL="457200" indent="-457200">
              <a:lnSpc>
                <a:spcPct val="120000"/>
              </a:lnSpc>
              <a:spcBef>
                <a:spcPts val="0"/>
              </a:spcBef>
              <a:buFont typeface="+mj-lt"/>
              <a:buAutoNum type="arabicPeriod"/>
            </a:pPr>
            <a:r>
              <a:rPr lang="en-US" dirty="0"/>
              <a:t>#include </a:t>
            </a:r>
            <a:r>
              <a:rPr lang="en-US" dirty="0"/>
              <a:t>&lt;</a:t>
            </a:r>
            <a:r>
              <a:rPr lang="en-US" dirty="0" err="1"/>
              <a:t>string.h</a:t>
            </a:r>
            <a:r>
              <a:rPr lang="en-US" dirty="0"/>
              <a:t>&gt;</a:t>
            </a:r>
            <a:endParaRPr lang="en-US" dirty="0"/>
          </a:p>
          <a:p>
            <a:pPr marL="457200" indent="-457200">
              <a:lnSpc>
                <a:spcPct val="120000"/>
              </a:lnSpc>
              <a:spcBef>
                <a:spcPts val="0"/>
              </a:spcBef>
              <a:buFont typeface="+mj-lt"/>
              <a:buAutoNum type="arabicPeriod"/>
            </a:pPr>
            <a:r>
              <a:rPr lang="en-US" dirty="0" err="1"/>
              <a:t>int</a:t>
            </a:r>
            <a:r>
              <a:rPr lang="en-US" dirty="0"/>
              <a:t> main ( void </a:t>
            </a:r>
            <a:r>
              <a:rPr lang="en-US" dirty="0" smtClean="0"/>
              <a:t>) {</a:t>
            </a:r>
            <a:endParaRPr lang="en-US" dirty="0"/>
          </a:p>
          <a:p>
            <a:pPr marL="457200" indent="-457200">
              <a:lnSpc>
                <a:spcPct val="120000"/>
              </a:lnSpc>
              <a:spcBef>
                <a:spcPts val="0"/>
              </a:spcBef>
              <a:buFont typeface="+mj-lt"/>
              <a:buAutoNum type="arabicPeriod"/>
            </a:pPr>
            <a:r>
              <a:rPr lang="en-US" dirty="0"/>
              <a:t>  char buff [ 15 ]</a:t>
            </a:r>
            <a:r>
              <a:rPr lang="en-US" dirty="0" smtClean="0"/>
              <a:t>; </a:t>
            </a:r>
            <a:r>
              <a:rPr lang="en-US" dirty="0" err="1" smtClean="0"/>
              <a:t>int</a:t>
            </a:r>
            <a:r>
              <a:rPr lang="en-US" dirty="0" smtClean="0"/>
              <a:t> </a:t>
            </a:r>
            <a:r>
              <a:rPr lang="en-US" dirty="0"/>
              <a:t>ace = 0</a:t>
            </a:r>
            <a:r>
              <a:rPr lang="en-US" dirty="0" smtClean="0"/>
              <a:t>;</a:t>
            </a:r>
            <a:endParaRPr lang="en-US" dirty="0"/>
          </a:p>
          <a:p>
            <a:pPr marL="457200" indent="-457200">
              <a:lnSpc>
                <a:spcPct val="120000"/>
              </a:lnSpc>
              <a:spcBef>
                <a:spcPts val="0"/>
              </a:spcBef>
              <a:buFont typeface="+mj-lt"/>
              <a:buAutoNum type="arabicPeriod"/>
            </a:pPr>
            <a:r>
              <a:rPr lang="en-US" dirty="0"/>
              <a:t>  </a:t>
            </a:r>
            <a:r>
              <a:rPr lang="en-US" dirty="0" err="1"/>
              <a:t>printf</a:t>
            </a:r>
            <a:r>
              <a:rPr lang="en-US" dirty="0"/>
              <a:t> ( "\n Enter best class ever : \n" );</a:t>
            </a:r>
          </a:p>
          <a:p>
            <a:pPr marL="457200" indent="-457200">
              <a:lnSpc>
                <a:spcPct val="120000"/>
              </a:lnSpc>
              <a:spcBef>
                <a:spcPts val="0"/>
              </a:spcBef>
              <a:buFont typeface="+mj-lt"/>
              <a:buAutoNum type="arabicPeriod"/>
            </a:pPr>
            <a:r>
              <a:rPr lang="en-US" dirty="0"/>
              <a:t> </a:t>
            </a:r>
            <a:r>
              <a:rPr lang="en-US" dirty="0">
                <a:solidFill>
                  <a:schemeClr val="bg1"/>
                </a:solidFill>
              </a:rPr>
              <a:t> gets ( buff )</a:t>
            </a:r>
            <a:r>
              <a:rPr lang="en-US" dirty="0" smtClean="0">
                <a:solidFill>
                  <a:schemeClr val="bg1"/>
                </a:solidFill>
              </a:rPr>
              <a:t>;</a:t>
            </a:r>
            <a:endParaRPr lang="en-US" dirty="0">
              <a:solidFill>
                <a:schemeClr val="bg1"/>
              </a:solidFill>
            </a:endParaRPr>
          </a:p>
          <a:p>
            <a:pPr marL="457200" indent="-457200">
              <a:lnSpc>
                <a:spcPct val="120000"/>
              </a:lnSpc>
              <a:spcBef>
                <a:spcPts val="0"/>
              </a:spcBef>
              <a:buFont typeface="+mj-lt"/>
              <a:buAutoNum type="arabicPeriod"/>
            </a:pPr>
            <a:r>
              <a:rPr lang="en-US" dirty="0"/>
              <a:t>  if ( </a:t>
            </a:r>
            <a:r>
              <a:rPr lang="en-US" dirty="0" err="1"/>
              <a:t>strcmp</a:t>
            </a:r>
            <a:r>
              <a:rPr lang="en-US" dirty="0"/>
              <a:t> ( buff, "imps" ) </a:t>
            </a:r>
            <a:r>
              <a:rPr lang="en-US" dirty="0" smtClean="0"/>
              <a:t>) {</a:t>
            </a:r>
            <a:endParaRPr lang="en-US" dirty="0"/>
          </a:p>
          <a:p>
            <a:pPr marL="457200" indent="-457200">
              <a:lnSpc>
                <a:spcPct val="120000"/>
              </a:lnSpc>
              <a:spcBef>
                <a:spcPts val="0"/>
              </a:spcBef>
              <a:buFont typeface="+mj-lt"/>
              <a:buAutoNum type="arabicPeriod"/>
            </a:pPr>
            <a:r>
              <a:rPr lang="en-US" dirty="0"/>
              <a:t>      </a:t>
            </a:r>
            <a:r>
              <a:rPr lang="en-US" dirty="0" err="1"/>
              <a:t>printf</a:t>
            </a:r>
            <a:r>
              <a:rPr lang="en-US" dirty="0"/>
              <a:t> ( "\n %s is wrong! You should FAIL! \n ace=%</a:t>
            </a:r>
            <a:r>
              <a:rPr lang="en-US" dirty="0" err="1"/>
              <a:t>i</a:t>
            </a:r>
            <a:r>
              <a:rPr lang="en-US" dirty="0"/>
              <a:t>\n", </a:t>
            </a:r>
            <a:r>
              <a:rPr lang="en-US" dirty="0" smtClean="0"/>
              <a:t>buff</a:t>
            </a:r>
            <a:r>
              <a:rPr lang="en-US" dirty="0"/>
              <a:t>, ace )</a:t>
            </a:r>
            <a:r>
              <a:rPr lang="en-US" dirty="0" smtClean="0"/>
              <a:t>; }</a:t>
            </a:r>
          </a:p>
          <a:p>
            <a:pPr marL="457200" indent="-457200">
              <a:lnSpc>
                <a:spcPct val="120000"/>
              </a:lnSpc>
              <a:spcBef>
                <a:spcPts val="0"/>
              </a:spcBef>
              <a:buFont typeface="+mj-lt"/>
              <a:buAutoNum type="arabicPeriod"/>
            </a:pPr>
            <a:r>
              <a:rPr lang="en-US" dirty="0" smtClean="0"/>
              <a:t>  else  { </a:t>
            </a:r>
            <a:r>
              <a:rPr lang="en-US" dirty="0" err="1" smtClean="0"/>
              <a:t>printf</a:t>
            </a:r>
            <a:r>
              <a:rPr lang="en-US" dirty="0" smtClean="0"/>
              <a:t> </a:t>
            </a:r>
            <a:r>
              <a:rPr lang="en-US" dirty="0"/>
              <a:t>( "Correct! \n") </a:t>
            </a:r>
            <a:r>
              <a:rPr lang="en-US" dirty="0" smtClean="0"/>
              <a:t>; ace </a:t>
            </a:r>
            <a:r>
              <a:rPr lang="en-US" dirty="0"/>
              <a:t>= 1</a:t>
            </a:r>
            <a:r>
              <a:rPr lang="en-US" dirty="0" smtClean="0"/>
              <a:t>; }</a:t>
            </a:r>
            <a:endParaRPr lang="en-US" dirty="0"/>
          </a:p>
          <a:p>
            <a:pPr marL="457200" indent="-457200">
              <a:lnSpc>
                <a:spcPct val="120000"/>
              </a:lnSpc>
              <a:spcBef>
                <a:spcPts val="0"/>
              </a:spcBef>
              <a:buFont typeface="+mj-lt"/>
              <a:buAutoNum type="arabicPeriod"/>
            </a:pPr>
            <a:r>
              <a:rPr lang="en-US" dirty="0"/>
              <a:t>  if ( ace </a:t>
            </a:r>
            <a:r>
              <a:rPr lang="en-US" dirty="0" smtClean="0"/>
              <a:t>) {  </a:t>
            </a:r>
            <a:r>
              <a:rPr lang="en-US" dirty="0" err="1"/>
              <a:t>printf</a:t>
            </a:r>
            <a:r>
              <a:rPr lang="en-US" dirty="0"/>
              <a:t> ( "You get an A! \n" )</a:t>
            </a:r>
            <a:r>
              <a:rPr lang="en-US" dirty="0" smtClean="0"/>
              <a:t>; }</a:t>
            </a:r>
            <a:endParaRPr lang="en-US" dirty="0"/>
          </a:p>
          <a:p>
            <a:pPr marL="457200" indent="-457200">
              <a:lnSpc>
                <a:spcPct val="120000"/>
              </a:lnSpc>
              <a:spcBef>
                <a:spcPts val="0"/>
              </a:spcBef>
              <a:buFont typeface="+mj-lt"/>
              <a:buAutoNum type="arabicPeriod"/>
            </a:pPr>
            <a:r>
              <a:rPr lang="en-US" dirty="0"/>
              <a:t>  return 0</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
        <p:nvSpPr>
          <p:cNvPr id="6" name="TextBox 5"/>
          <p:cNvSpPr txBox="1"/>
          <p:nvPr/>
        </p:nvSpPr>
        <p:spPr>
          <a:xfrm>
            <a:off x="3856974" y="2469815"/>
            <a:ext cx="4343400" cy="707886"/>
          </a:xfrm>
          <a:prstGeom prst="rect">
            <a:avLst/>
          </a:prstGeom>
          <a:noFill/>
        </p:spPr>
        <p:txBody>
          <a:bodyPr wrap="square" rtlCol="0" anchor="t" anchorCtr="0">
            <a:spAutoFit/>
          </a:bodyPr>
          <a:lstStyle/>
          <a:p>
            <a:pPr algn="l"/>
            <a:r>
              <a:rPr lang="en-US" sz="2800" dirty="0" smtClean="0">
                <a:solidFill>
                  <a:srgbClr val="000000"/>
                </a:solidFill>
              </a:rPr>
              <a:t>}</a:t>
            </a:r>
            <a:r>
              <a:rPr lang="en-US" sz="4000" dirty="0" smtClean="0">
                <a:solidFill>
                  <a:srgbClr val="000000"/>
                </a:solidFill>
              </a:rPr>
              <a:t> </a:t>
            </a:r>
            <a:r>
              <a:rPr lang="en-US" sz="2400" dirty="0" smtClean="0">
                <a:solidFill>
                  <a:srgbClr val="000000"/>
                </a:solidFill>
              </a:rPr>
              <a:t>The Naughty Line</a:t>
            </a:r>
            <a:endParaRPr lang="en-US" sz="1100" dirty="0">
              <a:solidFill>
                <a:srgbClr val="000000"/>
              </a:solidFill>
            </a:endParaRPr>
          </a:p>
        </p:txBody>
      </p:sp>
    </p:spTree>
    <p:extLst>
      <p:ext uri="{BB962C8B-B14F-4D97-AF65-F5344CB8AC3E}">
        <p14:creationId xmlns:p14="http://schemas.microsoft.com/office/powerpoint/2010/main" val="9283328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aren’t ready for full-blown </a:t>
            </a:r>
            <a:r>
              <a:rPr lang="en-US" dirty="0" err="1" smtClean="0"/>
              <a:t>Iot</a:t>
            </a:r>
            <a:endParaRPr lang="en-US" dirty="0"/>
          </a:p>
        </p:txBody>
      </p:sp>
      <p:sp>
        <p:nvSpPr>
          <p:cNvPr id="3" name="Content Placeholder 2"/>
          <p:cNvSpPr>
            <a:spLocks noGrp="1"/>
          </p:cNvSpPr>
          <p:nvPr>
            <p:ph sz="half" idx="1"/>
          </p:nvPr>
        </p:nvSpPr>
        <p:spPr/>
        <p:txBody>
          <a:bodyPr/>
          <a:lstStyle/>
          <a:p>
            <a:r>
              <a:rPr lang="en-US" dirty="0" smtClean="0"/>
              <a:t>Databases not secure enough</a:t>
            </a:r>
          </a:p>
          <a:p>
            <a:r>
              <a:rPr lang="en-US" dirty="0" smtClean="0"/>
              <a:t>Networks not secure enough</a:t>
            </a:r>
          </a:p>
          <a:p>
            <a:r>
              <a:rPr lang="en-US" dirty="0" smtClean="0"/>
              <a:t>In consumer’s hands to </a:t>
            </a:r>
            <a:r>
              <a:rPr lang="en-US" dirty="0"/>
              <a:t>verify automation </a:t>
            </a:r>
            <a:r>
              <a:rPr lang="en-US" dirty="0" smtClean="0"/>
              <a:t>accomplishes intended purpose</a:t>
            </a:r>
            <a:endParaRPr lang="en-US" dirty="0"/>
          </a:p>
          <a:p>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60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Matt Beardsley </a:t>
            </a:r>
            <a:endParaRPr lang="en-US" sz="1400" dirty="0">
              <a:solidFill>
                <a:schemeClr val="tx1"/>
              </a:solidFill>
              <a:latin typeface="+mj-lt"/>
            </a:endParaRPr>
          </a:p>
        </p:txBody>
      </p:sp>
    </p:spTree>
    <p:extLst>
      <p:ext uri="{BB962C8B-B14F-4D97-AF65-F5344CB8AC3E}">
        <p14:creationId xmlns:p14="http://schemas.microsoft.com/office/powerpoint/2010/main" val="559512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[1] </a:t>
            </a:r>
            <a:r>
              <a:rPr lang="en-US" dirty="0"/>
              <a:t>Bill </a:t>
            </a:r>
            <a:r>
              <a:rPr lang="en-US" dirty="0" err="1"/>
              <a:t>Hardekopf</a:t>
            </a:r>
            <a:r>
              <a:rPr lang="en-US" dirty="0"/>
              <a:t>, http://www.forbes.com/sites/moneybuilder/2015/01/13/the-big-data-breaches-of-2014/, (April 2, 2015</a:t>
            </a:r>
            <a:r>
              <a:rPr lang="en-US" dirty="0" smtClean="0"/>
              <a:t>)</a:t>
            </a:r>
          </a:p>
          <a:p>
            <a:pPr marL="0" indent="0">
              <a:buNone/>
            </a:pPr>
            <a:r>
              <a:rPr lang="en-US" dirty="0" smtClean="0"/>
              <a:t>[2] Nest, https</a:t>
            </a:r>
            <a:r>
              <a:rPr lang="en-US" dirty="0"/>
              <a:t>://nest.com/thermostat/saving-energy</a:t>
            </a:r>
            <a:r>
              <a:rPr lang="en-US" dirty="0" smtClean="0"/>
              <a:t>/, (08 April 2015)</a:t>
            </a:r>
          </a:p>
          <a:p>
            <a:pPr marL="0" indent="0">
              <a:buNone/>
            </a:pPr>
            <a:r>
              <a:rPr lang="en-US" dirty="0" smtClean="0"/>
              <a:t>[3] Mark Jaffe, IOT Won’t Work Without Artificial Intelligence</a:t>
            </a:r>
            <a:r>
              <a:rPr lang="en-US" dirty="0"/>
              <a:t>, http://www.wired.com/2014/11/iot-wont-work-without-artificial-intelligence</a:t>
            </a:r>
            <a:r>
              <a:rPr lang="en-US" dirty="0" smtClean="0"/>
              <a:t>/, (08 April 2015)</a:t>
            </a:r>
          </a:p>
          <a:p>
            <a:pPr marL="0" indent="0">
              <a:buNone/>
            </a:pPr>
            <a:r>
              <a:rPr lang="en-US" dirty="0" smtClean="0"/>
              <a:t>[4] Waylon Grange, The Botnet of the Internet </a:t>
            </a:r>
            <a:r>
              <a:rPr lang="en-US" dirty="0"/>
              <a:t>of Things, https://</a:t>
            </a:r>
            <a:r>
              <a:rPr lang="en-US" dirty="0" smtClean="0"/>
              <a:t>www.bluecoat.com/security-blog/2015-01-09/botnet-internet-things, (08 April 2015)</a:t>
            </a:r>
          </a:p>
          <a:p>
            <a:pPr marL="0" indent="0">
              <a:buNone/>
            </a:pPr>
            <a:r>
              <a:rPr lang="en-US" dirty="0" smtClean="0"/>
              <a:t>[5] Kim Boatman, Are Hackers Using Your Webcam to </a:t>
            </a:r>
            <a:r>
              <a:rPr lang="en-US" dirty="0"/>
              <a:t>Watch You?, http://</a:t>
            </a:r>
            <a:r>
              <a:rPr lang="en-US" dirty="0" smtClean="0"/>
              <a:t>us.norton.com/yoursecurityresource/detail.jsp?aid=webcam_hacking, (08 April 2015)</a:t>
            </a:r>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61</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Matt Beardsley</a:t>
            </a:r>
            <a:endParaRPr lang="en-US" sz="1400" dirty="0">
              <a:solidFill>
                <a:schemeClr val="tx1"/>
              </a:solidFill>
              <a:latin typeface="+mj-lt"/>
            </a:endParaRPr>
          </a:p>
        </p:txBody>
      </p:sp>
    </p:spTree>
    <p:extLst>
      <p:ext uri="{BB962C8B-B14F-4D97-AF65-F5344CB8AC3E}">
        <p14:creationId xmlns:p14="http://schemas.microsoft.com/office/powerpoint/2010/main" val="19668262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[6] Galen </a:t>
            </a:r>
            <a:r>
              <a:rPr lang="en-US" dirty="0" err="1" smtClean="0"/>
              <a:t>Gruman</a:t>
            </a:r>
            <a:r>
              <a:rPr lang="en-US" dirty="0" smtClean="0"/>
              <a:t>, Home automation is a solution in search of a problem, http://www.infoworld.com/article/2853026/internet-of-things/home-automation-is-still-mostly-a-solution-in-search-of-a-problem.html, (April 08 2015)</a:t>
            </a:r>
          </a:p>
          <a:p>
            <a:pPr marL="0" indent="0">
              <a:buNone/>
            </a:pPr>
            <a:r>
              <a:rPr lang="en-US" dirty="0"/>
              <a:t>[7] </a:t>
            </a:r>
            <a:r>
              <a:rPr lang="en-US" dirty="0" smtClean="0"/>
              <a:t>Jacob Morgan, A Simple Explanation of ‘The Internet of Things,’ http</a:t>
            </a:r>
            <a:r>
              <a:rPr lang="en-US" dirty="0"/>
              <a:t>://www.forbes.com/sites/jacobmorgan/2014/05/13/simple-explanation-internet-things-that-anyone-can-understand</a:t>
            </a:r>
            <a:r>
              <a:rPr lang="en-US" dirty="0" smtClean="0"/>
              <a:t>/, (April 08, 2015)</a:t>
            </a:r>
          </a:p>
          <a:p>
            <a:pPr marL="0" indent="0">
              <a:buNone/>
            </a:pPr>
            <a:r>
              <a:rPr lang="en-US" dirty="0" smtClean="0"/>
              <a:t>[8] Eugene Kaspersky, Five Reasons Connected Cars are a </a:t>
            </a:r>
            <a:r>
              <a:rPr lang="en-US" dirty="0"/>
              <a:t>Security Issue, http://www.forbes.com/sites/eugenekaspersky/2015/02/11/five-reasons-connected-cars-are-a-security-issue</a:t>
            </a:r>
            <a:r>
              <a:rPr lang="en-US" dirty="0" smtClean="0"/>
              <a:t>/, (April 09, 2015)</a:t>
            </a:r>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62</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Matt Beardsley</a:t>
            </a:r>
            <a:endParaRPr lang="en-US" sz="1400" dirty="0">
              <a:solidFill>
                <a:schemeClr val="tx1"/>
              </a:solidFill>
              <a:latin typeface="+mj-lt"/>
            </a:endParaRPr>
          </a:p>
        </p:txBody>
      </p:sp>
    </p:spTree>
    <p:extLst>
      <p:ext uri="{BB962C8B-B14F-4D97-AF65-F5344CB8AC3E}">
        <p14:creationId xmlns:p14="http://schemas.microsoft.com/office/powerpoint/2010/main" val="1902117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8</a:t>
            </a:r>
            <a:br>
              <a:rPr lang="en-US" dirty="0" smtClean="0"/>
            </a:br>
            <a:r>
              <a:rPr lang="en-US" dirty="0" smtClean="0"/>
              <a:t>The End</a:t>
            </a:r>
            <a:endParaRPr lang="en-US" dirty="0"/>
          </a:p>
        </p:txBody>
      </p:sp>
      <p:sp>
        <p:nvSpPr>
          <p:cNvPr id="4" name="Footer Placeholder 3"/>
          <p:cNvSpPr>
            <a:spLocks noGrp="1"/>
          </p:cNvSpPr>
          <p:nvPr>
            <p:ph type="ftr" sz="quarter" idx="3"/>
          </p:nvPr>
        </p:nvSpPr>
        <p:spPr/>
        <p:txBody>
          <a:bodyPr/>
          <a:lstStyle/>
          <a:p>
            <a:r>
              <a:rPr lang="en-US" smtClean="0"/>
              <a:t>© 2015 Keith A. Pray</a:t>
            </a:r>
            <a:endParaRPr lang="en-US" dirty="0"/>
          </a:p>
        </p:txBody>
      </p:sp>
    </p:spTree>
    <p:extLst>
      <p:ext uri="{BB962C8B-B14F-4D97-AF65-F5344CB8AC3E}">
        <p14:creationId xmlns:p14="http://schemas.microsoft.com/office/powerpoint/2010/main" val="3675797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How</a:t>
            </a:r>
          </a:p>
        </p:txBody>
      </p:sp>
      <p:sp>
        <p:nvSpPr>
          <p:cNvPr id="45062" name="Rectangle 3"/>
          <p:cNvSpPr>
            <a:spLocks noGrp="1" noChangeArrowheads="1"/>
          </p:cNvSpPr>
          <p:nvPr>
            <p:ph idx="1"/>
          </p:nvPr>
        </p:nvSpPr>
        <p:spPr/>
        <p:txBody>
          <a:bodyPr/>
          <a:lstStyle/>
          <a:p>
            <a:pPr eaLnBrk="1" hangingPunct="1">
              <a:lnSpc>
                <a:spcPct val="90000"/>
              </a:lnSpc>
            </a:pPr>
            <a:r>
              <a:rPr lang="en-US">
                <a:ea typeface="ＭＳ Ｐゴシック" charset="-128"/>
                <a:cs typeface="ＭＳ Ｐゴシック" charset="-128"/>
              </a:rPr>
              <a:t>Technical and Non-Technical</a:t>
            </a:r>
          </a:p>
          <a:p>
            <a:pPr lvl="1" eaLnBrk="1" hangingPunct="1">
              <a:lnSpc>
                <a:spcPct val="90000"/>
              </a:lnSpc>
            </a:pPr>
            <a:r>
              <a:rPr lang="en-US"/>
              <a:t>Break into computer.</a:t>
            </a:r>
          </a:p>
          <a:p>
            <a:pPr lvl="1" eaLnBrk="1" hangingPunct="1">
              <a:lnSpc>
                <a:spcPct val="90000"/>
              </a:lnSpc>
            </a:pPr>
            <a:r>
              <a:rPr lang="en-US"/>
              <a:t>Prevent access to computer.</a:t>
            </a:r>
          </a:p>
          <a:p>
            <a:pPr lvl="1" eaLnBrk="1" hangingPunct="1">
              <a:lnSpc>
                <a:spcPct val="90000"/>
              </a:lnSpc>
            </a:pPr>
            <a:endParaRPr lang="en-US"/>
          </a:p>
          <a:p>
            <a:pPr eaLnBrk="1" hangingPunct="1">
              <a:lnSpc>
                <a:spcPct val="90000"/>
              </a:lnSpc>
            </a:pPr>
            <a:r>
              <a:rPr lang="en-US">
                <a:ea typeface="ＭＳ Ｐゴシック" charset="-128"/>
                <a:cs typeface="ＭＳ Ｐゴシック" charset="-128"/>
              </a:rPr>
              <a:t>What things make computer related crime easy?</a:t>
            </a:r>
          </a:p>
          <a:p>
            <a:pPr eaLnBrk="1" hangingPunct="1">
              <a:lnSpc>
                <a:spcPct val="90000"/>
              </a:lnSpc>
            </a:pPr>
            <a:endParaRPr lang="en-US">
              <a:ea typeface="ＭＳ Ｐゴシック" charset="-128"/>
              <a:cs typeface="ＭＳ Ｐゴシック" charset="-128"/>
            </a:endParaRPr>
          </a:p>
        </p:txBody>
      </p:sp>
      <p:sp>
        <p:nvSpPr>
          <p:cNvPr id="2" name="Footer Placeholder 1"/>
          <p:cNvSpPr>
            <a:spLocks noGrp="1"/>
          </p:cNvSpPr>
          <p:nvPr>
            <p:ph type="ftr" sz="quarter" idx="11"/>
          </p:nvPr>
        </p:nvSpPr>
        <p:spPr/>
        <p:txBody>
          <a:bodyPr/>
          <a:lstStyle/>
          <a:p>
            <a:r>
              <a:rPr lang="en-US" smtClean="0"/>
              <a:t>© 2015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64</a:t>
            </a:fld>
            <a:endParaRPr lang="en-US"/>
          </a:p>
        </p:txBody>
      </p:sp>
    </p:spTree>
    <p:extLst>
      <p:ext uri="{BB962C8B-B14F-4D97-AF65-F5344CB8AC3E}">
        <p14:creationId xmlns:p14="http://schemas.microsoft.com/office/powerpoint/2010/main" val="9134826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Bane</a:t>
            </a:r>
          </a:p>
        </p:txBody>
      </p:sp>
      <p:sp>
        <p:nvSpPr>
          <p:cNvPr id="47107" name="Rectangle 3"/>
          <p:cNvSpPr>
            <a:spLocks noGrp="1" noChangeArrowheads="1"/>
          </p:cNvSpPr>
          <p:nvPr>
            <p:ph sz="half" idx="1"/>
          </p:nvPr>
        </p:nvSpPr>
        <p:spPr/>
        <p:txBody>
          <a:bodyPr/>
          <a:lstStyle/>
          <a:p>
            <a:pPr eaLnBrk="1" hangingPunct="1"/>
            <a:r>
              <a:rPr lang="en-US" dirty="0" smtClean="0">
                <a:ea typeface="ＭＳ Ｐゴシック" charset="-128"/>
                <a:cs typeface="ＭＳ Ｐゴシック" charset="-128"/>
              </a:rPr>
              <a:t>Trojan Horse</a:t>
            </a:r>
          </a:p>
          <a:p>
            <a:pPr eaLnBrk="1" hangingPunct="1"/>
            <a:r>
              <a:rPr lang="en-US" dirty="0" smtClean="0">
                <a:ea typeface="ＭＳ Ｐゴシック" charset="-128"/>
                <a:cs typeface="ＭＳ Ｐゴシック" charset="-128"/>
              </a:rPr>
              <a:t>Virus</a:t>
            </a:r>
          </a:p>
          <a:p>
            <a:pPr eaLnBrk="1" hangingPunct="1"/>
            <a:r>
              <a:rPr lang="en-US" dirty="0" smtClean="0">
                <a:ea typeface="ＭＳ Ｐゴシック" charset="-128"/>
                <a:cs typeface="ＭＳ Ｐゴシック" charset="-128"/>
              </a:rPr>
              <a:t>Worm</a:t>
            </a:r>
          </a:p>
          <a:p>
            <a:pPr eaLnBrk="1" hangingPunct="1"/>
            <a:r>
              <a:rPr lang="en-US" dirty="0" smtClean="0">
                <a:ea typeface="ＭＳ Ｐゴシック" charset="-128"/>
                <a:cs typeface="ＭＳ Ｐゴシック" charset="-128"/>
              </a:rPr>
              <a:t>Bot Network</a:t>
            </a:r>
          </a:p>
          <a:p>
            <a:pPr eaLnBrk="1" hangingPunct="1"/>
            <a:r>
              <a:rPr lang="en-US" dirty="0" smtClean="0">
                <a:ea typeface="ＭＳ Ｐゴシック" charset="-128"/>
                <a:cs typeface="ＭＳ Ｐゴシック" charset="-128"/>
              </a:rPr>
              <a:t>Buffer Overrun </a:t>
            </a:r>
          </a:p>
          <a:p>
            <a:pPr eaLnBrk="1" hangingPunct="1"/>
            <a:r>
              <a:rPr lang="en-US" dirty="0" smtClean="0">
                <a:ea typeface="ＭＳ Ｐゴシック" charset="-128"/>
                <a:cs typeface="ＭＳ Ｐゴシック" charset="-128"/>
              </a:rPr>
              <a:t>(Distributed) Denial Of Service Attack</a:t>
            </a:r>
          </a:p>
        </p:txBody>
      </p:sp>
      <p:sp>
        <p:nvSpPr>
          <p:cNvPr id="47108" name="Content Placeholder 6"/>
          <p:cNvSpPr>
            <a:spLocks noGrp="1"/>
          </p:cNvSpPr>
          <p:nvPr>
            <p:ph sz="half" idx="2"/>
          </p:nvPr>
        </p:nvSpPr>
        <p:spPr/>
        <p:txBody>
          <a:bodyPr/>
          <a:lstStyle/>
          <a:p>
            <a:r>
              <a:rPr lang="en-US" smtClean="0">
                <a:ea typeface="ＭＳ Ｐゴシック" charset="-128"/>
                <a:cs typeface="ＭＳ Ｐゴシック" charset="-128"/>
              </a:rPr>
              <a:t>How do they work?</a:t>
            </a:r>
          </a:p>
          <a:p>
            <a:r>
              <a:rPr lang="en-US" smtClean="0">
                <a:ea typeface="ＭＳ Ｐゴシック" charset="-128"/>
                <a:cs typeface="ＭＳ Ｐゴシック" charset="-128"/>
              </a:rPr>
              <a:t>How harmful are they?</a:t>
            </a:r>
          </a:p>
        </p:txBody>
      </p:sp>
      <p:sp>
        <p:nvSpPr>
          <p:cNvPr id="2" name="Footer Placeholder 1"/>
          <p:cNvSpPr>
            <a:spLocks noGrp="1"/>
          </p:cNvSpPr>
          <p:nvPr>
            <p:ph type="ftr" sz="quarter" idx="11"/>
          </p:nvPr>
        </p:nvSpPr>
        <p:spPr/>
        <p:txBody>
          <a:bodyPr/>
          <a:lstStyle/>
          <a:p>
            <a:r>
              <a:rPr lang="en-US" smtClean="0"/>
              <a:t>© 2015 Keith A. Pray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65</a:t>
            </a:fld>
            <a:endParaRPr lang="en-US"/>
          </a:p>
        </p:txBody>
      </p:sp>
    </p:spTree>
    <p:extLst>
      <p:ext uri="{BB962C8B-B14F-4D97-AF65-F5344CB8AC3E}">
        <p14:creationId xmlns:p14="http://schemas.microsoft.com/office/powerpoint/2010/main" val="21523322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Why</a:t>
            </a:r>
          </a:p>
        </p:txBody>
      </p:sp>
      <p:sp>
        <p:nvSpPr>
          <p:cNvPr id="56326" name="Rectangle 3"/>
          <p:cNvSpPr>
            <a:spLocks noGrp="1" noChangeArrowheads="1"/>
          </p:cNvSpPr>
          <p:nvPr>
            <p:ph idx="1"/>
          </p:nvPr>
        </p:nvSpPr>
        <p:spPr/>
        <p:txBody>
          <a:bodyPr/>
          <a:lstStyle/>
          <a:p>
            <a:pPr eaLnBrk="1" hangingPunct="1"/>
            <a:r>
              <a:rPr lang="en-US">
                <a:ea typeface="ＭＳ Ｐゴシック" charset="-128"/>
                <a:cs typeface="ＭＳ Ｐゴシック" charset="-128"/>
              </a:rPr>
              <a:t>Why?</a:t>
            </a:r>
          </a:p>
        </p:txBody>
      </p:sp>
      <p:sp>
        <p:nvSpPr>
          <p:cNvPr id="2" name="Footer Placeholder 1"/>
          <p:cNvSpPr>
            <a:spLocks noGrp="1"/>
          </p:cNvSpPr>
          <p:nvPr>
            <p:ph type="ftr" sz="quarter" idx="11"/>
          </p:nvPr>
        </p:nvSpPr>
        <p:spPr/>
        <p:txBody>
          <a:bodyPr/>
          <a:lstStyle/>
          <a:p>
            <a:r>
              <a:rPr lang="en-US" smtClean="0"/>
              <a:t>© 2015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66</a:t>
            </a:fld>
            <a:endParaRPr lang="en-US"/>
          </a:p>
        </p:txBody>
      </p:sp>
    </p:spTree>
    <p:extLst>
      <p:ext uri="{BB962C8B-B14F-4D97-AF65-F5344CB8AC3E}">
        <p14:creationId xmlns:p14="http://schemas.microsoft.com/office/powerpoint/2010/main" val="23638508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Time</a:t>
            </a:r>
            <a:endParaRPr lang="en-US" sz="3200">
              <a:ea typeface="ＭＳ Ｐゴシック" charset="-128"/>
              <a:cs typeface="ＭＳ Ｐゴシック" charset="-128"/>
            </a:endParaRPr>
          </a:p>
        </p:txBody>
      </p:sp>
      <p:sp>
        <p:nvSpPr>
          <p:cNvPr id="58374" name="Rectangle 3"/>
          <p:cNvSpPr>
            <a:spLocks noGrp="1" noChangeArrowheads="1"/>
          </p:cNvSpPr>
          <p:nvPr>
            <p:ph idx="1"/>
          </p:nvPr>
        </p:nvSpPr>
        <p:spPr/>
        <p:txBody>
          <a:bodyPr/>
          <a:lstStyle/>
          <a:p>
            <a:pPr eaLnBrk="1" hangingPunct="1"/>
            <a:r>
              <a:rPr lang="en-US" dirty="0">
                <a:ea typeface="ＭＳ Ｐゴシック" charset="-128"/>
                <a:cs typeface="ＭＳ Ｐゴシック" charset="-128"/>
              </a:rPr>
              <a:t>What is different now compared to:</a:t>
            </a:r>
          </a:p>
          <a:p>
            <a:pPr lvl="1" eaLnBrk="1" hangingPunct="1"/>
            <a:r>
              <a:rPr lang="en-US" dirty="0"/>
              <a:t>10 years ago?</a:t>
            </a:r>
          </a:p>
          <a:p>
            <a:pPr lvl="1" eaLnBrk="1" hangingPunct="1"/>
            <a:r>
              <a:rPr lang="en-US" dirty="0"/>
              <a:t>20 years ago?</a:t>
            </a:r>
          </a:p>
          <a:p>
            <a:pPr lvl="1" eaLnBrk="1" hangingPunct="1"/>
            <a:r>
              <a:rPr lang="en-US" dirty="0"/>
              <a:t>30 years ago</a:t>
            </a:r>
            <a:r>
              <a:rPr lang="en-US" dirty="0" smtClean="0"/>
              <a:t>?</a:t>
            </a:r>
          </a:p>
          <a:p>
            <a:pPr lvl="1"/>
            <a:r>
              <a:rPr lang="en-US" dirty="0" smtClean="0"/>
              <a:t>40 </a:t>
            </a:r>
            <a:r>
              <a:rPr lang="en-US" dirty="0"/>
              <a:t>years ago</a:t>
            </a:r>
            <a:r>
              <a:rPr lang="en-US" dirty="0" smtClean="0"/>
              <a:t>?</a:t>
            </a:r>
            <a:endParaRPr lang="en-US" dirty="0"/>
          </a:p>
        </p:txBody>
      </p:sp>
      <p:sp>
        <p:nvSpPr>
          <p:cNvPr id="2" name="Footer Placeholder 1"/>
          <p:cNvSpPr>
            <a:spLocks noGrp="1"/>
          </p:cNvSpPr>
          <p:nvPr>
            <p:ph type="ftr" sz="quarter" idx="11"/>
          </p:nvPr>
        </p:nvSpPr>
        <p:spPr/>
        <p:txBody>
          <a:bodyPr/>
          <a:lstStyle/>
          <a:p>
            <a:r>
              <a:rPr lang="en-US" smtClean="0"/>
              <a:t>© 2015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67</a:t>
            </a:fld>
            <a:endParaRPr lang="en-US"/>
          </a:p>
        </p:txBody>
      </p:sp>
    </p:spTree>
    <p:extLst>
      <p:ext uri="{BB962C8B-B14F-4D97-AF65-F5344CB8AC3E}">
        <p14:creationId xmlns:p14="http://schemas.microsoft.com/office/powerpoint/2010/main" val="16200571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Doers</a:t>
            </a:r>
          </a:p>
        </p:txBody>
      </p:sp>
      <p:sp>
        <p:nvSpPr>
          <p:cNvPr id="60422" name="Rectangle 3"/>
          <p:cNvSpPr>
            <a:spLocks noGrp="1" noChangeArrowheads="1"/>
          </p:cNvSpPr>
          <p:nvPr>
            <p:ph idx="1"/>
          </p:nvPr>
        </p:nvSpPr>
        <p:spPr/>
        <p:txBody>
          <a:bodyPr/>
          <a:lstStyle/>
          <a:p>
            <a:pPr eaLnBrk="1" hangingPunct="1"/>
            <a:r>
              <a:rPr lang="en-US">
                <a:ea typeface="ＭＳ Ｐゴシック" charset="-128"/>
                <a:cs typeface="ＭＳ Ｐゴシック" charset="-128"/>
              </a:rPr>
              <a:t>Hacker or Cracker</a:t>
            </a:r>
          </a:p>
          <a:p>
            <a:pPr lvl="1" eaLnBrk="1" hangingPunct="1"/>
            <a:r>
              <a:rPr lang="en-US"/>
              <a:t>Pre-1980 - Golden Age </a:t>
            </a:r>
            <a:r>
              <a:rPr lang="en-US">
                <a:sym typeface="Wingdings" charset="2"/>
              </a:rPr>
              <a:t> ?</a:t>
            </a:r>
          </a:p>
          <a:p>
            <a:pPr lvl="1" eaLnBrk="1" hangingPunct="1"/>
            <a:r>
              <a:rPr lang="en-US">
                <a:sym typeface="Wingdings" charset="2"/>
              </a:rPr>
              <a:t>Eighties</a:t>
            </a:r>
          </a:p>
          <a:p>
            <a:pPr lvl="1" eaLnBrk="1" hangingPunct="1"/>
            <a:r>
              <a:rPr lang="en-US">
                <a:sym typeface="Wingdings" charset="2"/>
              </a:rPr>
              <a:t>Nineties</a:t>
            </a:r>
          </a:p>
          <a:p>
            <a:pPr lvl="1" eaLnBrk="1" hangingPunct="1"/>
            <a:r>
              <a:rPr lang="en-US">
                <a:sym typeface="Wingdings" charset="2"/>
              </a:rPr>
              <a:t>Naughts</a:t>
            </a:r>
          </a:p>
          <a:p>
            <a:pPr lvl="1" eaLnBrk="1" hangingPunct="1"/>
            <a:endParaRPr lang="en-US">
              <a:sym typeface="Wingdings" charset="2"/>
            </a:endParaRPr>
          </a:p>
          <a:p>
            <a:pPr eaLnBrk="1" hangingPunct="1"/>
            <a:r>
              <a:rPr lang="en-US">
                <a:ea typeface="ＭＳ Ｐゴシック" charset="-128"/>
                <a:cs typeface="ＭＳ Ｐゴシック" charset="-128"/>
              </a:rPr>
              <a:t>Criminal Hacking == Cracking?</a:t>
            </a:r>
          </a:p>
          <a:p>
            <a:pPr eaLnBrk="1" hangingPunct="1"/>
            <a:endParaRPr lang="en-US">
              <a:ea typeface="ＭＳ Ｐゴシック" charset="-128"/>
              <a:cs typeface="ＭＳ Ｐゴシック" charset="-128"/>
            </a:endParaRPr>
          </a:p>
        </p:txBody>
      </p:sp>
      <p:sp>
        <p:nvSpPr>
          <p:cNvPr id="2" name="Footer Placeholder 1"/>
          <p:cNvSpPr>
            <a:spLocks noGrp="1"/>
          </p:cNvSpPr>
          <p:nvPr>
            <p:ph type="ftr" sz="quarter" idx="11"/>
          </p:nvPr>
        </p:nvSpPr>
        <p:spPr/>
        <p:txBody>
          <a:bodyPr/>
          <a:lstStyle/>
          <a:p>
            <a:r>
              <a:rPr lang="en-US" smtClean="0"/>
              <a:t>© 2015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68</a:t>
            </a:fld>
            <a:endParaRPr lang="en-US"/>
          </a:p>
        </p:txBody>
      </p:sp>
    </p:spTree>
    <p:extLst>
      <p:ext uri="{BB962C8B-B14F-4D97-AF65-F5344CB8AC3E}">
        <p14:creationId xmlns:p14="http://schemas.microsoft.com/office/powerpoint/2010/main" val="25377892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Gain</a:t>
            </a:r>
            <a:endParaRPr lang="en-US" sz="3200">
              <a:ea typeface="ＭＳ Ｐゴシック" charset="-128"/>
              <a:cs typeface="ＭＳ Ｐゴシック" charset="-128"/>
            </a:endParaRPr>
          </a:p>
        </p:txBody>
      </p:sp>
      <p:sp>
        <p:nvSpPr>
          <p:cNvPr id="62470" name="Rectangle 3"/>
          <p:cNvSpPr>
            <a:spLocks noGrp="1" noChangeArrowheads="1"/>
          </p:cNvSpPr>
          <p:nvPr>
            <p:ph idx="1"/>
          </p:nvPr>
        </p:nvSpPr>
        <p:spPr/>
        <p:txBody>
          <a:bodyPr/>
          <a:lstStyle/>
          <a:p>
            <a:pPr eaLnBrk="1" hangingPunct="1"/>
            <a:r>
              <a:rPr lang="en-US">
                <a:ea typeface="ＭＳ Ｐゴシック" charset="-128"/>
                <a:cs typeface="ＭＳ Ｐゴシック" charset="-128"/>
              </a:rPr>
              <a:t>Justifications for Computing Crimes?</a:t>
            </a:r>
          </a:p>
          <a:p>
            <a:pPr eaLnBrk="1" hangingPunct="1"/>
            <a:r>
              <a:rPr lang="en-US">
                <a:ea typeface="ＭＳ Ｐゴシック" charset="-128"/>
                <a:cs typeface="ＭＳ Ｐゴシック" charset="-128"/>
              </a:rPr>
              <a:t>What can be done after access is gained?</a:t>
            </a:r>
          </a:p>
          <a:p>
            <a:pPr lvl="1" eaLnBrk="1" hangingPunct="1"/>
            <a:r>
              <a:rPr lang="en-US"/>
              <a:t>What resources are available?</a:t>
            </a:r>
          </a:p>
          <a:p>
            <a:pPr lvl="1" eaLnBrk="1" hangingPunct="1"/>
            <a:r>
              <a:rPr lang="en-US"/>
              <a:t>How valuable are they?</a:t>
            </a:r>
          </a:p>
        </p:txBody>
      </p:sp>
      <p:sp>
        <p:nvSpPr>
          <p:cNvPr id="2" name="Footer Placeholder 1"/>
          <p:cNvSpPr>
            <a:spLocks noGrp="1"/>
          </p:cNvSpPr>
          <p:nvPr>
            <p:ph type="ftr" sz="quarter" idx="11"/>
          </p:nvPr>
        </p:nvSpPr>
        <p:spPr/>
        <p:txBody>
          <a:bodyPr/>
          <a:lstStyle/>
          <a:p>
            <a:r>
              <a:rPr lang="en-US" smtClean="0"/>
              <a:t>© 2015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69</a:t>
            </a:fld>
            <a:endParaRPr lang="en-US"/>
          </a:p>
        </p:txBody>
      </p:sp>
    </p:spTree>
    <p:extLst>
      <p:ext uri="{BB962C8B-B14F-4D97-AF65-F5344CB8AC3E}">
        <p14:creationId xmlns:p14="http://schemas.microsoft.com/office/powerpoint/2010/main" val="27643946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 Three-way Handshake</a:t>
            </a:r>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6" name="Cube 11"/>
          <p:cNvSpPr>
            <a:spLocks noChangeArrowheads="1"/>
          </p:cNvSpPr>
          <p:nvPr/>
        </p:nvSpPr>
        <p:spPr bwMode="auto">
          <a:xfrm>
            <a:off x="1981200" y="2247900"/>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7" name="Cube 12"/>
          <p:cNvSpPr>
            <a:spLocks noChangeArrowheads="1"/>
          </p:cNvSpPr>
          <p:nvPr/>
        </p:nvSpPr>
        <p:spPr bwMode="auto">
          <a:xfrm>
            <a:off x="6324600" y="1790700"/>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8" name="Right Arrow 20"/>
          <p:cNvSpPr>
            <a:spLocks noChangeArrowheads="1"/>
          </p:cNvSpPr>
          <p:nvPr/>
        </p:nvSpPr>
        <p:spPr bwMode="auto">
          <a:xfrm>
            <a:off x="3962400" y="1790700"/>
            <a:ext cx="1447800" cy="533400"/>
          </a:xfrm>
          <a:prstGeom prst="righ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SYN</a:t>
            </a:r>
          </a:p>
        </p:txBody>
      </p:sp>
      <p:sp>
        <p:nvSpPr>
          <p:cNvPr id="9" name="Right Arrow 24"/>
          <p:cNvSpPr>
            <a:spLocks noChangeArrowheads="1"/>
          </p:cNvSpPr>
          <p:nvPr/>
        </p:nvSpPr>
        <p:spPr bwMode="auto">
          <a:xfrm>
            <a:off x="3962400" y="3086100"/>
            <a:ext cx="1447800" cy="533400"/>
          </a:xfrm>
          <a:prstGeom prst="righ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ACK</a:t>
            </a:r>
          </a:p>
        </p:txBody>
      </p:sp>
      <p:sp>
        <p:nvSpPr>
          <p:cNvPr id="10" name="Left Arrow 25"/>
          <p:cNvSpPr>
            <a:spLocks noChangeArrowheads="1"/>
          </p:cNvSpPr>
          <p:nvPr/>
        </p:nvSpPr>
        <p:spPr bwMode="auto">
          <a:xfrm>
            <a:off x="3886200" y="2476500"/>
            <a:ext cx="1447800" cy="533400"/>
          </a:xfrm>
          <a:prstGeom prst="lef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SYN-ACK</a:t>
            </a:r>
          </a:p>
        </p:txBody>
      </p:sp>
      <p:sp>
        <p:nvSpPr>
          <p:cNvPr id="3" name="Slide Number Placeholder 2"/>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26899116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Pay</a:t>
            </a:r>
          </a:p>
        </p:txBody>
      </p:sp>
      <p:sp>
        <p:nvSpPr>
          <p:cNvPr id="64518" name="Rectangle 3"/>
          <p:cNvSpPr>
            <a:spLocks noGrp="1" noChangeArrowheads="1"/>
          </p:cNvSpPr>
          <p:nvPr>
            <p:ph idx="1"/>
          </p:nvPr>
        </p:nvSpPr>
        <p:spPr>
          <a:xfrm>
            <a:off x="457200" y="1200150"/>
            <a:ext cx="8178800" cy="3657600"/>
          </a:xfrm>
        </p:spPr>
        <p:txBody>
          <a:bodyPr>
            <a:normAutofit fontScale="92500" lnSpcReduction="20000"/>
          </a:bodyPr>
          <a:lstStyle/>
          <a:p>
            <a:pPr eaLnBrk="1" hangingPunct="1">
              <a:lnSpc>
                <a:spcPct val="90000"/>
              </a:lnSpc>
            </a:pPr>
            <a:r>
              <a:rPr lang="en-US" sz="2000" dirty="0">
                <a:ea typeface="ＭＳ Ｐゴシック" charset="-128"/>
                <a:cs typeface="ＭＳ Ｐゴシック" charset="-128"/>
              </a:rPr>
              <a:t>Computer Fraud and Abuse Act (1986)</a:t>
            </a:r>
          </a:p>
          <a:p>
            <a:pPr lvl="1" eaLnBrk="1" hangingPunct="1">
              <a:lnSpc>
                <a:spcPct val="90000"/>
              </a:lnSpc>
            </a:pPr>
            <a:r>
              <a:rPr lang="en-US" sz="1400" dirty="0"/>
              <a:t>Bans :</a:t>
            </a:r>
          </a:p>
          <a:p>
            <a:pPr lvl="2" eaLnBrk="1" hangingPunct="1">
              <a:lnSpc>
                <a:spcPct val="90000"/>
              </a:lnSpc>
            </a:pPr>
            <a:r>
              <a:rPr lang="en-US" sz="1600" dirty="0">
                <a:ea typeface="ＭＳ Ｐゴシック" charset="-128"/>
              </a:rPr>
              <a:t>unauthorized access or use of computers, copying, modifying, or destroying data, disclosing of passwords.</a:t>
            </a:r>
          </a:p>
          <a:p>
            <a:pPr lvl="2" eaLnBrk="1" hangingPunct="1">
              <a:lnSpc>
                <a:spcPct val="90000"/>
              </a:lnSpc>
            </a:pPr>
            <a:r>
              <a:rPr lang="en-US" sz="1600" dirty="0">
                <a:ea typeface="ＭＳ Ｐゴシック" charset="-128"/>
              </a:rPr>
              <a:t>disrupting government and utilities.</a:t>
            </a:r>
          </a:p>
          <a:p>
            <a:pPr lvl="1" eaLnBrk="1" hangingPunct="1">
              <a:lnSpc>
                <a:spcPct val="90000"/>
              </a:lnSpc>
            </a:pPr>
            <a:r>
              <a:rPr lang="en-US" sz="1400" dirty="0"/>
              <a:t>Covers government, financial, medical, and interstate systems.</a:t>
            </a:r>
          </a:p>
          <a:p>
            <a:pPr eaLnBrk="1" hangingPunct="1">
              <a:lnSpc>
                <a:spcPct val="90000"/>
              </a:lnSpc>
            </a:pPr>
            <a:r>
              <a:rPr lang="en-US" sz="2000" dirty="0">
                <a:ea typeface="ＭＳ Ｐゴシック" charset="-128"/>
                <a:cs typeface="ＭＳ Ｐゴシック" charset="-128"/>
              </a:rPr>
              <a:t>USA Patriot Act (2001)</a:t>
            </a:r>
          </a:p>
          <a:p>
            <a:pPr lvl="1" eaLnBrk="1" hangingPunct="1">
              <a:lnSpc>
                <a:spcPct val="90000"/>
              </a:lnSpc>
            </a:pPr>
            <a:r>
              <a:rPr lang="en-US" sz="1400" dirty="0"/>
              <a:t>Raised penalties.</a:t>
            </a:r>
          </a:p>
          <a:p>
            <a:pPr lvl="1" eaLnBrk="1" hangingPunct="1">
              <a:lnSpc>
                <a:spcPct val="90000"/>
              </a:lnSpc>
            </a:pPr>
            <a:r>
              <a:rPr lang="en-US" sz="1400" dirty="0"/>
              <a:t>Permits freer surveillance and monitoring to detect illegal activity.</a:t>
            </a:r>
            <a:endParaRPr lang="en-US" sz="2400" dirty="0"/>
          </a:p>
          <a:p>
            <a:pPr eaLnBrk="1" hangingPunct="1">
              <a:lnSpc>
                <a:spcPct val="90000"/>
              </a:lnSpc>
            </a:pPr>
            <a:r>
              <a:rPr lang="en-US" sz="2000" dirty="0">
                <a:ea typeface="ＭＳ Ｐゴシック" charset="-128"/>
                <a:cs typeface="ＭＳ Ｐゴシック" charset="-128"/>
              </a:rPr>
              <a:t>Electronic Communications Privacy Act</a:t>
            </a:r>
          </a:p>
          <a:p>
            <a:pPr lvl="1" eaLnBrk="1" hangingPunct="1">
              <a:lnSpc>
                <a:spcPct val="90000"/>
              </a:lnSpc>
            </a:pPr>
            <a:r>
              <a:rPr lang="en-US" sz="1400" dirty="0"/>
              <a:t>Illegal to intercept telephone, email, other data transmissions, access stored email messages without authorization</a:t>
            </a:r>
          </a:p>
          <a:p>
            <a:pPr eaLnBrk="1" hangingPunct="1">
              <a:lnSpc>
                <a:spcPct val="90000"/>
              </a:lnSpc>
            </a:pPr>
            <a:r>
              <a:rPr lang="en-US" sz="2000" dirty="0">
                <a:ea typeface="ＭＳ Ｐゴシック" charset="-128"/>
                <a:cs typeface="ＭＳ Ｐゴシック" charset="-128"/>
              </a:rPr>
              <a:t>Assign Cybercrime Treaty (2006), Wire Fraud Act, National Stolen Property Act, Identity Theft and Assumption Deterrence Act</a:t>
            </a:r>
          </a:p>
        </p:txBody>
      </p:sp>
      <p:sp>
        <p:nvSpPr>
          <p:cNvPr id="2" name="Footer Placeholder 1"/>
          <p:cNvSpPr>
            <a:spLocks noGrp="1"/>
          </p:cNvSpPr>
          <p:nvPr>
            <p:ph type="ftr" sz="quarter" idx="11"/>
          </p:nvPr>
        </p:nvSpPr>
        <p:spPr/>
        <p:txBody>
          <a:bodyPr/>
          <a:lstStyle/>
          <a:p>
            <a:r>
              <a:rPr lang="en-US" smtClean="0"/>
              <a:t>© 2015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70</a:t>
            </a:fld>
            <a:endParaRPr lang="en-US"/>
          </a:p>
        </p:txBody>
      </p:sp>
    </p:spTree>
    <p:extLst>
      <p:ext uri="{BB962C8B-B14F-4D97-AF65-F5344CB8AC3E}">
        <p14:creationId xmlns:p14="http://schemas.microsoft.com/office/powerpoint/2010/main" val="8076892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Stop</a:t>
            </a:r>
          </a:p>
        </p:txBody>
      </p:sp>
      <p:sp>
        <p:nvSpPr>
          <p:cNvPr id="66566" name="Rectangle 3"/>
          <p:cNvSpPr>
            <a:spLocks noGrp="1" noChangeArrowheads="1"/>
          </p:cNvSpPr>
          <p:nvPr>
            <p:ph idx="1"/>
          </p:nvPr>
        </p:nvSpPr>
        <p:spPr/>
        <p:txBody>
          <a:bodyPr/>
          <a:lstStyle/>
          <a:p>
            <a:pPr eaLnBrk="1" hangingPunct="1"/>
            <a:r>
              <a:rPr lang="en-US">
                <a:ea typeface="ＭＳ Ｐゴシック" charset="-128"/>
                <a:cs typeface="ＭＳ Ｐゴシック" charset="-128"/>
              </a:rPr>
              <a:t>Technical</a:t>
            </a:r>
          </a:p>
          <a:p>
            <a:pPr lvl="1" eaLnBrk="1" hangingPunct="1"/>
            <a:r>
              <a:rPr lang="en-US"/>
              <a:t>Protect Data</a:t>
            </a:r>
          </a:p>
          <a:p>
            <a:pPr lvl="1" eaLnBrk="1" hangingPunct="1"/>
            <a:r>
              <a:rPr lang="en-US"/>
              <a:t>Protect Machine</a:t>
            </a:r>
          </a:p>
          <a:p>
            <a:pPr lvl="1" eaLnBrk="1" hangingPunct="1"/>
            <a:r>
              <a:rPr lang="en-US"/>
              <a:t>Protect Access</a:t>
            </a:r>
          </a:p>
          <a:p>
            <a:pPr eaLnBrk="1" hangingPunct="1"/>
            <a:r>
              <a:rPr lang="en-US">
                <a:ea typeface="ＭＳ Ｐゴシック" charset="-128"/>
                <a:cs typeface="ＭＳ Ｐゴシック" charset="-128"/>
              </a:rPr>
              <a:t>Non-technical?</a:t>
            </a:r>
          </a:p>
          <a:p>
            <a:pPr lvl="1" eaLnBrk="1" hangingPunct="1"/>
            <a:r>
              <a:rPr lang="en-US"/>
              <a:t>Social? </a:t>
            </a:r>
          </a:p>
          <a:p>
            <a:pPr lvl="1" eaLnBrk="1" hangingPunct="1"/>
            <a:r>
              <a:rPr lang="en-US"/>
              <a:t>Legal?</a:t>
            </a:r>
          </a:p>
        </p:txBody>
      </p:sp>
      <p:sp>
        <p:nvSpPr>
          <p:cNvPr id="2" name="Footer Placeholder 1"/>
          <p:cNvSpPr>
            <a:spLocks noGrp="1"/>
          </p:cNvSpPr>
          <p:nvPr>
            <p:ph type="ftr" sz="quarter" idx="11"/>
          </p:nvPr>
        </p:nvSpPr>
        <p:spPr/>
        <p:txBody>
          <a:bodyPr/>
          <a:lstStyle/>
          <a:p>
            <a:r>
              <a:rPr lang="en-US" smtClean="0"/>
              <a:t>© 2015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71</a:t>
            </a:fld>
            <a:endParaRPr lang="en-US"/>
          </a:p>
        </p:txBody>
      </p:sp>
    </p:spTree>
    <p:extLst>
      <p:ext uri="{BB962C8B-B14F-4D97-AF65-F5344CB8AC3E}">
        <p14:creationId xmlns:p14="http://schemas.microsoft.com/office/powerpoint/2010/main" val="25159365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 Flood Attack</a:t>
            </a:r>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6" name="Cube 11"/>
          <p:cNvSpPr>
            <a:spLocks noChangeArrowheads="1"/>
          </p:cNvSpPr>
          <p:nvPr/>
        </p:nvSpPr>
        <p:spPr bwMode="auto">
          <a:xfrm>
            <a:off x="1981200" y="2244850"/>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7" name="Cube 12"/>
          <p:cNvSpPr>
            <a:spLocks noChangeArrowheads="1"/>
          </p:cNvSpPr>
          <p:nvPr/>
        </p:nvSpPr>
        <p:spPr bwMode="auto">
          <a:xfrm>
            <a:off x="6324600" y="1787650"/>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8" name="Right Arrow 20"/>
          <p:cNvSpPr>
            <a:spLocks noChangeArrowheads="1"/>
          </p:cNvSpPr>
          <p:nvPr/>
        </p:nvSpPr>
        <p:spPr bwMode="auto">
          <a:xfrm>
            <a:off x="3962400" y="1787650"/>
            <a:ext cx="1447800" cy="533400"/>
          </a:xfrm>
          <a:prstGeom prst="righ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SYN</a:t>
            </a:r>
          </a:p>
        </p:txBody>
      </p:sp>
      <p:sp>
        <p:nvSpPr>
          <p:cNvPr id="10" name="Left Arrow 25"/>
          <p:cNvSpPr>
            <a:spLocks noChangeArrowheads="1"/>
          </p:cNvSpPr>
          <p:nvPr/>
        </p:nvSpPr>
        <p:spPr bwMode="auto">
          <a:xfrm rot="20057174">
            <a:off x="3886199" y="3102312"/>
            <a:ext cx="1447800" cy="533400"/>
          </a:xfrm>
          <a:prstGeom prst="lef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dirty="0">
                <a:solidFill>
                  <a:srgbClr val="000000"/>
                </a:solidFill>
              </a:rPr>
              <a:t>SYN-ACK</a:t>
            </a:r>
          </a:p>
        </p:txBody>
      </p:sp>
      <p:sp>
        <p:nvSpPr>
          <p:cNvPr id="11" name="Cube 11"/>
          <p:cNvSpPr>
            <a:spLocks noChangeArrowheads="1"/>
          </p:cNvSpPr>
          <p:nvPr/>
        </p:nvSpPr>
        <p:spPr bwMode="auto">
          <a:xfrm>
            <a:off x="1981200" y="3566164"/>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15710431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Ping Attack</a:t>
            </a:r>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6" name="Cube 11"/>
          <p:cNvSpPr>
            <a:spLocks noChangeArrowheads="1"/>
          </p:cNvSpPr>
          <p:nvPr/>
        </p:nvSpPr>
        <p:spPr bwMode="auto">
          <a:xfrm>
            <a:off x="304800" y="2590800"/>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7" name="Cube 12"/>
          <p:cNvSpPr>
            <a:spLocks noChangeArrowheads="1"/>
          </p:cNvSpPr>
          <p:nvPr/>
        </p:nvSpPr>
        <p:spPr bwMode="auto">
          <a:xfrm>
            <a:off x="3962400" y="614363"/>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8" name="Right Arrow 20"/>
          <p:cNvSpPr>
            <a:spLocks noChangeArrowheads="1"/>
          </p:cNvSpPr>
          <p:nvPr/>
        </p:nvSpPr>
        <p:spPr bwMode="auto">
          <a:xfrm rot="20562649">
            <a:off x="1447800" y="2438400"/>
            <a:ext cx="1447800" cy="533400"/>
          </a:xfrm>
          <a:prstGeom prst="rightArrow">
            <a:avLst>
              <a:gd name="adj1" fmla="val 50000"/>
              <a:gd name="adj2" fmla="val 50001"/>
            </a:avLst>
          </a:prstGeom>
          <a:solidFill>
            <a:srgbClr val="FFFFFF"/>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ping</a:t>
            </a:r>
          </a:p>
        </p:txBody>
      </p:sp>
      <p:sp>
        <p:nvSpPr>
          <p:cNvPr id="9" name="TextBox 13"/>
          <p:cNvSpPr txBox="1">
            <a:spLocks noChangeArrowheads="1"/>
          </p:cNvSpPr>
          <p:nvPr/>
        </p:nvSpPr>
        <p:spPr bwMode="auto">
          <a:xfrm>
            <a:off x="228600" y="2057400"/>
            <a:ext cx="1262063" cy="461963"/>
          </a:xfrm>
          <a:prstGeom prst="rect">
            <a:avLst/>
          </a:prstGeom>
          <a:noFill/>
          <a:ln w="9525">
            <a:noFill/>
            <a:miter lim="800000"/>
            <a:headEnd/>
            <a:tailEnd/>
          </a:ln>
        </p:spPr>
        <p:txBody>
          <a:bodyPr wrap="none">
            <a:prstTxWarp prst="textNoShape">
              <a:avLst/>
            </a:prstTxWarp>
            <a:spAutoFit/>
          </a:bodyPr>
          <a:lstStyle/>
          <a:p>
            <a:r>
              <a:rPr lang="en-US">
                <a:solidFill>
                  <a:srgbClr val="000000"/>
                </a:solidFill>
              </a:rPr>
              <a:t>Attacker</a:t>
            </a:r>
          </a:p>
        </p:txBody>
      </p:sp>
      <p:sp>
        <p:nvSpPr>
          <p:cNvPr id="10" name="Cube 14"/>
          <p:cNvSpPr>
            <a:spLocks noChangeArrowheads="1"/>
          </p:cNvSpPr>
          <p:nvPr/>
        </p:nvSpPr>
        <p:spPr bwMode="auto">
          <a:xfrm>
            <a:off x="3962400" y="2976563"/>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1" name="Cube 15"/>
          <p:cNvSpPr>
            <a:spLocks noChangeArrowheads="1"/>
          </p:cNvSpPr>
          <p:nvPr/>
        </p:nvSpPr>
        <p:spPr bwMode="auto">
          <a:xfrm>
            <a:off x="8153400" y="1828800"/>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2" name="Right Arrow 16"/>
          <p:cNvSpPr>
            <a:spLocks noChangeArrowheads="1"/>
          </p:cNvSpPr>
          <p:nvPr/>
        </p:nvSpPr>
        <p:spPr bwMode="auto">
          <a:xfrm rot="1047622">
            <a:off x="1524000" y="3124200"/>
            <a:ext cx="1447800" cy="533400"/>
          </a:xfrm>
          <a:prstGeom prst="rightArrow">
            <a:avLst>
              <a:gd name="adj1" fmla="val 50000"/>
              <a:gd name="adj2" fmla="val 50001"/>
            </a:avLst>
          </a:prstGeom>
          <a:solidFill>
            <a:srgbClr val="FFFFFF"/>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ping</a:t>
            </a:r>
          </a:p>
        </p:txBody>
      </p:sp>
      <p:sp>
        <p:nvSpPr>
          <p:cNvPr id="13" name="Cube 17"/>
          <p:cNvSpPr>
            <a:spLocks noChangeArrowheads="1"/>
          </p:cNvSpPr>
          <p:nvPr/>
        </p:nvSpPr>
        <p:spPr bwMode="auto">
          <a:xfrm>
            <a:off x="6096000" y="494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4" name="Cube 19"/>
          <p:cNvSpPr>
            <a:spLocks noChangeArrowheads="1"/>
          </p:cNvSpPr>
          <p:nvPr/>
        </p:nvSpPr>
        <p:spPr bwMode="auto">
          <a:xfrm>
            <a:off x="6096000" y="1637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5" name="Cube 21"/>
          <p:cNvSpPr>
            <a:spLocks noChangeArrowheads="1"/>
          </p:cNvSpPr>
          <p:nvPr/>
        </p:nvSpPr>
        <p:spPr bwMode="auto">
          <a:xfrm>
            <a:off x="6096000" y="2780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6" name="Cube 22"/>
          <p:cNvSpPr>
            <a:spLocks noChangeArrowheads="1"/>
          </p:cNvSpPr>
          <p:nvPr/>
        </p:nvSpPr>
        <p:spPr bwMode="auto">
          <a:xfrm>
            <a:off x="6096000" y="3923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cxnSp>
        <p:nvCxnSpPr>
          <p:cNvPr id="18" name="Straight Arrow Connector 26"/>
          <p:cNvCxnSpPr>
            <a:cxnSpLocks noChangeShapeType="1"/>
            <a:stCxn id="7" idx="5"/>
            <a:endCxn id="13" idx="2"/>
          </p:cNvCxnSpPr>
          <p:nvPr/>
        </p:nvCxnSpPr>
        <p:spPr bwMode="auto">
          <a:xfrm flipV="1">
            <a:off x="4800600" y="1113644"/>
            <a:ext cx="1295400" cy="348444"/>
          </a:xfrm>
          <a:prstGeom prst="straightConnector1">
            <a:avLst/>
          </a:prstGeom>
          <a:noFill/>
          <a:ln w="9525">
            <a:solidFill>
              <a:schemeClr val="tx1"/>
            </a:solidFill>
            <a:round/>
            <a:headEnd/>
            <a:tailEnd type="arrow" w="med" len="med"/>
          </a:ln>
        </p:spPr>
      </p:cxnSp>
      <p:cxnSp>
        <p:nvCxnSpPr>
          <p:cNvPr id="19" name="Straight Arrow Connector 28"/>
          <p:cNvCxnSpPr>
            <a:cxnSpLocks noChangeShapeType="1"/>
            <a:endCxn id="14" idx="2"/>
          </p:cNvCxnSpPr>
          <p:nvPr/>
        </p:nvCxnSpPr>
        <p:spPr bwMode="auto">
          <a:xfrm>
            <a:off x="4800600" y="1828800"/>
            <a:ext cx="1295400" cy="427844"/>
          </a:xfrm>
          <a:prstGeom prst="straightConnector1">
            <a:avLst/>
          </a:prstGeom>
          <a:noFill/>
          <a:ln w="9525">
            <a:solidFill>
              <a:schemeClr val="tx1"/>
            </a:solidFill>
            <a:round/>
            <a:headEnd/>
            <a:tailEnd type="arrow" w="med" len="med"/>
          </a:ln>
        </p:spPr>
      </p:cxnSp>
      <p:cxnSp>
        <p:nvCxnSpPr>
          <p:cNvPr id="20" name="Straight Arrow Connector 30"/>
          <p:cNvCxnSpPr>
            <a:cxnSpLocks noChangeShapeType="1"/>
            <a:stCxn id="10" idx="5"/>
            <a:endCxn id="15" idx="2"/>
          </p:cNvCxnSpPr>
          <p:nvPr/>
        </p:nvCxnSpPr>
        <p:spPr bwMode="auto">
          <a:xfrm flipV="1">
            <a:off x="4800600" y="3399644"/>
            <a:ext cx="1295400" cy="424644"/>
          </a:xfrm>
          <a:prstGeom prst="straightConnector1">
            <a:avLst/>
          </a:prstGeom>
          <a:noFill/>
          <a:ln w="9525">
            <a:solidFill>
              <a:schemeClr val="tx1"/>
            </a:solidFill>
            <a:round/>
            <a:headEnd/>
            <a:tailEnd type="arrow" w="med" len="med"/>
          </a:ln>
        </p:spPr>
      </p:cxnSp>
      <p:cxnSp>
        <p:nvCxnSpPr>
          <p:cNvPr id="21" name="Straight Arrow Connector 32"/>
          <p:cNvCxnSpPr>
            <a:cxnSpLocks noChangeShapeType="1"/>
            <a:endCxn id="16" idx="2"/>
          </p:cNvCxnSpPr>
          <p:nvPr/>
        </p:nvCxnSpPr>
        <p:spPr bwMode="auto">
          <a:xfrm>
            <a:off x="4800600" y="4124916"/>
            <a:ext cx="1295400" cy="417728"/>
          </a:xfrm>
          <a:prstGeom prst="straightConnector1">
            <a:avLst/>
          </a:prstGeom>
          <a:noFill/>
          <a:ln w="9525">
            <a:solidFill>
              <a:schemeClr val="tx1"/>
            </a:solidFill>
            <a:round/>
            <a:headEnd/>
            <a:tailEnd type="arrow" w="med" len="med"/>
          </a:ln>
        </p:spPr>
      </p:cxnSp>
      <p:cxnSp>
        <p:nvCxnSpPr>
          <p:cNvPr id="23" name="Straight Arrow Connector 37"/>
          <p:cNvCxnSpPr>
            <a:cxnSpLocks noChangeShapeType="1"/>
          </p:cNvCxnSpPr>
          <p:nvPr/>
        </p:nvCxnSpPr>
        <p:spPr bwMode="auto">
          <a:xfrm rot="16200000" flipH="1">
            <a:off x="6743700" y="876300"/>
            <a:ext cx="1752600" cy="1066800"/>
          </a:xfrm>
          <a:prstGeom prst="straightConnector1">
            <a:avLst/>
          </a:prstGeom>
          <a:noFill/>
          <a:ln w="9525">
            <a:solidFill>
              <a:schemeClr val="tx1"/>
            </a:solidFill>
            <a:round/>
            <a:headEnd/>
            <a:tailEnd type="arrow" w="med" len="med"/>
          </a:ln>
        </p:spPr>
      </p:cxnSp>
      <p:cxnSp>
        <p:nvCxnSpPr>
          <p:cNvPr id="24" name="Straight Arrow Connector 39"/>
          <p:cNvCxnSpPr>
            <a:cxnSpLocks noChangeShapeType="1"/>
            <a:stCxn id="14" idx="5"/>
          </p:cNvCxnSpPr>
          <p:nvPr/>
        </p:nvCxnSpPr>
        <p:spPr bwMode="auto">
          <a:xfrm>
            <a:off x="7086600" y="2008994"/>
            <a:ext cx="1066801" cy="581806"/>
          </a:xfrm>
          <a:prstGeom prst="straightConnector1">
            <a:avLst/>
          </a:prstGeom>
          <a:noFill/>
          <a:ln w="9525">
            <a:solidFill>
              <a:schemeClr val="tx1"/>
            </a:solidFill>
            <a:round/>
            <a:headEnd/>
            <a:tailEnd type="arrow" w="med" len="med"/>
          </a:ln>
        </p:spPr>
      </p:cxnSp>
      <p:cxnSp>
        <p:nvCxnSpPr>
          <p:cNvPr id="25" name="Straight Arrow Connector 41"/>
          <p:cNvCxnSpPr>
            <a:cxnSpLocks noChangeShapeType="1"/>
            <a:stCxn id="15" idx="5"/>
            <a:endCxn id="11" idx="2"/>
          </p:cNvCxnSpPr>
          <p:nvPr/>
        </p:nvCxnSpPr>
        <p:spPr bwMode="auto">
          <a:xfrm flipV="1">
            <a:off x="7086600" y="2886075"/>
            <a:ext cx="1066800" cy="265919"/>
          </a:xfrm>
          <a:prstGeom prst="straightConnector1">
            <a:avLst/>
          </a:prstGeom>
          <a:noFill/>
          <a:ln w="9525">
            <a:solidFill>
              <a:schemeClr val="tx1"/>
            </a:solidFill>
            <a:round/>
            <a:headEnd/>
            <a:tailEnd type="arrow" w="med" len="med"/>
          </a:ln>
        </p:spPr>
      </p:cxnSp>
      <p:cxnSp>
        <p:nvCxnSpPr>
          <p:cNvPr id="26" name="Straight Arrow Connector 43"/>
          <p:cNvCxnSpPr>
            <a:cxnSpLocks noChangeShapeType="1"/>
          </p:cNvCxnSpPr>
          <p:nvPr/>
        </p:nvCxnSpPr>
        <p:spPr bwMode="auto">
          <a:xfrm flipV="1">
            <a:off x="7010400" y="3200400"/>
            <a:ext cx="1143000" cy="762000"/>
          </a:xfrm>
          <a:prstGeom prst="straightConnector1">
            <a:avLst/>
          </a:prstGeom>
          <a:noFill/>
          <a:ln w="9525">
            <a:solidFill>
              <a:schemeClr val="tx1"/>
            </a:solidFill>
            <a:round/>
            <a:headEnd/>
            <a:tailEnd type="arrow" w="med" len="med"/>
          </a:ln>
        </p:spPr>
      </p:cxnSp>
      <p:sp>
        <p:nvSpPr>
          <p:cNvPr id="28" name="TextBox 13"/>
          <p:cNvSpPr txBox="1">
            <a:spLocks noChangeArrowheads="1"/>
          </p:cNvSpPr>
          <p:nvPr/>
        </p:nvSpPr>
        <p:spPr bwMode="auto">
          <a:xfrm>
            <a:off x="8077200" y="1219200"/>
            <a:ext cx="966931" cy="461665"/>
          </a:xfrm>
          <a:prstGeom prst="rect">
            <a:avLst/>
          </a:prstGeom>
          <a:noFill/>
          <a:ln w="9525">
            <a:noFill/>
            <a:miter lim="800000"/>
            <a:headEnd/>
            <a:tailEnd/>
          </a:ln>
        </p:spPr>
        <p:txBody>
          <a:bodyPr wrap="none">
            <a:prstTxWarp prst="textNoShape">
              <a:avLst/>
            </a:prstTxWarp>
            <a:spAutoFit/>
          </a:bodyPr>
          <a:lstStyle/>
          <a:p>
            <a:r>
              <a:rPr lang="en-US" dirty="0" smtClean="0">
                <a:solidFill>
                  <a:srgbClr val="000000"/>
                </a:solidFill>
              </a:rPr>
              <a:t>Target</a:t>
            </a:r>
            <a:endParaRPr lang="en-US" dirty="0">
              <a:solidFill>
                <a:srgbClr val="000000"/>
              </a:solidFill>
            </a:endParaRPr>
          </a:p>
        </p:txBody>
      </p:sp>
      <p:sp>
        <p:nvSpPr>
          <p:cNvPr id="3" name="Slide Number Placeholder 2"/>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32774000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12060</TotalTime>
  <Words>10931</Words>
  <Application>Microsoft Macintosh PowerPoint</Application>
  <PresentationFormat>On-screen Show (16:9)</PresentationFormat>
  <Paragraphs>1018</Paragraphs>
  <Slides>71</Slides>
  <Notes>63</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Red Radial 16x9</vt:lpstr>
      <vt:lpstr>Class 8 Crime</vt:lpstr>
      <vt:lpstr>Overview</vt:lpstr>
      <vt:lpstr>PowerPoint Presentation</vt:lpstr>
      <vt:lpstr>Buffer Overrun</vt:lpstr>
      <vt:lpstr>Run Example Code</vt:lpstr>
      <vt:lpstr>Buffer Overrun Code</vt:lpstr>
      <vt:lpstr>TCP Three-way Handshake</vt:lpstr>
      <vt:lpstr>SYN Flood Attack</vt:lpstr>
      <vt:lpstr>Ping Attack</vt:lpstr>
      <vt:lpstr>My Reading Notes</vt:lpstr>
      <vt:lpstr>Group Quiz</vt:lpstr>
      <vt:lpstr>Assignment Code Testing 1/2</vt:lpstr>
      <vt:lpstr>Assignment Code Testing 2/2</vt:lpstr>
      <vt:lpstr>Overview</vt:lpstr>
      <vt:lpstr>Apple pay</vt:lpstr>
      <vt:lpstr>PowerPoint Presentation</vt:lpstr>
      <vt:lpstr>Is apple pay secure?</vt:lpstr>
      <vt:lpstr>Is apple pay secure? (Cont’d)</vt:lpstr>
      <vt:lpstr>Conclusion</vt:lpstr>
      <vt:lpstr>References</vt:lpstr>
      <vt:lpstr>Identity Fraud Timeline</vt:lpstr>
      <vt:lpstr>Ways of Obtaining Identities</vt:lpstr>
      <vt:lpstr>Selling/Forging an Identity</vt:lpstr>
      <vt:lpstr>Laws &amp; Bank Assistance</vt:lpstr>
      <vt:lpstr>Ways to prevent</vt:lpstr>
      <vt:lpstr>Conclusion</vt:lpstr>
      <vt:lpstr>References</vt:lpstr>
      <vt:lpstr>Air-gap hacking</vt:lpstr>
      <vt:lpstr>What Is an Air-Gap?</vt:lpstr>
      <vt:lpstr>Air-gap hacking</vt:lpstr>
      <vt:lpstr>Problems</vt:lpstr>
      <vt:lpstr>How it works</vt:lpstr>
      <vt:lpstr>How it works</vt:lpstr>
      <vt:lpstr>Assumption: heat ray gun + BitWhisper </vt:lpstr>
      <vt:lpstr>Solutions</vt:lpstr>
      <vt:lpstr>conclusion</vt:lpstr>
      <vt:lpstr>References</vt:lpstr>
      <vt:lpstr>security </vt:lpstr>
      <vt:lpstr>SQL Injection</vt:lpstr>
      <vt:lpstr>Honeywords</vt:lpstr>
      <vt:lpstr>Conclusion</vt:lpstr>
      <vt:lpstr>References</vt:lpstr>
      <vt:lpstr>The Heartbleed Fallout</vt:lpstr>
      <vt:lpstr>What went wrong, exactly?</vt:lpstr>
      <vt:lpstr>Direct Effects of Heartbleed</vt:lpstr>
      <vt:lpstr>How did this happen?</vt:lpstr>
      <vt:lpstr>What are the Takeaways?</vt:lpstr>
      <vt:lpstr>References</vt:lpstr>
      <vt:lpstr>Businesses being hacked</vt:lpstr>
      <vt:lpstr>Why small businesses</vt:lpstr>
      <vt:lpstr>Impact of a hack</vt:lpstr>
      <vt:lpstr>Code Spaces</vt:lpstr>
      <vt:lpstr>Solutions?</vt:lpstr>
      <vt:lpstr>Conclusion</vt:lpstr>
      <vt:lpstr>References</vt:lpstr>
      <vt:lpstr>Internet of  Things (iot) Security</vt:lpstr>
      <vt:lpstr>Utility of Iot</vt:lpstr>
      <vt:lpstr>Iot: Data security considerations</vt:lpstr>
      <vt:lpstr>Iot: Network security considerations</vt:lpstr>
      <vt:lpstr>We aren’t ready for full-blown Iot</vt:lpstr>
      <vt:lpstr>References</vt:lpstr>
      <vt:lpstr>References</vt:lpstr>
      <vt:lpstr>Class 8 The End</vt:lpstr>
      <vt:lpstr>Crime How</vt:lpstr>
      <vt:lpstr>Crime Bane</vt:lpstr>
      <vt:lpstr>Crime Why</vt:lpstr>
      <vt:lpstr>Crime Time</vt:lpstr>
      <vt:lpstr>Crime Doers</vt:lpstr>
      <vt:lpstr>Crime Gain</vt:lpstr>
      <vt:lpstr>Crime Pay</vt:lpstr>
      <vt:lpstr>Crime Stop</vt:lpstr>
    </vt:vector>
  </TitlesOfParts>
  <Company>WPI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220</cp:revision>
  <dcterms:created xsi:type="dcterms:W3CDTF">2014-08-25T02:19:16Z</dcterms:created>
  <dcterms:modified xsi:type="dcterms:W3CDTF">2015-04-10T21:49:53Z</dcterms:modified>
</cp:coreProperties>
</file>