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handoutMasterIdLst>
    <p:handoutMasterId r:id="rId15"/>
  </p:handoutMasterIdLst>
  <p:sldIdLst>
    <p:sldId id="256" r:id="rId2"/>
    <p:sldId id="258" r:id="rId3"/>
    <p:sldId id="260" r:id="rId4"/>
    <p:sldId id="259" r:id="rId5"/>
    <p:sldId id="261" r:id="rId6"/>
    <p:sldId id="262" r:id="rId7"/>
    <p:sldId id="263" r:id="rId8"/>
    <p:sldId id="264" r:id="rId9"/>
    <p:sldId id="265" r:id="rId10"/>
    <p:sldId id="266" r:id="rId11"/>
    <p:sldId id="267" r:id="rId12"/>
    <p:sldId id="269" r:id="rId1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92" autoAdjust="0"/>
    <p:restoredTop sz="81445" autoAdjust="0"/>
  </p:normalViewPr>
  <p:slideViewPr>
    <p:cSldViewPr snapToGrid="0" snapToObjects="1">
      <p:cViewPr varScale="1">
        <p:scale>
          <a:sx n="121" d="100"/>
          <a:sy n="121" d="100"/>
        </p:scale>
        <p:origin x="-824" y="-104"/>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3/16/15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dirty="0"/>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3/16/15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dirty="0"/>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the title slide to the first class. Excited already, aren’t you?</a:t>
            </a:r>
          </a:p>
          <a:p>
            <a:pPr eaLnBrk="1" hangingPunct="1"/>
            <a:r>
              <a:rPr lang="en-US" dirty="0" smtClean="0">
                <a:latin typeface="Arial" charset="0"/>
                <a:ea typeface="ＭＳ Ｐゴシック" charset="-128"/>
                <a:cs typeface="ＭＳ Ｐゴシック" charset="-128"/>
              </a:rPr>
              <a:t>Who knows what Emacs or vi</a:t>
            </a:r>
            <a:r>
              <a:rPr lang="en-US" baseline="0" dirty="0" smtClean="0">
                <a:latin typeface="Arial" charset="0"/>
                <a:ea typeface="ＭＳ Ｐゴシック" charset="-128"/>
                <a:cs typeface="ＭＳ Ｐゴシック" charset="-128"/>
              </a:rPr>
              <a:t> is?</a:t>
            </a:r>
            <a:endParaRPr lang="en-US" dirty="0" smtClean="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our contact info.</a:t>
            </a:r>
          </a:p>
          <a:p>
            <a:pPr eaLnBrk="1" hangingPunct="1"/>
            <a:r>
              <a:rPr lang="en-US" dirty="0" smtClean="0">
                <a:latin typeface="Arial" charset="0"/>
                <a:ea typeface="ＭＳ Ｐゴシック" charset="-128"/>
                <a:cs typeface="ＭＳ Ｐゴシック" charset="-128"/>
              </a:rPr>
              <a:t>Introduce yourself.</a:t>
            </a:r>
          </a:p>
          <a:p>
            <a:pPr eaLnBrk="1" hangingPunct="1"/>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Get to know class:</a:t>
            </a:r>
          </a:p>
          <a:p>
            <a:pPr marL="171450" indent="-171450">
              <a:buFont typeface="Arial"/>
              <a:buChar char="•"/>
            </a:pPr>
            <a:r>
              <a:rPr lang="en-US" dirty="0" smtClean="0">
                <a:latin typeface="Arial" charset="0"/>
                <a:ea typeface="ＭＳ Ｐゴシック" charset="-128"/>
                <a:cs typeface="ＭＳ Ｐゴシック" charset="-128"/>
              </a:rPr>
              <a:t>Youngest? Oldest? Country of origin?</a:t>
            </a:r>
          </a:p>
          <a:p>
            <a:pPr marL="171450" indent="-171450">
              <a:buFont typeface="Arial"/>
              <a:buChar char="•"/>
            </a:pPr>
            <a:r>
              <a:rPr lang="en-US" dirty="0" smtClean="0">
                <a:latin typeface="Arial" charset="0"/>
                <a:ea typeface="ＭＳ Ｐゴシック" charset="-128"/>
                <a:cs typeface="ＭＳ Ｐゴシック" charset="-128"/>
              </a:rPr>
              <a:t>Majors? Years?</a:t>
            </a:r>
          </a:p>
          <a:p>
            <a:pPr marL="171450" indent="-171450">
              <a:buFont typeface="Arial"/>
              <a:buChar char="•"/>
            </a:pPr>
            <a:r>
              <a:rPr lang="en-US" dirty="0" smtClean="0">
                <a:latin typeface="Arial" charset="0"/>
                <a:ea typeface="ＭＳ Ｐゴシック" charset="-128"/>
                <a:cs typeface="ＭＳ Ｐゴシック" charset="-128"/>
              </a:rPr>
              <a:t>Reasons</a:t>
            </a:r>
            <a:r>
              <a:rPr lang="en-US" baseline="0" dirty="0" smtClean="0">
                <a:latin typeface="Arial" charset="0"/>
                <a:ea typeface="ＭＳ Ｐゴシック" charset="-128"/>
                <a:cs typeface="ＭＳ Ｐゴシック" charset="-128"/>
              </a:rPr>
              <a:t> for taking class</a:t>
            </a:r>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wolframalpha.com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59365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p>
          <a:p>
            <a:r>
              <a:rPr lang="en-US" dirty="0" smtClean="0"/>
              <a:t>bb # two b's </a:t>
            </a:r>
          </a:p>
          <a:p>
            <a:r>
              <a:rPr lang="en-US" dirty="0" smtClean="0"/>
              <a:t>| # or </a:t>
            </a:r>
          </a:p>
          <a:p>
            <a:r>
              <a:rPr lang="en-US" dirty="0" smtClean="0"/>
              <a:t>[^ # not </a:t>
            </a:r>
          </a:p>
          <a:p>
            <a:r>
              <a:rPr lang="en-US" dirty="0" smtClean="0"/>
              <a:t>b]{2} # two b's </a:t>
            </a:r>
          </a:p>
          <a:p>
            <a:r>
              <a:rPr lang="en-US" dirty="0" smtClean="0"/>
              <a:t>/</a:t>
            </a:r>
          </a:p>
          <a:p>
            <a:endParaRPr lang="en-US" dirty="0" smtClean="0"/>
          </a:p>
          <a:p>
            <a:r>
              <a:rPr lang="en-US" dirty="0" smtClean="0"/>
              <a:t>How </a:t>
            </a:r>
            <a:r>
              <a:rPr lang="en-US" dirty="0" smtClean="0"/>
              <a:t>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wolframalpha.com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dirty="0"/>
          </a:p>
        </p:txBody>
      </p:sp>
    </p:spTree>
    <p:extLst>
      <p:ext uri="{BB962C8B-B14F-4D97-AF65-F5344CB8AC3E}">
        <p14:creationId xmlns:p14="http://schemas.microsoft.com/office/powerpoint/2010/main" val="3416092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our contact info.</a:t>
            </a:r>
          </a:p>
          <a:p>
            <a:pPr eaLnBrk="1" hangingPunct="1"/>
            <a:r>
              <a:rPr lang="en-US" dirty="0" smtClean="0">
                <a:latin typeface="Arial" charset="0"/>
                <a:ea typeface="ＭＳ Ｐゴシック" charset="-128"/>
                <a:cs typeface="ＭＳ Ｐゴシック" charset="-128"/>
              </a:rPr>
              <a:t>Introduce yourself.</a:t>
            </a:r>
          </a:p>
          <a:p>
            <a:pPr eaLnBrk="1" hangingPunct="1"/>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Get to know class:</a:t>
            </a:r>
          </a:p>
          <a:p>
            <a:pPr marL="171450" indent="-171450">
              <a:buFont typeface="Arial"/>
              <a:buChar char="•"/>
            </a:pPr>
            <a:r>
              <a:rPr lang="en-US" dirty="0" smtClean="0">
                <a:latin typeface="Arial" charset="0"/>
                <a:ea typeface="ＭＳ Ｐゴシック" charset="-128"/>
                <a:cs typeface="ＭＳ Ｐゴシック" charset="-128"/>
              </a:rPr>
              <a:t>Youngest? Oldest? Country of origin?</a:t>
            </a:r>
          </a:p>
          <a:p>
            <a:pPr marL="171450" indent="-171450">
              <a:buFont typeface="Arial"/>
              <a:buChar char="•"/>
            </a:pPr>
            <a:r>
              <a:rPr lang="en-US" dirty="0" smtClean="0">
                <a:latin typeface="Arial" charset="0"/>
                <a:ea typeface="ＭＳ Ｐゴシック" charset="-128"/>
                <a:cs typeface="ＭＳ Ｐゴシック" charset="-128"/>
              </a:rPr>
              <a:t>Majors? Years?</a:t>
            </a:r>
          </a:p>
          <a:p>
            <a:pPr marL="171450" indent="-171450">
              <a:buFont typeface="Arial"/>
              <a:buChar char="•"/>
            </a:pPr>
            <a:r>
              <a:rPr lang="en-US" dirty="0" smtClean="0">
                <a:latin typeface="Arial" charset="0"/>
                <a:ea typeface="ＭＳ Ｐゴシック" charset="-128"/>
                <a:cs typeface="ＭＳ Ｐゴシック" charset="-128"/>
              </a:rPr>
              <a:t>Reasons</a:t>
            </a:r>
            <a:r>
              <a:rPr lang="en-US" baseline="0" dirty="0" smtClean="0">
                <a:latin typeface="Arial" charset="0"/>
                <a:ea typeface="ＭＳ Ｐゴシック" charset="-128"/>
                <a:cs typeface="ＭＳ Ｐゴシック" charset="-128"/>
              </a:rPr>
              <a:t> for taking class</a:t>
            </a:r>
            <a:endParaRPr lang="en-US" dirty="0" smtClean="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dirty="0"/>
          </a:p>
        </p:txBody>
      </p:sp>
    </p:spTree>
    <p:extLst>
      <p:ext uri="{BB962C8B-B14F-4D97-AF65-F5344CB8AC3E}">
        <p14:creationId xmlns:p14="http://schemas.microsoft.com/office/powerpoint/2010/main" val="2766266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Let’s go to the course</a:t>
            </a:r>
            <a:r>
              <a:rPr lang="en-US" baseline="0" dirty="0" smtClean="0">
                <a:latin typeface="Arial" charset="0"/>
                <a:ea typeface="ＭＳ Ｐゴシック" charset="-128"/>
                <a:cs typeface="ＭＳ Ｐゴシック" charset="-128"/>
              </a:rPr>
              <a:t> website for this stuff.</a:t>
            </a:r>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Always check course web site for grading.</a:t>
            </a:r>
          </a:p>
          <a:p>
            <a:pPr eaLnBrk="1" hangingPunct="1"/>
            <a:r>
              <a:rPr lang="en-US" dirty="0" smtClean="0">
                <a:latin typeface="Arial" charset="0"/>
                <a:ea typeface="ＭＳ Ｐゴシック" charset="-128"/>
                <a:cs typeface="ＭＳ Ｐゴシック" charset="-128"/>
              </a:rPr>
              <a:t>Individual presentations are due 24 hours before class so that they can be incorporated into those class slides.</a:t>
            </a:r>
          </a:p>
          <a:p>
            <a:pPr eaLnBrk="1" hangingPunct="1"/>
            <a:r>
              <a:rPr lang="en-US" dirty="0" smtClean="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dirty="0"/>
          </a:p>
        </p:txBody>
      </p:sp>
    </p:spTree>
    <p:extLst>
      <p:ext uri="{BB962C8B-B14F-4D97-AF65-F5344CB8AC3E}">
        <p14:creationId xmlns:p14="http://schemas.microsoft.com/office/powerpoint/2010/main" val="3507493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Paraphrased from Outcomes on web site.</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dirty="0"/>
          </a:p>
        </p:txBody>
      </p:sp>
    </p:spTree>
    <p:extLst>
      <p:ext uri="{BB962C8B-B14F-4D97-AF65-F5344CB8AC3E}">
        <p14:creationId xmlns:p14="http://schemas.microsoft.com/office/powerpoint/2010/main" val="451109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smtClean="0"/>
              <a:t>counters in an abacus is where the term “counter” meaning place in a shop where transactions take place.</a:t>
            </a:r>
          </a:p>
          <a:p>
            <a:endParaRPr lang="en-US" dirty="0" smtClean="0"/>
          </a:p>
          <a:p>
            <a:pPr marL="457200" indent="-457200">
              <a:buFont typeface="+mj-lt"/>
              <a:buAutoNum type="arabicPeriod"/>
            </a:pPr>
            <a:r>
              <a:rPr lang="en-US" dirty="0" smtClean="0"/>
              <a:t>What is computing?</a:t>
            </a:r>
          </a:p>
          <a:p>
            <a:pPr marL="457200" indent="-457200">
              <a:buFont typeface="+mj-lt"/>
              <a:buAutoNum type="arabicPeriod"/>
            </a:pPr>
            <a:r>
              <a:rPr lang="en-US" dirty="0" smtClean="0"/>
              <a:t>What is the oldest computing device you can think of?</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smtClean="0"/>
              <a:t>manual calculating aids – clay or wax tablet (5500 BC or older), slate tablet (1300s), paper tablet, abacus (2700 BC), mathematical tables (190 BC) (logarithms is an important one 1500s) Antikythera Mechanism</a:t>
            </a:r>
            <a:r>
              <a:rPr lang="en-US" baseline="0" dirty="0" smtClean="0"/>
              <a:t> </a:t>
            </a:r>
            <a:r>
              <a:rPr lang="en-US" dirty="0" smtClean="0"/>
              <a:t>analog computer (0 BC)</a:t>
            </a:r>
          </a:p>
          <a:p>
            <a:pPr marL="457200" indent="-457200">
              <a:buFont typeface="+mj-lt"/>
              <a:buAutoNum type="arabicPeriod"/>
            </a:pPr>
            <a:r>
              <a:rPr lang="en-US" dirty="0" smtClean="0"/>
              <a:t>What computing technology do you wish society had not adopted?</a:t>
            </a:r>
          </a:p>
          <a:p>
            <a:pPr marL="457200" indent="-457200">
              <a:buFont typeface="+mj-lt"/>
              <a:buAutoNum type="arabicPeriod"/>
            </a:pPr>
            <a:r>
              <a:rPr lang="en-US" dirty="0" smtClean="0"/>
              <a:t>What good will you do with your degree?</a:t>
            </a:r>
          </a:p>
          <a:p>
            <a:pPr marL="457200" indent="-457200">
              <a:buFont typeface="+mj-lt"/>
              <a:buAutoNum type="arabicPeriod"/>
            </a:pPr>
            <a:r>
              <a:rPr lang="en-US" dirty="0" smtClean="0"/>
              <a:t>What </a:t>
            </a:r>
            <a:r>
              <a:rPr lang="en-US" dirty="0" smtClean="0"/>
              <a:t>is the biggest impact computing has had on your life</a:t>
            </a:r>
            <a:r>
              <a:rPr lang="en-US" dirty="0" smtClean="0"/>
              <a:t>?</a:t>
            </a:r>
          </a:p>
          <a:p>
            <a:pPr marL="457200" indent="-457200">
              <a:buFont typeface="+mj-lt"/>
              <a:buAutoNum type="arabicPeriod"/>
            </a:pPr>
            <a:r>
              <a:rPr lang="en-US" dirty="0" smtClean="0"/>
              <a:t>What </a:t>
            </a:r>
            <a:r>
              <a:rPr lang="en-US" dirty="0" smtClean="0"/>
              <a:t>is the difference between liberties (negative rights) and claim rights (positive rights)?</a:t>
            </a:r>
          </a:p>
          <a:p>
            <a:endParaRPr lang="en-US"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dirty="0"/>
          </a:p>
        </p:txBody>
      </p:sp>
    </p:spTree>
    <p:extLst>
      <p:ext uri="{BB962C8B-B14F-4D97-AF65-F5344CB8AC3E}">
        <p14:creationId xmlns:p14="http://schemas.microsoft.com/office/powerpoint/2010/main" val="4215312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charset="0"/>
                <a:ea typeface="ＭＳ Ｐゴシック" charset="-128"/>
                <a:cs typeface="ＭＳ Ｐゴシック" charset="-128"/>
              </a:rPr>
              <a:t>Show old portable computer. </a:t>
            </a:r>
          </a:p>
          <a:p>
            <a:r>
              <a:rPr lang="en-US" dirty="0" smtClean="0">
                <a:latin typeface="Arial" charset="0"/>
                <a:ea typeface="ＭＳ Ｐゴシック" charset="-128"/>
                <a:cs typeface="ＭＳ Ｐゴシック" charset="-128"/>
              </a:rPr>
              <a:t>Info in slide from http://en.wikipedia.org/wiki/Compaq_portable</a:t>
            </a:r>
          </a:p>
          <a:p>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Links on web site.</a:t>
            </a:r>
          </a:p>
          <a:p>
            <a:r>
              <a:rPr lang="en-US" dirty="0" smtClean="0">
                <a:latin typeface="Arial" charset="0"/>
                <a:ea typeface="ＭＳ Ｐゴシック" charset="-128"/>
                <a:cs typeface="ＭＳ Ｐゴシック" charset="-128"/>
              </a:rPr>
              <a:t>http://socialimps.keithpray.net/documents/index.jsp?content=Show_and_Tell.html</a:t>
            </a:r>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dirty="0"/>
          </a:p>
        </p:txBody>
      </p:sp>
    </p:spTree>
    <p:extLst>
      <p:ext uri="{BB962C8B-B14F-4D97-AF65-F5344CB8AC3E}">
        <p14:creationId xmlns:p14="http://schemas.microsoft.com/office/powerpoint/2010/main" val="1770393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dirty="0" smtClean="0"/>
              <a:t>© 2015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2015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2015 Keith A. Pray</a:t>
            </a:r>
            <a:endParaRPr lang="en-US" dirty="0"/>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dirty="0" smtClean="0"/>
              <a:t>© 2015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dirty="0"/>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hyperlink" Target="mailto:kap@wpi.edu" TargetMode="External"/><Relationship Id="rId4" Type="http://schemas.openxmlformats.org/officeDocument/2006/relationships/hyperlink" Target="mailto:rneamtu@wpi.edu" TargetMode="External"/><Relationship Id="rId5" Type="http://schemas.openxmlformats.org/officeDocument/2006/relationships/hyperlink" Target="mailto:awiovanna@wpi.edu" TargetMode="External"/><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hyperlink" Target="http://socialimps.keithpray.net"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a:t>s</a:t>
            </a:r>
            <a:r>
              <a:rPr lang="en-US" sz="2000" dirty="0"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Introduction</a:t>
            </a:r>
            <a:endParaRPr lang="en-US" dirty="0"/>
          </a:p>
        </p:txBody>
      </p:sp>
      <p:sp>
        <p:nvSpPr>
          <p:cNvPr id="4" name="Footer Placeholder 3"/>
          <p:cNvSpPr>
            <a:spLocks noGrp="1"/>
          </p:cNvSpPr>
          <p:nvPr>
            <p:ph type="ftr" sz="quarter" idx="3"/>
          </p:nvPr>
        </p:nvSpPr>
        <p:spPr/>
        <p:txBody>
          <a:bodyPr/>
          <a:lstStyle/>
          <a:p>
            <a:r>
              <a:rPr lang="en-US" dirty="0" smtClean="0"/>
              <a:t>© 2015 Keith A. Pray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10</a:t>
            </a:fld>
            <a:endParaRPr lang="en-US" dirty="0"/>
          </a:p>
        </p:txBody>
      </p:sp>
    </p:spTree>
    <p:extLst>
      <p:ext uri="{BB962C8B-B14F-4D97-AF65-F5344CB8AC3E}">
        <p14:creationId xmlns:p14="http://schemas.microsoft.com/office/powerpoint/2010/main" val="194545514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lstStyle/>
          <a:p>
            <a:r>
              <a:rPr lang="en-US" dirty="0" smtClean="0"/>
              <a:t>Movie Discussion Board on myWPI</a:t>
            </a:r>
          </a:p>
          <a:p>
            <a:pPr lvl="1"/>
            <a:r>
              <a:rPr lang="en-US" dirty="0" smtClean="0"/>
              <a:t>List 2 movies you believe relevant to computing AND society</a:t>
            </a:r>
          </a:p>
          <a:p>
            <a:pPr lvl="1"/>
            <a:r>
              <a:rPr lang="en-US" dirty="0" smtClean="0"/>
              <a:t>State why in a paragraph, citing the text book and/or other sources</a:t>
            </a:r>
          </a:p>
          <a:p>
            <a:pPr lvl="1"/>
            <a:r>
              <a:rPr lang="en-US" dirty="0" smtClean="0"/>
              <a:t>I suggest reading the chapter summaries in the beginning of the text in addition to the first chapter</a:t>
            </a:r>
          </a:p>
          <a:p>
            <a:pPr lvl="1"/>
            <a:r>
              <a:rPr lang="en-US" dirty="0" smtClean="0"/>
              <a:t>Please create a new thread for each movie</a:t>
            </a:r>
          </a:p>
          <a:p>
            <a:pPr lvl="1"/>
            <a:r>
              <a:rPr lang="en-US" dirty="0" smtClean="0"/>
              <a:t>Do not repeat any existing </a:t>
            </a:r>
            <a:r>
              <a:rPr lang="en-US" dirty="0" smtClean="0"/>
              <a:t>entries, </a:t>
            </a:r>
            <a:r>
              <a:rPr lang="en-US" dirty="0" smtClean="0"/>
              <a:t>they will not be counted</a:t>
            </a:r>
          </a:p>
          <a:p>
            <a:pPr lvl="1"/>
            <a:r>
              <a:rPr lang="en-US" dirty="0" smtClean="0"/>
              <a:t>Comment on at least 2 movies you did not add</a:t>
            </a:r>
          </a:p>
          <a:p>
            <a:pPr lvl="2"/>
            <a:r>
              <a:rPr lang="en-US" dirty="0" smtClean="0"/>
              <a:t>No “me too” comments</a:t>
            </a:r>
          </a:p>
          <a:p>
            <a:pPr lvl="2"/>
            <a:r>
              <a:rPr lang="en-US" dirty="0" smtClean="0"/>
              <a:t>Cite reference materials</a:t>
            </a:r>
            <a:endParaRPr lang="en-US" dirty="0"/>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11</a:t>
            </a:fld>
            <a:endParaRPr lang="en-US" dirty="0"/>
          </a:p>
        </p:txBody>
      </p:sp>
    </p:spTree>
    <p:extLst>
      <p:ext uri="{BB962C8B-B14F-4D97-AF65-F5344CB8AC3E}">
        <p14:creationId xmlns:p14="http://schemas.microsoft.com/office/powerpoint/2010/main" val="6632965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a:t>s</a:t>
            </a:r>
            <a:r>
              <a:rPr lang="en-US" sz="2000" dirty="0"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The End</a:t>
            </a:r>
            <a:endParaRPr lang="en-US" dirty="0"/>
          </a:p>
        </p:txBody>
      </p:sp>
      <p:sp>
        <p:nvSpPr>
          <p:cNvPr id="4" name="Footer Placeholder 3"/>
          <p:cNvSpPr>
            <a:spLocks noGrp="1"/>
          </p:cNvSpPr>
          <p:nvPr>
            <p:ph type="ftr" sz="quarter" idx="3"/>
          </p:nvPr>
        </p:nvSpPr>
        <p:spPr/>
        <p:txBody>
          <a:bodyPr/>
          <a:lstStyle/>
          <a:p>
            <a:r>
              <a:rPr lang="en-US" dirty="0" smtClean="0"/>
              <a:t>© 2015 Keith A. Pray</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dirty="0"/>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3362136" y="4750531"/>
            <a:ext cx="2419728" cy="346249"/>
          </a:xfrm>
          <a:prstGeom prst="rect">
            <a:avLst/>
          </a:prstGeom>
          <a:noFill/>
        </p:spPr>
        <p:txBody>
          <a:bodyPr wrap="none" rtlCol="0">
            <a:spAutoFit/>
          </a:bodyPr>
          <a:lstStyle/>
          <a:p>
            <a:pPr>
              <a:lnSpc>
                <a:spcPct val="90000"/>
              </a:lnSpc>
            </a:pPr>
            <a:r>
              <a:rPr lang="en-US" dirty="0" smtClean="0"/>
              <a:t>http://xkcd.com/378/</a:t>
            </a:r>
          </a:p>
        </p:txBody>
      </p:sp>
    </p:spTree>
    <p:extLst>
      <p:ext uri="{BB962C8B-B14F-4D97-AF65-F5344CB8AC3E}">
        <p14:creationId xmlns:p14="http://schemas.microsoft.com/office/powerpoint/2010/main" val="20339209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dirty="0"/>
          </a:p>
        </p:txBody>
      </p:sp>
      <p:sp>
        <p:nvSpPr>
          <p:cNvPr id="7" name="Content Placeholder 2"/>
          <p:cNvSpPr>
            <a:spLocks noGrp="1"/>
          </p:cNvSpPr>
          <p:nvPr>
            <p:ph idx="1"/>
          </p:nvPr>
        </p:nvSpPr>
        <p:spPr>
          <a:xfrm>
            <a:off x="457200" y="633269"/>
            <a:ext cx="8229600" cy="3886200"/>
          </a:xfrm>
        </p:spPr>
        <p:txBody>
          <a:bodyPr anchor="ctr"/>
          <a:lstStyle/>
          <a:p>
            <a:pPr marL="0" indent="0" algn="ctr">
              <a:buNone/>
            </a:pPr>
            <a:r>
              <a:rPr lang="en-US" sz="8800" dirty="0" smtClean="0"/>
              <a:t>/(BB|[^B]{2})/</a:t>
            </a:r>
            <a:endParaRPr lang="en-US" sz="8800" dirty="0"/>
          </a:p>
        </p:txBody>
      </p:sp>
    </p:spTree>
    <p:extLst>
      <p:ext uri="{BB962C8B-B14F-4D97-AF65-F5344CB8AC3E}">
        <p14:creationId xmlns:p14="http://schemas.microsoft.com/office/powerpoint/2010/main" val="15896100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dirty="0"/>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Staff</a:t>
            </a:r>
            <a:endParaRPr lang="en-US" dirty="0"/>
          </a:p>
        </p:txBody>
      </p:sp>
      <p:sp>
        <p:nvSpPr>
          <p:cNvPr id="8" name="Text Placeholder 7"/>
          <p:cNvSpPr>
            <a:spLocks noGrp="1"/>
          </p:cNvSpPr>
          <p:nvPr>
            <p:ph type="body" idx="1"/>
          </p:nvPr>
        </p:nvSpPr>
        <p:spPr/>
        <p:txBody>
          <a:bodyPr/>
          <a:lstStyle/>
          <a:p>
            <a:r>
              <a:rPr lang="en-US" dirty="0" smtClean="0"/>
              <a:t>Instructor</a:t>
            </a:r>
            <a:endParaRPr lang="en-US" dirty="0"/>
          </a:p>
        </p:txBody>
      </p:sp>
      <p:sp>
        <p:nvSpPr>
          <p:cNvPr id="6" name="Content Placeholder 5"/>
          <p:cNvSpPr>
            <a:spLocks noGrp="1"/>
          </p:cNvSpPr>
          <p:nvPr>
            <p:ph sz="half" idx="2"/>
          </p:nvPr>
        </p:nvSpPr>
        <p:spPr/>
        <p:txBody>
          <a:bodyPr/>
          <a:lstStyle/>
          <a:p>
            <a:r>
              <a:rPr lang="en-US" dirty="0" smtClean="0"/>
              <a:t>Keith A. Pray</a:t>
            </a:r>
          </a:p>
          <a:p>
            <a:r>
              <a:rPr lang="en-US" dirty="0" smtClean="0">
                <a:hlinkClick r:id="rId3"/>
              </a:rPr>
              <a:t>kap@wpi.edu</a:t>
            </a:r>
            <a:endParaRPr lang="en-US" dirty="0" smtClean="0"/>
          </a:p>
          <a:p>
            <a:r>
              <a:rPr lang="en-US" dirty="0"/>
              <a:t>FL </a:t>
            </a:r>
            <a:r>
              <a:rPr lang="en-US" dirty="0" smtClean="0"/>
              <a:t>231</a:t>
            </a:r>
            <a:endParaRPr lang="en-US" dirty="0" smtClean="0"/>
          </a:p>
        </p:txBody>
      </p:sp>
      <p:sp>
        <p:nvSpPr>
          <p:cNvPr id="9" name="Text Placeholder 8"/>
          <p:cNvSpPr>
            <a:spLocks noGrp="1"/>
          </p:cNvSpPr>
          <p:nvPr>
            <p:ph type="body" sz="quarter" idx="3"/>
          </p:nvPr>
        </p:nvSpPr>
        <p:spPr/>
        <p:txBody>
          <a:bodyPr/>
          <a:lstStyle/>
          <a:p>
            <a:r>
              <a:rPr lang="en-US" dirty="0" smtClean="0"/>
              <a:t>Assistants</a:t>
            </a:r>
            <a:endParaRPr lang="en-US" dirty="0"/>
          </a:p>
        </p:txBody>
      </p:sp>
      <p:sp>
        <p:nvSpPr>
          <p:cNvPr id="10" name="Content Placeholder 9"/>
          <p:cNvSpPr>
            <a:spLocks noGrp="1"/>
          </p:cNvSpPr>
          <p:nvPr>
            <p:ph sz="quarter" idx="4"/>
          </p:nvPr>
        </p:nvSpPr>
        <p:spPr/>
        <p:txBody>
          <a:bodyPr>
            <a:normAutofit/>
          </a:bodyPr>
          <a:lstStyle/>
          <a:p>
            <a:r>
              <a:rPr lang="en-US" dirty="0" smtClean="0"/>
              <a:t>TA</a:t>
            </a:r>
          </a:p>
          <a:p>
            <a:pPr lvl="1"/>
            <a:r>
              <a:rPr lang="en-US" dirty="0" smtClean="0"/>
              <a:t>Rodica Neamtu</a:t>
            </a:r>
          </a:p>
          <a:p>
            <a:pPr lvl="1"/>
            <a:r>
              <a:rPr lang="en-US" dirty="0" smtClean="0">
                <a:hlinkClick r:id="rId4"/>
              </a:rPr>
              <a:t>rneamtu@wpi.edu</a:t>
            </a:r>
            <a:endParaRPr lang="en-US" dirty="0" smtClean="0"/>
          </a:p>
          <a:p>
            <a:r>
              <a:rPr lang="en-US" dirty="0" smtClean="0"/>
              <a:t>SA</a:t>
            </a:r>
          </a:p>
          <a:p>
            <a:pPr lvl="1"/>
            <a:r>
              <a:rPr lang="en-US" dirty="0" smtClean="0"/>
              <a:t>Andrew Iovanna</a:t>
            </a:r>
          </a:p>
          <a:p>
            <a:pPr lvl="1"/>
            <a:r>
              <a:rPr lang="en-US" dirty="0" smtClean="0">
                <a:hlinkClick r:id="rId5"/>
              </a:rPr>
              <a:t>awiovanna@wpi.edu</a:t>
            </a:r>
            <a:endParaRPr lang="en-US" dirty="0" smtClean="0"/>
          </a:p>
          <a:p>
            <a:r>
              <a:rPr lang="en-US" dirty="0" smtClean="0"/>
              <a:t>Office </a:t>
            </a:r>
            <a:r>
              <a:rPr lang="en-US" dirty="0" smtClean="0"/>
              <a:t>Hours</a:t>
            </a:r>
          </a:p>
          <a:p>
            <a:pPr lvl="1"/>
            <a:r>
              <a:rPr lang="en-US" dirty="0" smtClean="0"/>
              <a:t>By Appointment</a:t>
            </a:r>
            <a:endParaRPr lang="en-US" dirty="0"/>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5</a:t>
            </a:fld>
            <a:endParaRPr lang="en-US" dirty="0"/>
          </a:p>
        </p:txBody>
      </p:sp>
    </p:spTree>
    <p:extLst>
      <p:ext uri="{BB962C8B-B14F-4D97-AF65-F5344CB8AC3E}">
        <p14:creationId xmlns:p14="http://schemas.microsoft.com/office/powerpoint/2010/main" val="21081641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a:t>
            </a:r>
            <a:endParaRPr lang="en-US" dirty="0"/>
          </a:p>
        </p:txBody>
      </p:sp>
      <p:sp>
        <p:nvSpPr>
          <p:cNvPr id="3" name="Text Placeholder 2"/>
          <p:cNvSpPr>
            <a:spLocks noGrp="1"/>
          </p:cNvSpPr>
          <p:nvPr>
            <p:ph type="body" idx="1"/>
          </p:nvPr>
        </p:nvSpPr>
        <p:spPr/>
        <p:txBody>
          <a:bodyPr/>
          <a:lstStyle/>
          <a:p>
            <a:r>
              <a:rPr lang="en-US" dirty="0" smtClean="0"/>
              <a:t>Course Web Site</a:t>
            </a:r>
            <a:endParaRPr lang="en-US" dirty="0"/>
          </a:p>
        </p:txBody>
      </p:sp>
      <p:sp>
        <p:nvSpPr>
          <p:cNvPr id="4" name="Content Placeholder 3"/>
          <p:cNvSpPr>
            <a:spLocks noGrp="1"/>
          </p:cNvSpPr>
          <p:nvPr>
            <p:ph sz="half" idx="2"/>
          </p:nvPr>
        </p:nvSpPr>
        <p:spPr/>
        <p:txBody>
          <a:bodyPr/>
          <a:lstStyle/>
          <a:p>
            <a:r>
              <a:rPr lang="en-US" dirty="0" smtClean="0">
                <a:hlinkClick r:id="rId3"/>
              </a:rPr>
              <a:t>http://socialimps.keithpray.net</a:t>
            </a:r>
            <a:endParaRPr lang="en-US" dirty="0" smtClean="0"/>
          </a:p>
          <a:p>
            <a:r>
              <a:rPr lang="en-US" dirty="0" smtClean="0"/>
              <a:t>Syllabus</a:t>
            </a:r>
          </a:p>
          <a:p>
            <a:r>
              <a:rPr lang="en-US" dirty="0" smtClean="0"/>
              <a:t>Grading Policy</a:t>
            </a:r>
          </a:p>
          <a:p>
            <a:r>
              <a:rPr lang="en-US" dirty="0" smtClean="0"/>
              <a:t>Due Dates</a:t>
            </a:r>
          </a:p>
          <a:p>
            <a:r>
              <a:rPr lang="en-US" dirty="0" smtClean="0"/>
              <a:t>Etc.</a:t>
            </a:r>
            <a:endParaRPr lang="en-US" dirty="0"/>
          </a:p>
        </p:txBody>
      </p:sp>
      <p:sp>
        <p:nvSpPr>
          <p:cNvPr id="5" name="Text Placeholder 4"/>
          <p:cNvSpPr>
            <a:spLocks noGrp="1"/>
          </p:cNvSpPr>
          <p:nvPr>
            <p:ph type="body" sz="quarter" idx="3"/>
          </p:nvPr>
        </p:nvSpPr>
        <p:spPr/>
        <p:txBody>
          <a:bodyPr/>
          <a:lstStyle/>
          <a:p>
            <a:r>
              <a:rPr lang="en-US" dirty="0" smtClean="0"/>
              <a:t>myWPI</a:t>
            </a:r>
            <a:endParaRPr lang="en-US" dirty="0"/>
          </a:p>
        </p:txBody>
      </p:sp>
      <p:sp>
        <p:nvSpPr>
          <p:cNvPr id="6" name="Content Placeholder 5"/>
          <p:cNvSpPr>
            <a:spLocks noGrp="1"/>
          </p:cNvSpPr>
          <p:nvPr>
            <p:ph sz="quarter" idx="4"/>
          </p:nvPr>
        </p:nvSpPr>
        <p:spPr/>
        <p:txBody>
          <a:bodyPr/>
          <a:lstStyle/>
          <a:p>
            <a:r>
              <a:rPr lang="en-US" dirty="0" smtClean="0"/>
              <a:t>Interactive assignments</a:t>
            </a:r>
          </a:p>
          <a:p>
            <a:r>
              <a:rPr lang="en-US" dirty="0" smtClean="0"/>
              <a:t>Your Grades</a:t>
            </a:r>
            <a:endParaRPr lang="en-US" dirty="0"/>
          </a:p>
        </p:txBody>
      </p:sp>
      <p:sp>
        <p:nvSpPr>
          <p:cNvPr id="7" name="Footer Placeholder 6"/>
          <p:cNvSpPr>
            <a:spLocks noGrp="1"/>
          </p:cNvSpPr>
          <p:nvPr>
            <p:ph type="ftr" sz="quarter" idx="11"/>
          </p:nvPr>
        </p:nvSpPr>
        <p:spPr/>
        <p:txBody>
          <a:bodyPr/>
          <a:lstStyle/>
          <a:p>
            <a:r>
              <a:rPr lang="en-US" dirty="0" smtClean="0"/>
              <a:t>© 2015 Keith A. Pray</a:t>
            </a:r>
            <a:endParaRPr lang="en-US" dirty="0"/>
          </a:p>
        </p:txBody>
      </p:sp>
      <p:sp>
        <p:nvSpPr>
          <p:cNvPr id="8" name="Slide Number Placeholder 7"/>
          <p:cNvSpPr>
            <a:spLocks noGrp="1"/>
          </p:cNvSpPr>
          <p:nvPr>
            <p:ph type="sldNum" sz="quarter" idx="12"/>
          </p:nvPr>
        </p:nvSpPr>
        <p:spPr/>
        <p:txBody>
          <a:bodyPr/>
          <a:lstStyle/>
          <a:p>
            <a:fld id="{A2A17EAB-8B51-5C40-8776-6683E51FA7A0}" type="slidenum">
              <a:rPr lang="en-US" smtClean="0"/>
              <a:t>6</a:t>
            </a:fld>
            <a:endParaRPr lang="en-US" dirty="0"/>
          </a:p>
        </p:txBody>
      </p:sp>
    </p:spTree>
    <p:extLst>
      <p:ext uri="{BB962C8B-B14F-4D97-AF65-F5344CB8AC3E}">
        <p14:creationId xmlns:p14="http://schemas.microsoft.com/office/powerpoint/2010/main" val="261707839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Outcomes – You will:</a:t>
            </a:r>
            <a:endParaRPr lang="en-US" dirty="0"/>
          </a:p>
        </p:txBody>
      </p:sp>
      <p:sp>
        <p:nvSpPr>
          <p:cNvPr id="10" name="Content Placeholder 9"/>
          <p:cNvSpPr>
            <a:spLocks noGrp="1"/>
          </p:cNvSpPr>
          <p:nvPr>
            <p:ph idx="1"/>
          </p:nvPr>
        </p:nvSpPr>
        <p:spPr/>
        <p:txBody>
          <a:bodyPr>
            <a:noAutofit/>
          </a:bodyPr>
          <a:lstStyle/>
          <a:p>
            <a:r>
              <a:rPr lang="en-US" sz="1600" dirty="0" smtClean="0"/>
              <a:t>Demonstrate understanding </a:t>
            </a:r>
            <a:r>
              <a:rPr lang="en-US" sz="1600" dirty="0"/>
              <a:t>of </a:t>
            </a:r>
            <a:r>
              <a:rPr lang="en-US" sz="1600" dirty="0" smtClean="0"/>
              <a:t>links </a:t>
            </a:r>
            <a:r>
              <a:rPr lang="en-US" sz="1600" dirty="0"/>
              <a:t>between </a:t>
            </a:r>
            <a:r>
              <a:rPr lang="en-US" sz="1600" dirty="0" smtClean="0"/>
              <a:t>technology, society, </a:t>
            </a:r>
            <a:r>
              <a:rPr lang="en-US" sz="1600" dirty="0"/>
              <a:t>and computer </a:t>
            </a:r>
            <a:r>
              <a:rPr lang="en-US" sz="1600" dirty="0" smtClean="0"/>
              <a:t>professional responsibilities. </a:t>
            </a:r>
          </a:p>
          <a:p>
            <a:r>
              <a:rPr lang="en-US" sz="1600" dirty="0"/>
              <a:t>Discover and use primary sources of material relevant to course topics </a:t>
            </a:r>
            <a:r>
              <a:rPr lang="en-US" sz="1600" dirty="0" smtClean="0"/>
              <a:t>in </a:t>
            </a:r>
            <a:r>
              <a:rPr lang="en-US" sz="1600" dirty="0"/>
              <a:t>support of arguments.</a:t>
            </a:r>
          </a:p>
          <a:p>
            <a:r>
              <a:rPr lang="en-US" sz="1600" dirty="0" smtClean="0"/>
              <a:t>Present personal opinions based </a:t>
            </a:r>
            <a:r>
              <a:rPr lang="en-US" sz="1600" dirty="0"/>
              <a:t>on well reasoned arguments </a:t>
            </a:r>
            <a:r>
              <a:rPr lang="en-US" sz="1600" dirty="0" smtClean="0"/>
              <a:t>verbally </a:t>
            </a:r>
            <a:r>
              <a:rPr lang="en-US" sz="1600" dirty="0"/>
              <a:t>and in writing. </a:t>
            </a:r>
            <a:endParaRPr lang="en-US" sz="1600" dirty="0" smtClean="0"/>
          </a:p>
          <a:p>
            <a:r>
              <a:rPr lang="en-US" sz="1600" dirty="0" smtClean="0"/>
              <a:t>Be familiar </a:t>
            </a:r>
            <a:r>
              <a:rPr lang="en-US" sz="1600" dirty="0"/>
              <a:t>with </a:t>
            </a:r>
            <a:r>
              <a:rPr lang="en-US" sz="1600" dirty="0" smtClean="0"/>
              <a:t>social</a:t>
            </a:r>
            <a:r>
              <a:rPr lang="en-US" sz="1600" dirty="0"/>
              <a:t>, moral, and ethical issues </a:t>
            </a:r>
            <a:r>
              <a:rPr lang="en-US" sz="1600" dirty="0" smtClean="0"/>
              <a:t>faced by computer professionals. </a:t>
            </a:r>
          </a:p>
          <a:p>
            <a:r>
              <a:rPr lang="en-US" sz="1600" dirty="0"/>
              <a:t>Be able to recognize ethical issues. </a:t>
            </a:r>
            <a:endParaRPr lang="en-US" sz="1600" dirty="0" smtClean="0"/>
          </a:p>
          <a:p>
            <a:r>
              <a:rPr lang="en-US" sz="1600" dirty="0"/>
              <a:t>Understand </a:t>
            </a:r>
            <a:r>
              <a:rPr lang="en-US" sz="1600" dirty="0" smtClean="0"/>
              <a:t>professional codes </a:t>
            </a:r>
            <a:r>
              <a:rPr lang="en-US" sz="1600" dirty="0"/>
              <a:t>and ideals </a:t>
            </a:r>
            <a:r>
              <a:rPr lang="en-US" sz="1600" dirty="0" smtClean="0"/>
              <a:t>and </a:t>
            </a:r>
            <a:r>
              <a:rPr lang="en-US" sz="1600" dirty="0"/>
              <a:t>apply them in </a:t>
            </a:r>
            <a:r>
              <a:rPr lang="en-US" sz="1600" dirty="0" smtClean="0"/>
              <a:t>decision </a:t>
            </a:r>
            <a:r>
              <a:rPr lang="en-US" sz="1600" dirty="0"/>
              <a:t>making. </a:t>
            </a:r>
            <a:endParaRPr lang="en-US" sz="1600" dirty="0" smtClean="0"/>
          </a:p>
          <a:p>
            <a:r>
              <a:rPr lang="en-US" sz="1600" dirty="0"/>
              <a:t>Analyze </a:t>
            </a:r>
            <a:r>
              <a:rPr lang="en-US" sz="1600" dirty="0" smtClean="0"/>
              <a:t>popular </a:t>
            </a:r>
            <a:r>
              <a:rPr lang="en-US" sz="1600" dirty="0"/>
              <a:t>portrayal of </a:t>
            </a:r>
            <a:r>
              <a:rPr lang="en-US" sz="1600" dirty="0" smtClean="0"/>
              <a:t>computing and </a:t>
            </a:r>
            <a:r>
              <a:rPr lang="en-US" sz="1600" dirty="0"/>
              <a:t>its effects on </a:t>
            </a:r>
            <a:r>
              <a:rPr lang="en-US" sz="1600" dirty="0" smtClean="0"/>
              <a:t>society. </a:t>
            </a:r>
            <a:endParaRPr lang="en-US" sz="1600" dirty="0"/>
          </a:p>
          <a:p>
            <a:r>
              <a:rPr lang="en-US" sz="1600" dirty="0" smtClean="0"/>
              <a:t>Practice critical thinking, written, and oral presentations skills.</a:t>
            </a:r>
            <a:endParaRPr lang="en-US" sz="1600" dirty="0"/>
          </a:p>
        </p:txBody>
      </p:sp>
      <p:sp>
        <p:nvSpPr>
          <p:cNvPr id="7" name="Footer Placeholder 6"/>
          <p:cNvSpPr>
            <a:spLocks noGrp="1"/>
          </p:cNvSpPr>
          <p:nvPr>
            <p:ph type="ftr" sz="quarter" idx="11"/>
          </p:nvPr>
        </p:nvSpPr>
        <p:spPr/>
        <p:txBody>
          <a:bodyPr/>
          <a:lstStyle/>
          <a:p>
            <a:r>
              <a:rPr lang="en-US" dirty="0" smtClean="0"/>
              <a:t>© 2015 Keith A. Pray</a:t>
            </a:r>
            <a:endParaRPr lang="en-US" dirty="0"/>
          </a:p>
        </p:txBody>
      </p:sp>
      <p:sp>
        <p:nvSpPr>
          <p:cNvPr id="8" name="Slide Number Placeholder 7"/>
          <p:cNvSpPr>
            <a:spLocks noGrp="1"/>
          </p:cNvSpPr>
          <p:nvPr>
            <p:ph type="sldNum" sz="quarter" idx="12"/>
          </p:nvPr>
        </p:nvSpPr>
        <p:spPr/>
        <p:txBody>
          <a:bodyPr/>
          <a:lstStyle/>
          <a:p>
            <a:fld id="{A2A17EAB-8B51-5C40-8776-6683E51FA7A0}" type="slidenum">
              <a:rPr lang="en-US" smtClean="0"/>
              <a:t>7</a:t>
            </a:fld>
            <a:endParaRPr lang="en-US" dirty="0"/>
          </a:p>
        </p:txBody>
      </p:sp>
    </p:spTree>
    <p:extLst>
      <p:ext uri="{BB962C8B-B14F-4D97-AF65-F5344CB8AC3E}">
        <p14:creationId xmlns:p14="http://schemas.microsoft.com/office/powerpoint/2010/main" val="4170062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Quiz!</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What is computing?</a:t>
            </a:r>
          </a:p>
          <a:p>
            <a:pPr marL="457200" indent="-457200">
              <a:buFont typeface="+mj-lt"/>
              <a:buAutoNum type="arabicPeriod"/>
            </a:pPr>
            <a:r>
              <a:rPr lang="en-US" dirty="0" smtClean="0"/>
              <a:t>What is the oldest computing device you can think of?</a:t>
            </a:r>
          </a:p>
          <a:p>
            <a:pPr marL="457200" indent="-457200">
              <a:buFont typeface="+mj-lt"/>
              <a:buAutoNum type="arabicPeriod"/>
            </a:pPr>
            <a:r>
              <a:rPr lang="en-US" dirty="0" smtClean="0"/>
              <a:t>What computing technology do you wish society had not adopted?</a:t>
            </a:r>
          </a:p>
          <a:p>
            <a:pPr marL="457200" indent="-457200">
              <a:buFont typeface="+mj-lt"/>
              <a:buAutoNum type="arabicPeriod"/>
            </a:pPr>
            <a:r>
              <a:rPr lang="en-US" dirty="0" smtClean="0"/>
              <a:t>What good will you do with your degree?</a:t>
            </a:r>
            <a:endParaRPr lang="en-US" dirty="0"/>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8</a:t>
            </a:fld>
            <a:endParaRPr lang="en-US" dirty="0"/>
          </a:p>
        </p:txBody>
      </p:sp>
    </p:spTree>
    <p:extLst>
      <p:ext uri="{BB962C8B-B14F-4D97-AF65-F5344CB8AC3E}">
        <p14:creationId xmlns:p14="http://schemas.microsoft.com/office/powerpoint/2010/main" val="326224822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763871456"/>
              </p:ext>
            </p:extLst>
          </p:nvPr>
        </p:nvGraphicFramePr>
        <p:xfrm>
          <a:off x="685800" y="510060"/>
          <a:ext cx="7772400" cy="4348480"/>
        </p:xfrm>
        <a:graphic>
          <a:graphicData uri="http://schemas.openxmlformats.org/drawingml/2006/table">
            <a:tbl>
              <a:tblPr firstRow="1" bandRow="1">
                <a:tableStyleId>{C083E6E3-FA7D-4D7B-A595-EF9225AFEA82}</a:tableStyleId>
              </a:tblPr>
              <a:tblGrid>
                <a:gridCol w="2098617"/>
                <a:gridCol w="5673783"/>
              </a:tblGrid>
              <a:tr h="370840">
                <a:tc>
                  <a:txBody>
                    <a:bodyPr/>
                    <a:lstStyle/>
                    <a:p>
                      <a:r>
                        <a:rPr lang="en-US" b="0" dirty="0" smtClean="0"/>
                        <a:t>Manufacturer</a:t>
                      </a:r>
                      <a:endParaRPr lang="en-US" b="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b="0" dirty="0" smtClean="0">
                          <a:solidFill>
                            <a:schemeClr val="tx1"/>
                          </a:solidFill>
                        </a:rPr>
                        <a:t>Compaq Computer Corporation, United States</a:t>
                      </a:r>
                    </a:p>
                  </a:txBody>
                  <a:tcPr/>
                </a:tc>
              </a:tr>
              <a:tr h="370840">
                <a:tc>
                  <a:txBody>
                    <a:bodyPr/>
                    <a:lstStyle/>
                    <a:p>
                      <a:r>
                        <a:rPr lang="en-US" dirty="0" smtClean="0"/>
                        <a:t>Type</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Portable computer</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Release date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January 1983</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Introductory price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US $3,590</a:t>
                      </a:r>
                    </a:p>
                  </a:txBody>
                  <a:tcPr/>
                </a:tc>
              </a:tr>
              <a:tr h="370840">
                <a:tc>
                  <a:txBody>
                    <a:bodyPr/>
                    <a:lstStyle/>
                    <a:p>
                      <a:r>
                        <a:rPr lang="en-US" dirty="0" smtClean="0"/>
                        <a:t>Operating system</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MS-DOS</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Storage capacity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Two 5.25" floppy drives or, 1 floppy drive + 10 MB HD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Memory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128 kilobytes (expandable to 640)</a:t>
                      </a:r>
                    </a:p>
                  </a:txBody>
                  <a:tcPr/>
                </a:tc>
              </a:tr>
              <a:tr h="370840">
                <a:tc>
                  <a:txBody>
                    <a:bodyPr/>
                    <a:lstStyle/>
                    <a:p>
                      <a:r>
                        <a:rPr lang="en-US" sz="1800" dirty="0" smtClean="0">
                          <a:solidFill>
                            <a:schemeClr val="tx1"/>
                          </a:solidFill>
                          <a:effectLst/>
                        </a:rPr>
                        <a:t>Display</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Built-in 9" green screen monitor + CGA-compatible video card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Weight</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de-DE" sz="1800" dirty="0" smtClean="0">
                          <a:solidFill>
                            <a:schemeClr val="tx1"/>
                          </a:solidFill>
                        </a:rPr>
                        <a:t>28 </a:t>
                      </a:r>
                      <a:r>
                        <a:rPr lang="de-DE" sz="1800" dirty="0" smtClean="0">
                          <a:solidFill>
                            <a:schemeClr val="tx1"/>
                          </a:solidFill>
                        </a:rPr>
                        <a:t>lbs </a:t>
                      </a:r>
                      <a:r>
                        <a:rPr lang="de-DE" sz="1800" dirty="0" smtClean="0">
                          <a:solidFill>
                            <a:schemeClr val="tx1"/>
                          </a:solidFill>
                        </a:rPr>
                        <a:t>(12.5 kg)</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Processor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it-IT" sz="1800" dirty="0" smtClean="0"/>
                        <a:t>Intel 8088</a:t>
                      </a:r>
                    </a:p>
                  </a:txBody>
                  <a:tcPr/>
                </a:tc>
              </a:tr>
              <a:tr h="370840">
                <a:tc>
                  <a:txBody>
                    <a:bodyPr/>
                    <a:lstStyle/>
                    <a:p>
                      <a:r>
                        <a:rPr lang="en-US" sz="1800" dirty="0" smtClean="0"/>
                        <a:t>Speed</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4.77 MHz</a:t>
                      </a:r>
                    </a:p>
                  </a:txBody>
                  <a:tcPr/>
                </a:tc>
              </a:tr>
            </a:tbl>
          </a:graphicData>
        </a:graphic>
      </p:graphicFrame>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9</a:t>
            </a:fld>
            <a:endParaRPr lang="en-US" dirty="0"/>
          </a:p>
        </p:txBody>
      </p:sp>
    </p:spTree>
    <p:extLst>
      <p:ext uri="{BB962C8B-B14F-4D97-AF65-F5344CB8AC3E}">
        <p14:creationId xmlns:p14="http://schemas.microsoft.com/office/powerpoint/2010/main" val="90437887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3185</TotalTime>
  <Words>1037</Words>
  <Application>Microsoft Macintosh PowerPoint</Application>
  <PresentationFormat>On-screen Show (16:9)</PresentationFormat>
  <Paragraphs>182</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Red Radial 16x9</vt:lpstr>
      <vt:lpstr>Class 1 Introduction</vt:lpstr>
      <vt:lpstr>PowerPoint Presentation</vt:lpstr>
      <vt:lpstr>PowerPoint Presentation</vt:lpstr>
      <vt:lpstr>Overview</vt:lpstr>
      <vt:lpstr>Course Staff</vt:lpstr>
      <vt:lpstr>Logistics</vt:lpstr>
      <vt:lpstr>Outcomes – You will:</vt:lpstr>
      <vt:lpstr>Group Quiz!</vt:lpstr>
      <vt:lpstr>PowerPoint Presentation</vt:lpstr>
      <vt:lpstr>Overview</vt:lpstr>
      <vt:lpstr>Assignment</vt:lpstr>
      <vt:lpstr>Class 1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48</cp:revision>
  <dcterms:created xsi:type="dcterms:W3CDTF">2014-08-25T02:19:16Z</dcterms:created>
  <dcterms:modified xsi:type="dcterms:W3CDTF">2015-03-17T21:14:50Z</dcterms:modified>
</cp:coreProperties>
</file>