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handoutMasterIdLst>
    <p:handoutMasterId r:id="rId15"/>
  </p:handoutMasterIdLst>
  <p:sldIdLst>
    <p:sldId id="256" r:id="rId2"/>
    <p:sldId id="259" r:id="rId3"/>
    <p:sldId id="270" r:id="rId4"/>
    <p:sldId id="272" r:id="rId5"/>
    <p:sldId id="273" r:id="rId6"/>
    <p:sldId id="274" r:id="rId7"/>
    <p:sldId id="275" r:id="rId8"/>
    <p:sldId id="276" r:id="rId9"/>
    <p:sldId id="277" r:id="rId10"/>
    <p:sldId id="278" r:id="rId11"/>
    <p:sldId id="271" r:id="rId12"/>
    <p:sldId id="269" r:id="rId13"/>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25" autoAdjust="0"/>
    <p:restoredTop sz="74783" autoAdjust="0"/>
  </p:normalViewPr>
  <p:slideViewPr>
    <p:cSldViewPr snapToGrid="0" snapToObjects="1">
      <p:cViewPr varScale="1">
        <p:scale>
          <a:sx n="115" d="100"/>
          <a:sy n="115" d="100"/>
        </p:scale>
        <p:origin x="-208" y="-96"/>
      </p:cViewPr>
      <p:guideLst>
        <p:guide orient="horz" pos="1620"/>
        <p:guide pos="2880"/>
      </p:guideLst>
    </p:cSldViewPr>
  </p:slideViewPr>
  <p:notesTextViewPr>
    <p:cViewPr>
      <p:scale>
        <a:sx n="100" d="100"/>
        <a:sy n="100" d="100"/>
      </p:scale>
      <p:origin x="0" y="0"/>
    </p:cViewPr>
  </p:notesTextViewPr>
  <p:sorterViewPr>
    <p:cViewPr>
      <p:scale>
        <a:sx n="154" d="100"/>
        <a:sy n="154" d="100"/>
      </p:scale>
      <p:origin x="0" y="768"/>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10/12/14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10/12/14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baseline="0" dirty="0" smtClean="0">
                <a:latin typeface="Arial" pitchFamily="-109" charset="0"/>
                <a:ea typeface="ＭＳ Ｐゴシック" pitchFamily="-109" charset="-128"/>
                <a:cs typeface="ＭＳ Ｐゴシック" pitchFamily="-109" charset="-128"/>
              </a:rPr>
              <a:t>This is the loneliest title slide you’ll ever see… (Three Dog Night fans?)</a:t>
            </a:r>
            <a:endParaRPr lang="en-US" baseline="0" dirty="0" smtClean="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fontAlgn="base"/>
            <a:endParaRPr lang="en-US" altLang="zh-CN" sz="1200" b="0" i="0" u="none" kern="1200" dirty="0">
              <a:solidFill>
                <a:schemeClr val="bg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270700B2-88B9-1642-B8EB-F86842378D04}" type="slidenum">
              <a:rPr lang="en-US" smtClean="0"/>
              <a:t>10</a:t>
            </a:fld>
            <a:endParaRPr lang="en-US"/>
          </a:p>
        </p:txBody>
      </p:sp>
    </p:spTree>
    <p:extLst>
      <p:ext uri="{BB962C8B-B14F-4D97-AF65-F5344CB8AC3E}">
        <p14:creationId xmlns:p14="http://schemas.microsoft.com/office/powerpoint/2010/main" val="21239194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pitchFamily="-109" charset="0"/>
                <a:ea typeface="ＭＳ Ｐゴシック" pitchFamily="-109" charset="-128"/>
                <a:cs typeface="ＭＳ Ｐゴシック" pitchFamily="-109" charset="-128"/>
              </a:rPr>
              <a:t>Fill time with Work Discussion on Course Web Site</a:t>
            </a:r>
            <a:endParaRPr lang="en-US"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Not needed this time:</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TA Name:</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TA Evaluation Form return to CS department: Fuller 233</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a:p>
        </p:txBody>
      </p:sp>
    </p:spTree>
    <p:extLst>
      <p:ext uri="{BB962C8B-B14F-4D97-AF65-F5344CB8AC3E}">
        <p14:creationId xmlns:p14="http://schemas.microsoft.com/office/powerpoint/2010/main" val="2364055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Keywords</a:t>
            </a:r>
            <a:r>
              <a:rPr lang="en-US" baseline="0" dirty="0" smtClean="0"/>
              <a:t> of Crowdsourcing: unknown, online, large </a:t>
            </a:r>
            <a:r>
              <a:rPr lang="en-US" baseline="0" dirty="0" smtClean="0">
                <a:sym typeface="Wingdings" panose="05000000000000000000" pitchFamily="2" charset="2"/>
              </a:rPr>
              <a:t> activities that were traditionally performed be a certain group of professionals being outsourced to a large, uncertain, unknown group of people, usually the online community</a:t>
            </a:r>
            <a:endParaRPr lang="en-US" baseline="0" dirty="0" smtClean="0"/>
          </a:p>
          <a:p>
            <a:pPr marL="171450" indent="-171450">
              <a:buFont typeface="Arial" panose="020B0604020202020204" pitchFamily="34" charset="0"/>
              <a:buChar char="•"/>
            </a:pPr>
            <a:r>
              <a:rPr lang="en-US" baseline="0" dirty="0" smtClean="0"/>
              <a:t>Crowdsourcing V.S. Outsourcing:</a:t>
            </a:r>
          </a:p>
          <a:p>
            <a:pPr marL="628650" lvl="1" indent="-171450">
              <a:buFont typeface="Arial" panose="020B0604020202020204" pitchFamily="34" charset="0"/>
              <a:buChar char="•"/>
            </a:pPr>
            <a:r>
              <a:rPr lang="en-US" baseline="0" dirty="0" smtClean="0"/>
              <a:t>Function: C: subdivide tedious work or collect ideas from a broad scale</a:t>
            </a:r>
          </a:p>
          <a:p>
            <a:pPr marL="457200" lvl="1" indent="0">
              <a:buFont typeface="Arial" panose="020B0604020202020204" pitchFamily="34" charset="0"/>
              <a:buNone/>
            </a:pPr>
            <a:r>
              <a:rPr lang="en-US" baseline="0" dirty="0" smtClean="0"/>
              <a:t>                    O: may involve transferring employee or assets</a:t>
            </a:r>
          </a:p>
          <a:p>
            <a:pPr marL="628650" lvl="1" indent="-171450">
              <a:buFont typeface="Arial" panose="020B0604020202020204" pitchFamily="34" charset="0"/>
              <a:buChar char="•"/>
            </a:pPr>
            <a:r>
              <a:rPr lang="en-US" baseline="0" dirty="0" smtClean="0"/>
              <a:t>Labor force: C: unknown online community</a:t>
            </a:r>
          </a:p>
          <a:p>
            <a:pPr marL="457200" lvl="1" indent="0">
              <a:buFont typeface="Arial" panose="020B0604020202020204" pitchFamily="34" charset="0"/>
              <a:buNone/>
            </a:pPr>
            <a:r>
              <a:rPr lang="en-US" baseline="0" dirty="0" smtClean="0"/>
              <a:t>                        O: certain third-party organization, fixed staffing model</a:t>
            </a:r>
          </a:p>
          <a:p>
            <a:pPr marL="628650" lvl="1" indent="-171450">
              <a:buFont typeface="Arial" panose="020B0604020202020204" pitchFamily="34" charset="0"/>
              <a:buChar char="•"/>
            </a:pPr>
            <a:r>
              <a:rPr lang="en-US" baseline="0" dirty="0" smtClean="0"/>
              <a:t>Rewards:  C: no/small incentives for participants OR selected winner rewarded only</a:t>
            </a:r>
          </a:p>
          <a:p>
            <a:pPr marL="457200" lvl="1" indent="0">
              <a:buFont typeface="Arial" panose="020B0604020202020204" pitchFamily="34" charset="0"/>
              <a:buNone/>
            </a:pPr>
            <a:r>
              <a:rPr lang="en-US" baseline="0" dirty="0" smtClean="0"/>
              <a:t>                    O: contract, headcount, prepayments</a:t>
            </a:r>
          </a:p>
          <a:p>
            <a:pPr marL="628650" lvl="1" indent="-171450">
              <a:buFont typeface="Arial" panose="020B0604020202020204" pitchFamily="34" charset="0"/>
              <a:buChar char="•"/>
            </a:pPr>
            <a:r>
              <a:rPr lang="en-US" baseline="0" dirty="0" smtClean="0"/>
              <a:t>Quality assurance: C: no bottom line</a:t>
            </a:r>
          </a:p>
          <a:p>
            <a:pPr marL="457200" lvl="1" indent="0">
              <a:buFont typeface="Arial" panose="020B0604020202020204" pitchFamily="34" charset="0"/>
              <a:buNone/>
            </a:pPr>
            <a:r>
              <a:rPr lang="en-US" baseline="0" dirty="0" smtClean="0"/>
              <a:t>                                  O: Service Level Agreement</a:t>
            </a:r>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a:p>
        </p:txBody>
      </p:sp>
    </p:spTree>
    <p:extLst>
      <p:ext uri="{BB962C8B-B14F-4D97-AF65-F5344CB8AC3E}">
        <p14:creationId xmlns:p14="http://schemas.microsoft.com/office/powerpoint/2010/main" val="180102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Crowd Voting:</a:t>
            </a:r>
            <a:r>
              <a:rPr lang="en-US" baseline="0" dirty="0" smtClean="0"/>
              <a:t> Reviews and Ratings</a:t>
            </a:r>
          </a:p>
          <a:p>
            <a:pPr marL="628650" lvl="1" indent="-171450">
              <a:buFont typeface="Arial" panose="020B0604020202020204" pitchFamily="34" charset="0"/>
              <a:buChar char="•"/>
            </a:pPr>
            <a:r>
              <a:rPr lang="en-US" baseline="0" dirty="0" smtClean="0"/>
              <a:t>Yelp: </a:t>
            </a:r>
            <a:r>
              <a:rPr lang="en-US" altLang="zh-CN" sz="1200" b="0" i="0" kern="1200" dirty="0" smtClean="0">
                <a:solidFill>
                  <a:schemeClr val="tx1"/>
                </a:solidFill>
                <a:effectLst/>
                <a:latin typeface="+mn-lt"/>
                <a:ea typeface="+mn-ea"/>
                <a:cs typeface="+mn-cs"/>
              </a:rPr>
              <a:t>publish crowd-sourced reviews about local businesses</a:t>
            </a:r>
          </a:p>
          <a:p>
            <a:pPr marL="628650" lvl="1" indent="-171450">
              <a:buFont typeface="Arial" panose="020B0604020202020204" pitchFamily="34" charset="0"/>
              <a:buChar char="•"/>
            </a:pPr>
            <a:r>
              <a:rPr lang="en-US" baseline="0" dirty="0" err="1" smtClean="0"/>
              <a:t>IMDb</a:t>
            </a:r>
            <a:r>
              <a:rPr lang="en-US" baseline="0" dirty="0" smtClean="0"/>
              <a:t>: </a:t>
            </a:r>
            <a:r>
              <a:rPr lang="en-US" altLang="zh-CN" sz="1200" b="0" i="0" kern="1200" dirty="0" smtClean="0">
                <a:solidFill>
                  <a:schemeClr val="tx1"/>
                </a:solidFill>
                <a:effectLst/>
                <a:latin typeface="+mn-lt"/>
                <a:ea typeface="+mn-ea"/>
                <a:cs typeface="+mn-cs"/>
              </a:rPr>
              <a:t>an </a:t>
            </a:r>
            <a:r>
              <a:rPr lang="en-US" altLang="zh-CN" sz="1200" b="0" i="0" u="none" strike="noStrike" kern="1200" dirty="0" smtClean="0">
                <a:solidFill>
                  <a:schemeClr val="tx1"/>
                </a:solidFill>
                <a:effectLst/>
                <a:latin typeface="+mn-lt"/>
                <a:ea typeface="+mn-ea"/>
                <a:cs typeface="+mn-cs"/>
              </a:rPr>
              <a:t>online database</a:t>
            </a:r>
            <a:r>
              <a:rPr lang="en-US" altLang="zh-CN" sz="1200" b="0" i="0" kern="1200" dirty="0" smtClean="0">
                <a:solidFill>
                  <a:schemeClr val="tx1"/>
                </a:solidFill>
                <a:effectLst/>
                <a:latin typeface="+mn-lt"/>
                <a:ea typeface="+mn-ea"/>
                <a:cs typeface="+mn-cs"/>
              </a:rPr>
              <a:t> of information related to </a:t>
            </a:r>
            <a:r>
              <a:rPr lang="en-US" altLang="zh-CN" sz="1200" b="0" i="0" u="none" strike="noStrike" kern="1200" dirty="0" smtClean="0">
                <a:solidFill>
                  <a:schemeClr val="tx1"/>
                </a:solidFill>
                <a:effectLst/>
                <a:latin typeface="+mn-lt"/>
                <a:ea typeface="+mn-ea"/>
                <a:cs typeface="+mn-cs"/>
              </a:rPr>
              <a:t>films</a:t>
            </a:r>
            <a:r>
              <a:rPr lang="en-US" altLang="zh-CN" sz="1200" b="0" i="0" kern="1200" dirty="0" smtClean="0">
                <a:solidFill>
                  <a:schemeClr val="tx1"/>
                </a:solidFill>
                <a:effectLst/>
                <a:latin typeface="+mn-lt"/>
                <a:ea typeface="+mn-ea"/>
                <a:cs typeface="+mn-cs"/>
              </a:rPr>
              <a:t>, </a:t>
            </a:r>
            <a:r>
              <a:rPr lang="en-US" altLang="zh-CN" sz="1200" b="0" i="0" u="none" strike="noStrike" kern="1200" dirty="0" smtClean="0">
                <a:solidFill>
                  <a:schemeClr val="tx1"/>
                </a:solidFill>
                <a:effectLst/>
                <a:latin typeface="+mn-lt"/>
                <a:ea typeface="+mn-ea"/>
                <a:cs typeface="+mn-cs"/>
              </a:rPr>
              <a:t>television programs</a:t>
            </a:r>
            <a:r>
              <a:rPr lang="en-US" altLang="zh-CN" sz="1200" b="0" i="0" kern="1200" dirty="0" smtClean="0">
                <a:solidFill>
                  <a:schemeClr val="tx1"/>
                </a:solidFill>
                <a:effectLst/>
                <a:latin typeface="+mn-lt"/>
                <a:ea typeface="+mn-ea"/>
                <a:cs typeface="+mn-cs"/>
              </a:rPr>
              <a:t>, and </a:t>
            </a:r>
            <a:r>
              <a:rPr lang="en-US" altLang="zh-CN" sz="1200" b="0" i="0" u="none" strike="noStrike" kern="1200" dirty="0" smtClean="0">
                <a:solidFill>
                  <a:schemeClr val="tx1"/>
                </a:solidFill>
                <a:effectLst/>
                <a:latin typeface="+mn-lt"/>
                <a:ea typeface="+mn-ea"/>
                <a:cs typeface="+mn-cs"/>
              </a:rPr>
              <a:t>video games.</a:t>
            </a:r>
            <a:r>
              <a:rPr lang="en-US" altLang="zh-CN" sz="1200" b="0" i="0" u="none" strike="noStrike" kern="1200" baseline="0" dirty="0" smtClean="0">
                <a:solidFill>
                  <a:schemeClr val="tx1"/>
                </a:solidFill>
                <a:effectLst/>
                <a:latin typeface="+mn-lt"/>
                <a:ea typeface="+mn-ea"/>
                <a:cs typeface="+mn-cs"/>
              </a:rPr>
              <a:t> </a:t>
            </a:r>
          </a:p>
          <a:p>
            <a:pPr marL="1085850" lvl="2" indent="-171450">
              <a:buFont typeface="Arial" panose="020B0604020202020204" pitchFamily="34" charset="0"/>
              <a:buChar char="•"/>
            </a:pPr>
            <a:r>
              <a:rPr lang="en-US" altLang="zh-CN" sz="1200" b="0" i="0" kern="1200" dirty="0" smtClean="0">
                <a:solidFill>
                  <a:schemeClr val="tx1"/>
                </a:solidFill>
                <a:effectLst/>
                <a:latin typeface="+mn-lt"/>
                <a:ea typeface="+mn-ea"/>
                <a:cs typeface="+mn-cs"/>
              </a:rPr>
              <a:t>enables any user to submit new material and request edits to existing entries. </a:t>
            </a:r>
          </a:p>
          <a:p>
            <a:pPr marL="1085850" lvl="2" indent="-171450">
              <a:buFont typeface="Arial" panose="020B0604020202020204" pitchFamily="34" charset="0"/>
              <a:buChar char="•"/>
            </a:pPr>
            <a:r>
              <a:rPr lang="en-US" altLang="zh-CN" sz="1200" b="0" i="0" kern="1200" dirty="0" smtClean="0">
                <a:solidFill>
                  <a:schemeClr val="tx1"/>
                </a:solidFill>
                <a:effectLst/>
                <a:latin typeface="+mn-lt"/>
                <a:ea typeface="+mn-ea"/>
                <a:cs typeface="+mn-cs"/>
              </a:rPr>
              <a:t>Users are also invited to rate any film on a scale of 1 to 10, and the totals are converted into a </a:t>
            </a:r>
            <a:r>
              <a:rPr lang="en-US" altLang="zh-CN" sz="1200" b="0" i="0" u="none" strike="noStrike" kern="1200" dirty="0" smtClean="0">
                <a:solidFill>
                  <a:schemeClr val="tx1"/>
                </a:solidFill>
                <a:effectLst/>
                <a:latin typeface="+mn-lt"/>
                <a:ea typeface="+mn-ea"/>
                <a:cs typeface="+mn-cs"/>
              </a:rPr>
              <a:t>weighted mean</a:t>
            </a:r>
            <a:r>
              <a:rPr lang="en-US" altLang="zh-CN" sz="1200" b="0" i="0" kern="1200" dirty="0" smtClean="0">
                <a:solidFill>
                  <a:schemeClr val="tx1"/>
                </a:solidFill>
                <a:effectLst/>
                <a:latin typeface="+mn-lt"/>
                <a:ea typeface="+mn-ea"/>
                <a:cs typeface="+mn-cs"/>
              </a:rPr>
              <a:t>-rating that is displayed beside each title</a:t>
            </a:r>
            <a:endParaRPr lang="en-US" baseline="0" dirty="0" smtClean="0"/>
          </a:p>
          <a:p>
            <a:pPr marL="171450" indent="-171450">
              <a:buFont typeface="Arial" panose="020B0604020202020204" pitchFamily="34" charset="0"/>
              <a:buChar char="•"/>
            </a:pPr>
            <a:r>
              <a:rPr lang="en-US" baseline="0" dirty="0" smtClean="0"/>
              <a:t>Crowd Creation: Professional Tasks, Designs</a:t>
            </a:r>
          </a:p>
          <a:p>
            <a:pPr marL="628650" lvl="1" indent="-171450">
              <a:buFont typeface="Arial" panose="020B0604020202020204" pitchFamily="34" charset="0"/>
              <a:buChar char="•"/>
            </a:pPr>
            <a:r>
              <a:rPr lang="en-US" baseline="0" dirty="0" smtClean="0"/>
              <a:t>99Designs: </a:t>
            </a:r>
            <a:r>
              <a:rPr lang="en-US" altLang="zh-CN" sz="1200" b="0" i="0" kern="1200" dirty="0" smtClean="0">
                <a:solidFill>
                  <a:schemeClr val="tx1"/>
                </a:solidFill>
                <a:effectLst/>
                <a:latin typeface="+mn-lt"/>
                <a:ea typeface="+mn-ea"/>
                <a:cs typeface="+mn-cs"/>
              </a:rPr>
              <a:t>an online graphic design marketplace where customers can solicit designers to submit designs for contests to create products such as websites, t-shirts, or logos. The customer then chooses the best design from the   pool of submitted entries and the selected designer will win a cash payment</a:t>
            </a:r>
          </a:p>
          <a:p>
            <a:pPr marL="628650" lvl="1" indent="-171450">
              <a:buFont typeface="Arial" panose="020B0604020202020204" pitchFamily="34" charset="0"/>
              <a:buChar char="•"/>
            </a:pPr>
            <a:r>
              <a:rPr lang="en-US" sz="1200" b="0" i="0" kern="1200" baseline="0" dirty="0" smtClean="0">
                <a:solidFill>
                  <a:schemeClr val="tx1"/>
                </a:solidFill>
                <a:effectLst/>
                <a:latin typeface="+mn-lt"/>
                <a:ea typeface="+mn-ea"/>
                <a:cs typeface="+mn-cs"/>
              </a:rPr>
              <a:t>TopCoder: </a:t>
            </a:r>
            <a:r>
              <a:rPr lang="en-US" altLang="zh-CN" sz="1200" b="0" i="0" kern="1200" dirty="0" smtClean="0">
                <a:solidFill>
                  <a:schemeClr val="tx1"/>
                </a:solidFill>
                <a:effectLst/>
                <a:latin typeface="+mn-lt"/>
                <a:ea typeface="+mn-ea"/>
                <a:cs typeface="+mn-cs"/>
              </a:rPr>
              <a:t>a company which administers contests in </a:t>
            </a:r>
            <a:r>
              <a:rPr lang="en-US" altLang="zh-CN" sz="1200" b="0" i="0" u="none" strike="noStrike" kern="1200" dirty="0" smtClean="0">
                <a:solidFill>
                  <a:schemeClr val="tx1"/>
                </a:solidFill>
                <a:effectLst/>
                <a:latin typeface="+mn-lt"/>
                <a:ea typeface="+mn-ea"/>
                <a:cs typeface="+mn-cs"/>
              </a:rPr>
              <a:t>computer programming.</a:t>
            </a:r>
            <a:endParaRPr lang="en-US" baseline="0" dirty="0" smtClean="0"/>
          </a:p>
          <a:p>
            <a:pPr marL="171450" indent="-171450">
              <a:buFont typeface="Arial" panose="020B0604020202020204" pitchFamily="34" charset="0"/>
              <a:buChar char="•"/>
            </a:pPr>
            <a:r>
              <a:rPr lang="en-US" baseline="0" dirty="0" smtClean="0"/>
              <a:t>Crowd Wisdom: Idea &amp; Data Collection</a:t>
            </a:r>
          </a:p>
          <a:p>
            <a:pPr marL="628650" lvl="1" indent="-171450">
              <a:buFont typeface="Arial" panose="020B0604020202020204" pitchFamily="34" charset="0"/>
              <a:buChar char="•"/>
            </a:pPr>
            <a:r>
              <a:rPr lang="en-US" baseline="0" dirty="0" err="1" smtClean="0"/>
              <a:t>Quora</a:t>
            </a:r>
            <a:r>
              <a:rPr lang="en-US" baseline="0" dirty="0" smtClean="0"/>
              <a:t>: </a:t>
            </a:r>
            <a:r>
              <a:rPr lang="en-US" altLang="zh-CN" sz="1200" b="0" i="0" kern="1200" dirty="0" smtClean="0">
                <a:solidFill>
                  <a:schemeClr val="tx1"/>
                </a:solidFill>
                <a:effectLst/>
                <a:latin typeface="+mn-lt"/>
                <a:ea typeface="+mn-ea"/>
                <a:cs typeface="+mn-cs"/>
              </a:rPr>
              <a:t> </a:t>
            </a:r>
            <a:r>
              <a:rPr lang="en-US" altLang="zh-CN" sz="1200" b="0" i="0" u="none" strike="noStrike" kern="1200" dirty="0" smtClean="0">
                <a:solidFill>
                  <a:schemeClr val="tx1"/>
                </a:solidFill>
                <a:effectLst/>
                <a:latin typeface="+mn-lt"/>
                <a:ea typeface="+mn-ea"/>
                <a:cs typeface="+mn-cs"/>
              </a:rPr>
              <a:t>question-and-answer website</a:t>
            </a:r>
            <a:r>
              <a:rPr lang="en-US" altLang="zh-CN" sz="1200" b="0" i="0" kern="1200" dirty="0" smtClean="0">
                <a:solidFill>
                  <a:schemeClr val="tx1"/>
                </a:solidFill>
                <a:effectLst/>
                <a:latin typeface="+mn-lt"/>
                <a:ea typeface="+mn-ea"/>
                <a:cs typeface="+mn-cs"/>
              </a:rPr>
              <a:t> where questions are created, answered, edited and organized by its community of users.</a:t>
            </a:r>
          </a:p>
          <a:p>
            <a:pPr marL="628650" lvl="1" indent="-171450">
              <a:buFont typeface="Arial" panose="020B0604020202020204" pitchFamily="34" charset="0"/>
              <a:buChar char="•"/>
            </a:pPr>
            <a:r>
              <a:rPr lang="en-US" sz="1200" b="0" i="0" kern="1200" baseline="0" dirty="0" smtClean="0">
                <a:solidFill>
                  <a:schemeClr val="tx1"/>
                </a:solidFill>
                <a:effectLst/>
                <a:latin typeface="+mn-lt"/>
                <a:ea typeface="+mn-ea"/>
                <a:cs typeface="+mn-cs"/>
              </a:rPr>
              <a:t>Dell </a:t>
            </a:r>
            <a:r>
              <a:rPr lang="en-US" sz="1200" b="0" i="0" kern="1200" baseline="0" dirty="0" err="1" smtClean="0">
                <a:solidFill>
                  <a:schemeClr val="tx1"/>
                </a:solidFill>
                <a:effectLst/>
                <a:latin typeface="+mn-lt"/>
                <a:ea typeface="+mn-ea"/>
                <a:cs typeface="+mn-cs"/>
              </a:rPr>
              <a:t>IdeaStorm</a:t>
            </a:r>
            <a:r>
              <a:rPr lang="en-US" sz="1200" b="0" i="0" kern="1200" baseline="0" dirty="0" smtClean="0">
                <a:solidFill>
                  <a:schemeClr val="tx1"/>
                </a:solidFill>
                <a:effectLst/>
                <a:latin typeface="+mn-lt"/>
                <a:ea typeface="+mn-ea"/>
                <a:cs typeface="+mn-cs"/>
              </a:rPr>
              <a:t>: Originally online suggestion box. </a:t>
            </a:r>
            <a:r>
              <a:rPr lang="en-US" altLang="zh-CN" sz="1200" b="0" i="0" kern="1200" dirty="0" smtClean="0">
                <a:solidFill>
                  <a:schemeClr val="tx1"/>
                </a:solidFill>
                <a:effectLst/>
                <a:latin typeface="+mn-lt"/>
                <a:ea typeface="+mn-ea"/>
                <a:cs typeface="+mn-cs"/>
              </a:rPr>
              <a:t> </a:t>
            </a:r>
            <a:endParaRPr lang="en-US" baseline="0" dirty="0" smtClean="0"/>
          </a:p>
          <a:p>
            <a:pPr marL="171450" indent="-171450">
              <a:buFont typeface="Arial" panose="020B0604020202020204" pitchFamily="34" charset="0"/>
              <a:buChar char="•"/>
            </a:pPr>
            <a:r>
              <a:rPr lang="en-US" baseline="0" dirty="0" smtClean="0"/>
              <a:t>Crowd Funding: Fund Raising</a:t>
            </a:r>
          </a:p>
          <a:p>
            <a:pPr marL="628650" lvl="1" indent="-171450">
              <a:buFont typeface="Arial" panose="020B0604020202020204" pitchFamily="34" charset="0"/>
              <a:buChar char="•"/>
            </a:pPr>
            <a:r>
              <a:rPr lang="en-US" baseline="0" dirty="0" err="1" smtClean="0"/>
              <a:t>KickStarter</a:t>
            </a:r>
            <a:r>
              <a:rPr lang="en-US" baseline="0" dirty="0" smtClean="0"/>
              <a:t>: </a:t>
            </a:r>
            <a:r>
              <a:rPr lang="en-US" altLang="zh-CN" sz="1200" b="0" i="0" kern="1200" dirty="0" err="1" smtClean="0">
                <a:solidFill>
                  <a:schemeClr val="tx1"/>
                </a:solidFill>
                <a:effectLst/>
                <a:latin typeface="+mn-lt"/>
                <a:ea typeface="+mn-ea"/>
                <a:cs typeface="+mn-cs"/>
              </a:rPr>
              <a:t>Kickstarter</a:t>
            </a:r>
            <a:r>
              <a:rPr lang="en-US" altLang="zh-CN" sz="1200" b="0" i="0" kern="1200" dirty="0" smtClean="0">
                <a:solidFill>
                  <a:schemeClr val="tx1"/>
                </a:solidFill>
                <a:effectLst/>
                <a:latin typeface="+mn-lt"/>
                <a:ea typeface="+mn-ea"/>
                <a:cs typeface="+mn-cs"/>
              </a:rPr>
              <a:t> is a </a:t>
            </a:r>
            <a:r>
              <a:rPr lang="en-US" altLang="zh-CN" sz="1200" b="0" i="0" u="none" strike="noStrike" kern="1200" dirty="0" err="1" smtClean="0">
                <a:solidFill>
                  <a:schemeClr val="tx1"/>
                </a:solidFill>
                <a:effectLst/>
                <a:latin typeface="+mn-lt"/>
                <a:ea typeface="+mn-ea"/>
                <a:cs typeface="+mn-cs"/>
              </a:rPr>
              <a:t>crowdfunding</a:t>
            </a:r>
            <a:r>
              <a:rPr lang="en-US" altLang="zh-CN" sz="1200" b="0" i="0" kern="1200" dirty="0" smtClean="0">
                <a:solidFill>
                  <a:schemeClr val="tx1"/>
                </a:solidFill>
                <a:effectLst/>
                <a:latin typeface="+mn-lt"/>
                <a:ea typeface="+mn-ea"/>
                <a:cs typeface="+mn-cs"/>
              </a:rPr>
              <a:t> platform for gathering money from the public to bring creative projects to life.</a:t>
            </a:r>
            <a:endParaRPr lang="en-US" baseline="0" dirty="0" smtClean="0"/>
          </a:p>
          <a:p>
            <a:pPr marL="171450" indent="-171450">
              <a:buFont typeface="Arial" panose="020B0604020202020204" pitchFamily="34" charset="0"/>
              <a:buChar char="•"/>
            </a:pPr>
            <a:endParaRPr lang="en-US"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a:p>
        </p:txBody>
      </p:sp>
    </p:spTree>
    <p:extLst>
      <p:ext uri="{BB962C8B-B14F-4D97-AF65-F5344CB8AC3E}">
        <p14:creationId xmlns:p14="http://schemas.microsoft.com/office/powerpoint/2010/main" val="3007733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altLang="zh-CN" b="0" baseline="0" dirty="0" smtClean="0"/>
              <a:t>Vast resource: </a:t>
            </a:r>
            <a:r>
              <a:rPr lang="en-US" altLang="zh-CN" b="0" baseline="0" dirty="0" err="1" smtClean="0"/>
              <a:t>Tomnod</a:t>
            </a:r>
            <a:r>
              <a:rPr lang="en-US" altLang="zh-CN" b="0" baseline="0" dirty="0" smtClean="0"/>
              <a:t> project of searching for missing flight, 3 million people engaged</a:t>
            </a:r>
          </a:p>
          <a:p>
            <a:pPr>
              <a:lnSpc>
                <a:spcPct val="150000"/>
              </a:lnSpc>
            </a:pPr>
            <a:r>
              <a:rPr lang="en-US" altLang="zh-CN" b="0" baseline="0" dirty="0" smtClean="0"/>
              <a:t>Flexibility: no limitation on time, location, career</a:t>
            </a:r>
          </a:p>
          <a:p>
            <a:pPr>
              <a:lnSpc>
                <a:spcPct val="150000"/>
              </a:lnSpc>
            </a:pPr>
            <a:r>
              <a:rPr lang="en-US" altLang="zh-CN" b="0" baseline="0" dirty="0" smtClean="0"/>
              <a:t>First hand ideas from potential customers: participants and consumers exactly same group of people – Dell </a:t>
            </a:r>
            <a:r>
              <a:rPr lang="en-US" altLang="zh-CN" b="0" baseline="0" dirty="0" err="1" smtClean="0"/>
              <a:t>IdeaStorm</a:t>
            </a:r>
            <a:endParaRPr lang="en-US" altLang="zh-CN" b="0" baseline="0"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3436030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smtClean="0"/>
              <a:t>Internally Sourced:</a:t>
            </a:r>
            <a:r>
              <a:rPr lang="en-US" b="1" baseline="0" dirty="0" smtClean="0"/>
              <a:t> </a:t>
            </a:r>
            <a:r>
              <a:rPr lang="en-US" sz="800" b="1" dirty="0" smtClean="0"/>
              <a:t>[4]        </a:t>
            </a:r>
          </a:p>
          <a:p>
            <a:pPr marL="685800" lvl="1" indent="-228600">
              <a:buAutoNum type="alphaLcParenR"/>
            </a:pPr>
            <a:r>
              <a:rPr lang="en-US" b="1" dirty="0" smtClean="0"/>
              <a:t>company control</a:t>
            </a:r>
          </a:p>
          <a:p>
            <a:pPr marL="1143000" lvl="2" indent="-228600">
              <a:buFont typeface="Arial" panose="020B0604020202020204" pitchFamily="34" charset="0"/>
              <a:buChar char="•"/>
            </a:pPr>
            <a:r>
              <a:rPr lang="en-US" altLang="zh-CN" sz="1200" b="0" i="0" kern="1200" dirty="0" smtClean="0">
                <a:solidFill>
                  <a:schemeClr val="tx1"/>
                </a:solidFill>
                <a:effectLst/>
                <a:latin typeface="+mn-lt"/>
                <a:ea typeface="+mn-ea"/>
                <a:cs typeface="+mn-cs"/>
              </a:rPr>
              <a:t>element of control a company has over its employees. </a:t>
            </a:r>
          </a:p>
          <a:p>
            <a:pPr marL="0" indent="0">
              <a:buNone/>
            </a:pPr>
            <a:r>
              <a:rPr lang="en-US" b="1" dirty="0" smtClean="0"/>
              <a:t>	b) works made for hire 	</a:t>
            </a:r>
          </a:p>
          <a:p>
            <a:pPr marL="1085850" lvl="2" indent="-171450">
              <a:buFont typeface="Arial" panose="020B0604020202020204" pitchFamily="34" charset="0"/>
              <a:buChar char="•"/>
            </a:pPr>
            <a:r>
              <a:rPr lang="en-US" altLang="zh-CN" sz="1200" b="0" i="0" kern="1200" dirty="0" smtClean="0">
                <a:solidFill>
                  <a:schemeClr val="tx1"/>
                </a:solidFill>
                <a:effectLst/>
                <a:latin typeface="+mn-lt"/>
                <a:ea typeface="+mn-ea"/>
                <a:cs typeface="+mn-cs"/>
              </a:rPr>
              <a:t>With a work made for hire, neither assignment nor termination of transfer issues exist because </a:t>
            </a:r>
            <a:r>
              <a:rPr lang="en-US" altLang="zh-CN" sz="1200" b="0" i="0" u="none" strike="noStrike" kern="1200" dirty="0" smtClean="0">
                <a:solidFill>
                  <a:schemeClr val="tx1"/>
                </a:solidFill>
                <a:effectLst/>
                <a:latin typeface="+mn-lt"/>
                <a:ea typeface="+mn-ea"/>
                <a:cs typeface="+mn-cs"/>
              </a:rPr>
              <a:t>copyright vests</a:t>
            </a:r>
            <a:r>
              <a:rPr lang="en-US" altLang="zh-CN" sz="1200" b="0" i="0" kern="1200" dirty="0" smtClean="0">
                <a:solidFill>
                  <a:schemeClr val="tx1"/>
                </a:solidFill>
                <a:effectLst/>
                <a:latin typeface="+mn-lt"/>
                <a:ea typeface="+mn-ea"/>
                <a:cs typeface="+mn-cs"/>
              </a:rPr>
              <a:t> in the employer</a:t>
            </a:r>
            <a:endParaRPr lang="en-US" b="1" dirty="0" smtClean="0"/>
          </a:p>
          <a:p>
            <a:pPr marL="0" indent="0">
              <a:buNone/>
            </a:pPr>
            <a:r>
              <a:rPr lang="en-US" b="1" dirty="0" smtClean="0"/>
              <a:t>Agency-Sourced:           </a:t>
            </a:r>
          </a:p>
          <a:p>
            <a:pPr marL="0" indent="0">
              <a:buNone/>
            </a:pPr>
            <a:r>
              <a:rPr lang="en-US" b="1" dirty="0" smtClean="0"/>
              <a:t>	a) written agreements on IP issues </a:t>
            </a:r>
          </a:p>
          <a:p>
            <a:pPr marL="1085850" lvl="2" indent="-171450">
              <a:buFont typeface="Arial" panose="020B0604020202020204" pitchFamily="34" charset="0"/>
              <a:buChar char="•"/>
            </a:pPr>
            <a:r>
              <a:rPr lang="en-US" altLang="zh-CN" sz="1200" b="0" i="0" kern="1200" dirty="0" smtClean="0">
                <a:solidFill>
                  <a:schemeClr val="tx1"/>
                </a:solidFill>
                <a:effectLst/>
                <a:latin typeface="+mn-lt"/>
                <a:ea typeface="+mn-ea"/>
                <a:cs typeface="+mn-cs"/>
              </a:rPr>
              <a:t>the hiring party must obtain a complete written assignment of the IP rights</a:t>
            </a:r>
            <a:endParaRPr lang="en-US" b="1" dirty="0" smtClean="0"/>
          </a:p>
          <a:p>
            <a:pPr marL="0" indent="0">
              <a:buNone/>
            </a:pPr>
            <a:r>
              <a:rPr lang="en-US" b="1" dirty="0" smtClean="0"/>
              <a:t>	b) warranties &amp; indemnification</a:t>
            </a:r>
          </a:p>
          <a:p>
            <a:pPr marL="0" indent="0">
              <a:buNone/>
            </a:pPr>
            <a:r>
              <a:rPr lang="en-US" b="1" dirty="0" smtClean="0"/>
              <a:t>Crowdsourcing:              </a:t>
            </a:r>
          </a:p>
          <a:p>
            <a:pPr marL="0" indent="0">
              <a:buNone/>
            </a:pPr>
            <a:r>
              <a:rPr lang="en-US" b="1" dirty="0" smtClean="0"/>
              <a:t>	a) contract validity problem</a:t>
            </a:r>
          </a:p>
          <a:p>
            <a:pPr marL="1085850" lvl="2" indent="-171450">
              <a:buFont typeface="Arial" panose="020B0604020202020204" pitchFamily="34" charset="0"/>
              <a:buChar char="•"/>
            </a:pPr>
            <a:r>
              <a:rPr lang="en-US" altLang="zh-CN" sz="1200" b="0" i="0" kern="1200" dirty="0" smtClean="0">
                <a:solidFill>
                  <a:schemeClr val="tx1"/>
                </a:solidFill>
                <a:effectLst/>
                <a:latin typeface="+mn-lt"/>
                <a:ea typeface="+mn-ea"/>
                <a:cs typeface="+mn-cs"/>
              </a:rPr>
              <a:t>contracts may be in the form of electronic click-through agreements. courts have yet to address the validity of such contracts within the context of crowdsourcing.</a:t>
            </a:r>
            <a:endParaRPr lang="en-US" b="1" dirty="0" smtClean="0"/>
          </a:p>
          <a:p>
            <a:pPr marL="0" indent="0">
              <a:buNone/>
            </a:pPr>
            <a:r>
              <a:rPr lang="en-US" b="1" dirty="0" smtClean="0"/>
              <a:t>	b)  work not considered a work made for hire </a:t>
            </a:r>
            <a:r>
              <a:rPr lang="en-US" sz="1000" b="1" dirty="0" smtClean="0"/>
              <a:t>[3]</a:t>
            </a:r>
          </a:p>
          <a:p>
            <a:pPr marL="1085850" lvl="2" indent="-171450">
              <a:buFont typeface="Arial" panose="020B0604020202020204" pitchFamily="34" charset="0"/>
              <a:buChar char="•"/>
            </a:pPr>
            <a:r>
              <a:rPr lang="en-US" altLang="zh-CN" sz="1200" b="0" i="0" kern="1200" dirty="0" err="1" smtClean="0">
                <a:solidFill>
                  <a:schemeClr val="tx1"/>
                </a:solidFill>
                <a:effectLst/>
                <a:latin typeface="+mn-lt"/>
                <a:ea typeface="+mn-ea"/>
                <a:cs typeface="+mn-cs"/>
              </a:rPr>
              <a:t>crowdsourced</a:t>
            </a:r>
            <a:r>
              <a:rPr lang="en-US" altLang="zh-CN" sz="1200" b="0" i="0" kern="1200" dirty="0" smtClean="0">
                <a:solidFill>
                  <a:schemeClr val="tx1"/>
                </a:solidFill>
                <a:effectLst/>
                <a:latin typeface="+mn-lt"/>
                <a:ea typeface="+mn-ea"/>
                <a:cs typeface="+mn-cs"/>
              </a:rPr>
              <a:t> works might not qualify as works made for hire</a:t>
            </a:r>
            <a:r>
              <a:rPr lang="en-US" altLang="zh-CN" sz="1200" b="0" i="0" kern="1200" baseline="0" dirty="0" smtClean="0">
                <a:solidFill>
                  <a:schemeClr val="tx1"/>
                </a:solidFill>
                <a:effectLst/>
                <a:latin typeface="+mn-lt"/>
                <a:ea typeface="+mn-ea"/>
                <a:cs typeface="+mn-cs"/>
              </a:rPr>
              <a:t> b</a:t>
            </a:r>
            <a:r>
              <a:rPr lang="en-US" altLang="zh-CN" sz="1200" b="0" i="0" kern="1200" dirty="0" smtClean="0">
                <a:solidFill>
                  <a:schemeClr val="tx1"/>
                </a:solidFill>
                <a:effectLst/>
                <a:latin typeface="+mn-lt"/>
                <a:ea typeface="+mn-ea"/>
                <a:cs typeface="+mn-cs"/>
              </a:rPr>
              <a:t>ecause contributors are not considered employees under </a:t>
            </a:r>
            <a:r>
              <a:rPr lang="en-US" altLang="zh-CN" sz="1200" b="0" i="0" u="none" strike="noStrike" kern="1200" dirty="0" smtClean="0">
                <a:solidFill>
                  <a:schemeClr val="tx1"/>
                </a:solidFill>
                <a:effectLst/>
                <a:latin typeface="+mn-lt"/>
                <a:ea typeface="+mn-ea"/>
                <a:cs typeface="+mn-cs"/>
              </a:rPr>
              <a:t>U.S. copyright law</a:t>
            </a:r>
          </a:p>
          <a:p>
            <a:pPr marL="914400" lvl="2" indent="0">
              <a:buFont typeface="Arial" panose="020B0604020202020204" pitchFamily="34" charset="0"/>
              <a:buNone/>
            </a:pPr>
            <a:endParaRPr lang="en-US" altLang="zh-CN" sz="1200" b="0" i="0" u="none" strike="noStrike"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a:p>
        </p:txBody>
      </p:sp>
    </p:spTree>
    <p:extLst>
      <p:ext uri="{BB962C8B-B14F-4D97-AF65-F5344CB8AC3E}">
        <p14:creationId xmlns:p14="http://schemas.microsoft.com/office/powerpoint/2010/main" val="28850986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altLang="zh-CN" dirty="0" smtClean="0"/>
              <a:t>Be aware of IP issues in materials submitted through crowdsourcing, including patent, copyright</a:t>
            </a:r>
            <a:r>
              <a:rPr lang="en-US" altLang="zh-CN" baseline="0" dirty="0" smtClean="0"/>
              <a:t> and trademarks</a:t>
            </a:r>
            <a:endParaRPr lang="en-US" altLang="zh-CN" dirty="0" smtClean="0"/>
          </a:p>
          <a:p>
            <a:pPr>
              <a:lnSpc>
                <a:spcPct val="150000"/>
              </a:lnSpc>
            </a:pPr>
            <a:r>
              <a:rPr lang="en-US" altLang="zh-CN" dirty="0" smtClean="0"/>
              <a:t>Require warranty of originality from contributor</a:t>
            </a:r>
          </a:p>
          <a:p>
            <a:pPr>
              <a:lnSpc>
                <a:spcPct val="150000"/>
              </a:lnSpc>
            </a:pPr>
            <a:r>
              <a:rPr lang="en-US" altLang="zh-CN" dirty="0" smtClean="0"/>
              <a:t>Clarify term of use in contracts and agreements</a:t>
            </a:r>
          </a:p>
          <a:p>
            <a:pPr>
              <a:lnSpc>
                <a:spcPct val="150000"/>
              </a:lnSpc>
            </a:pPr>
            <a:r>
              <a:rPr lang="en-US" altLang="zh-CN" dirty="0" smtClean="0"/>
              <a:t>Determine term of use by third-party companies and websites </a:t>
            </a:r>
            <a:r>
              <a:rPr lang="en-US" altLang="zh-CN" sz="1000" dirty="0" smtClean="0"/>
              <a:t>[3]</a:t>
            </a:r>
          </a:p>
          <a:p>
            <a:pPr>
              <a:lnSpc>
                <a:spcPct val="150000"/>
              </a:lnSpc>
            </a:pPr>
            <a:endParaRPr lang="en-US" altLang="zh-CN" sz="1000" dirty="0" smtClean="0"/>
          </a:p>
          <a:p>
            <a:pPr>
              <a:lnSpc>
                <a:spcPct val="150000"/>
              </a:lnSpc>
            </a:pPr>
            <a:r>
              <a:rPr lang="en-US" altLang="zh-CN" sz="1000" dirty="0" err="1" smtClean="0"/>
              <a:t>Topcoder’s</a:t>
            </a:r>
            <a:r>
              <a:rPr lang="en-US" altLang="zh-CN" sz="1000" dirty="0" smtClean="0"/>
              <a:t> agreement with clients: [6]</a:t>
            </a:r>
          </a:p>
          <a:p>
            <a:pPr marL="171450" indent="-171450">
              <a:lnSpc>
                <a:spcPct val="150000"/>
              </a:lnSpc>
              <a:buFont typeface="Arial" panose="020B0604020202020204" pitchFamily="34" charset="0"/>
              <a:buChar char="•"/>
            </a:pPr>
            <a:r>
              <a:rPr lang="en-US" altLang="zh-CN" sz="1200" b="0" i="0" kern="1200" dirty="0" smtClean="0">
                <a:solidFill>
                  <a:schemeClr val="tx1"/>
                </a:solidFill>
                <a:effectLst/>
                <a:latin typeface="+mn-lt"/>
                <a:ea typeface="+mn-ea"/>
                <a:cs typeface="+mn-cs"/>
              </a:rPr>
              <a:t>All rights, including moral rights, title and interest to work product developed in the course of competitions and delivered to a client under, known as client software, shall become the property of the client, subject to payment in full of all fees.</a:t>
            </a:r>
            <a:endParaRPr lang="en-US" altLang="zh-CN" sz="1000" dirty="0" smtClean="0"/>
          </a:p>
          <a:p>
            <a:pPr marL="171450" indent="-171450">
              <a:buFont typeface="Arial" panose="020B0604020202020204" pitchFamily="34" charset="0"/>
              <a:buChar char="•"/>
            </a:pPr>
            <a:r>
              <a:rPr lang="en-US" altLang="zh-CN" sz="1200" b="0" i="0" kern="1200" dirty="0" smtClean="0">
                <a:solidFill>
                  <a:schemeClr val="tx1"/>
                </a:solidFill>
                <a:effectLst/>
                <a:latin typeface="+mn-lt"/>
                <a:ea typeface="+mn-ea"/>
                <a:cs typeface="+mn-cs"/>
              </a:rPr>
              <a:t>The Developer’s submission does not include any content that violates third-party intellectual property rights.</a:t>
            </a:r>
          </a:p>
          <a:p>
            <a:pPr marL="171450" indent="-171450">
              <a:buFont typeface="Arial" panose="020B0604020202020204" pitchFamily="34" charset="0"/>
              <a:buChar char="•"/>
            </a:pPr>
            <a:r>
              <a:rPr lang="en-US" altLang="zh-CN" sz="1200" b="0" i="0" kern="1200" dirty="0" smtClean="0">
                <a:solidFill>
                  <a:schemeClr val="tx1"/>
                </a:solidFill>
                <a:effectLst/>
                <a:latin typeface="+mn-lt"/>
                <a:ea typeface="+mn-ea"/>
                <a:cs typeface="+mn-cs"/>
              </a:rPr>
              <a:t>The Developer’s submissions is free and clear of all liens, claims, encumbrances or demands by any third parties.</a:t>
            </a:r>
          </a:p>
          <a:p>
            <a:pPr marL="171450" indent="-171450">
              <a:buFont typeface="Arial" panose="020B0604020202020204" pitchFamily="34" charset="0"/>
              <a:buChar char="•"/>
            </a:pPr>
            <a:r>
              <a:rPr lang="en-US" altLang="zh-CN" sz="1200" b="0" i="0" kern="1200" dirty="0" smtClean="0">
                <a:solidFill>
                  <a:schemeClr val="tx1"/>
                </a:solidFill>
                <a:effectLst/>
                <a:latin typeface="+mn-lt"/>
                <a:ea typeface="+mn-ea"/>
                <a:cs typeface="+mn-cs"/>
              </a:rPr>
              <a:t>The Developer’s submissions have not been entered in previous contests, or won previous awards.</a:t>
            </a:r>
          </a:p>
          <a:p>
            <a:pPr marL="171450" indent="-171450">
              <a:buFont typeface="Arial" panose="020B0604020202020204" pitchFamily="34" charset="0"/>
              <a:buChar char="•"/>
            </a:pPr>
            <a:r>
              <a:rPr lang="en-US" altLang="zh-CN" sz="1200" b="0" i="0" kern="1200" dirty="0" smtClean="0">
                <a:solidFill>
                  <a:schemeClr val="tx1"/>
                </a:solidFill>
                <a:effectLst/>
                <a:latin typeface="+mn-lt"/>
                <a:ea typeface="+mn-ea"/>
                <a:cs typeface="+mn-cs"/>
              </a:rPr>
              <a:t>The Developer’s submission has not been published or distributed previously in any media.</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a:p>
        </p:txBody>
      </p:sp>
    </p:spTree>
    <p:extLst>
      <p:ext uri="{BB962C8B-B14F-4D97-AF65-F5344CB8AC3E}">
        <p14:creationId xmlns:p14="http://schemas.microsoft.com/office/powerpoint/2010/main" val="1672212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While crowdsourcing brings convenience, flexibility, cheap labor</a:t>
            </a:r>
            <a:r>
              <a:rPr lang="en-US" altLang="zh-CN" baseline="0" dirty="0" smtClean="0"/>
              <a:t> force and fresh ideas/innovations to companies, there are also potential legal issues regarding intellectual property. </a:t>
            </a:r>
          </a:p>
          <a:p>
            <a:r>
              <a:rPr lang="en-US" altLang="zh-CN" dirty="0" smtClean="0"/>
              <a:t>To avoid confli</a:t>
            </a:r>
            <a:r>
              <a:rPr lang="en-US" altLang="zh-CN" baseline="0" dirty="0" smtClean="0"/>
              <a:t>cts/lawsuits, </a:t>
            </a:r>
            <a:r>
              <a:rPr lang="en-US" altLang="zh-CN" dirty="0" smtClean="0"/>
              <a:t>companies should</a:t>
            </a:r>
            <a:r>
              <a:rPr lang="en-US" altLang="zh-CN" baseline="0" dirty="0" smtClean="0"/>
              <a:t> take actions such as to clarify the ownership of work, term of use, and request for proof of originality from users. </a:t>
            </a:r>
            <a:endParaRPr lang="zh-CN" altLang="en-US" dirty="0"/>
          </a:p>
        </p:txBody>
      </p:sp>
      <p:sp>
        <p:nvSpPr>
          <p:cNvPr id="4" name="灯片编号占位符 3"/>
          <p:cNvSpPr>
            <a:spLocks noGrp="1"/>
          </p:cNvSpPr>
          <p:nvPr>
            <p:ph type="sldNum" sz="quarter" idx="10"/>
          </p:nvPr>
        </p:nvSpPr>
        <p:spPr/>
        <p:txBody>
          <a:bodyPr/>
          <a:lstStyle/>
          <a:p>
            <a:fld id="{270700B2-88B9-1642-B8EB-F86842378D04}" type="slidenum">
              <a:rPr lang="en-US" smtClean="0"/>
              <a:t>9</a:t>
            </a:fld>
            <a:endParaRPr lang="en-US"/>
          </a:p>
        </p:txBody>
      </p:sp>
    </p:spTree>
    <p:extLst>
      <p:ext uri="{BB962C8B-B14F-4D97-AF65-F5344CB8AC3E}">
        <p14:creationId xmlns:p14="http://schemas.microsoft.com/office/powerpoint/2010/main" val="28936531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900">
                <a:solidFill>
                  <a:schemeClr val="tx1"/>
                </a:solidFill>
              </a:defRPr>
            </a:lvl1pPr>
          </a:lstStyle>
          <a:p>
            <a:r>
              <a:rPr lang="en-US" smtClean="0"/>
              <a:t>© 2014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smtClean="0"/>
              <a:t>© 2014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smtClean="0"/>
              <a:t>© 2014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dirty="0" smtClean="0"/>
              <a:t>© 2014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2014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dirty="0" smtClean="0"/>
              <a:t>© 2014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3"/>
          <p:cNvSpPr>
            <a:spLocks noGrp="1"/>
          </p:cNvSpPr>
          <p:nvPr>
            <p:ph type="ftr" sz="quarter" idx="11"/>
          </p:nvPr>
        </p:nvSpPr>
        <p:spPr>
          <a:xfrm>
            <a:off x="0" y="4997196"/>
            <a:ext cx="5562600" cy="146304"/>
          </a:xfrm>
        </p:spPr>
        <p:txBody>
          <a:bodyPr/>
          <a:lstStyle/>
          <a:p>
            <a:r>
              <a:rPr lang="en-US" dirty="0" smtClean="0"/>
              <a:t>© 2014 Keith A. Pray</a:t>
            </a:r>
            <a:endParaRPr lang="en-US" dirty="0"/>
          </a:p>
        </p:txBody>
      </p:sp>
      <p:sp>
        <p:nvSpPr>
          <p:cNvPr id="3" name="Slide Number Placeholder 4"/>
          <p:cNvSpPr>
            <a:spLocks noGrp="1"/>
          </p:cNvSpPr>
          <p:nvPr>
            <p:ph type="sldNum" sz="quarter" idx="12"/>
          </p:nvPr>
        </p:nvSpPr>
        <p:spPr>
          <a:xfrm>
            <a:off x="8519160" y="4997196"/>
            <a:ext cx="624840" cy="146304"/>
          </a:xfrm>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900">
                <a:solidFill>
                  <a:schemeClr val="tx1"/>
                </a:solidFill>
              </a:defRPr>
            </a:lvl1pPr>
          </a:lstStyle>
          <a:p>
            <a:endParaRPr lang="en-US"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900">
                <a:solidFill>
                  <a:schemeClr val="tx1"/>
                </a:solidFill>
              </a:defRPr>
            </a:lvl1pPr>
          </a:lstStyle>
          <a:p>
            <a:r>
              <a:rPr lang="en-US" dirty="0" smtClean="0"/>
              <a:t>© 2014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900">
                <a:solidFill>
                  <a:schemeClr val="tx1"/>
                </a:solidFill>
              </a:defRPr>
            </a:lvl1pPr>
          </a:lstStyle>
          <a:p>
            <a:fld id="{A2A17EAB-8B51-5C40-8776-6683E51FA7A0}" type="slidenum">
              <a:rPr lang="en-US" smtClean="0"/>
              <a:pPr/>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http://crowdsourcing.typepad.com/cs/2006/06/crowdsourcing_a.html" TargetMode="External"/><Relationship Id="rId4" Type="http://schemas.openxmlformats.org/officeDocument/2006/relationships/hyperlink" Target="http://www.outsource-force.com/blog/the-difference-between-crowdsourcing-and-outsourcing" TargetMode="External"/><Relationship Id="rId5" Type="http://schemas.openxmlformats.org/officeDocument/2006/relationships/hyperlink" Target="http://www.chnsourcing.com/" TargetMode="External"/><Relationship Id="rId6" Type="http://schemas.openxmlformats.org/officeDocument/2006/relationships/hyperlink" Target="http://www.acc.com/legalresources/quickcounsel/caipi.cfm" TargetMode="External"/><Relationship Id="rId7" Type="http://schemas.openxmlformats.org/officeDocument/2006/relationships/hyperlink" Target="http://www.topcoder.com/mission" TargetMode="External"/><Relationship Id="rId8" Type="http://schemas.openxmlformats.org/officeDocument/2006/relationships/hyperlink" Target="http://appirio.com/category/business-blog/2014/07/topcoder-protects-intellectual-property-rights-crowdsourcing/" TargetMode="External"/><Relationship Id="rId9" Type="http://schemas.openxmlformats.org/officeDocument/2006/relationships/hyperlink" Target="http://www.forbes.com/sites/shelisrael/2012/03/27/dell-modernizes-ideastorm/" TargetMode="Externa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1" Type="http://schemas.openxmlformats.org/officeDocument/2006/relationships/image" Target="../media/image4.png"/><Relationship Id="rId12" Type="http://schemas.openxmlformats.org/officeDocument/2006/relationships/image" Target="../media/image5.jpg"/><Relationship Id="rId13" Type="http://schemas.openxmlformats.org/officeDocument/2006/relationships/image" Target="../media/image6.jpg"/><Relationship Id="rId14" Type="http://schemas.openxmlformats.org/officeDocument/2006/relationships/image" Target="../media/image7.jpg"/><Relationship Id="rId15" Type="http://schemas.openxmlformats.org/officeDocument/2006/relationships/image" Target="../media/image8.jpg"/><Relationship Id="rId16" Type="http://schemas.openxmlformats.org/officeDocument/2006/relationships/image" Target="../media/image9.png"/><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hyperlink" Target="http://screenwerk.com/2013/03/20/yelp-study-says-our-smb-advertisers-make-23k-more-per-year/" TargetMode="External"/><Relationship Id="rId4" Type="http://schemas.openxmlformats.org/officeDocument/2006/relationships/hyperlink" Target="http://ayudinga.com/news/2011/09/17/mantente-al-dia-de-tus-peliculas-con-imdb-para-android/" TargetMode="External"/><Relationship Id="rId5" Type="http://schemas.openxmlformats.org/officeDocument/2006/relationships/hyperlink" Target="http://businesshack.org/list-of-top-99designs-com-designers" TargetMode="External"/><Relationship Id="rId6" Type="http://schemas.openxmlformats.org/officeDocument/2006/relationships/hyperlink" Target="http://yubinbai.com/topcoder-learning-process/" TargetMode="External"/><Relationship Id="rId7" Type="http://schemas.openxmlformats.org/officeDocument/2006/relationships/hyperlink" Target="http://socialtimes.com/how-to-use-quora-a-comprehensive-guide_b39113" TargetMode="External"/><Relationship Id="rId8" Type="http://schemas.openxmlformats.org/officeDocument/2006/relationships/hyperlink" Target="http://www.slipperybrick.com/2007/02/dell-ideastorm-invites-customers-to-share-ideas/" TargetMode="External"/><Relationship Id="rId9" Type="http://schemas.openxmlformats.org/officeDocument/2006/relationships/hyperlink" Target="http://www.maximumpc.com/kickstart_games_one_million_2013" TargetMode="External"/><Relationship Id="rId10"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10.jpg"/></Relationships>
</file>

<file path=ppt/slides/_rels/slide7.xml.rels><?xml version="1.0" encoding="UTF-8" standalone="yes"?>
<Relationships xmlns="http://schemas.openxmlformats.org/package/2006/relationships"><Relationship Id="rId3" Type="http://schemas.openxmlformats.org/officeDocument/2006/relationships/hyperlink" Target="http://www.acc.com/legalresources/quickcounsel/caipi.cfm" TargetMode="External"/><Relationship Id="rId4" Type="http://schemas.openxmlformats.org/officeDocument/2006/relationships/image" Target="../media/image11.png"/><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1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r>
              <a:rPr lang="en-US" dirty="0" smtClean="0"/>
              <a:t>Class </a:t>
            </a:r>
            <a:r>
              <a:rPr lang="en-US" dirty="0" smtClean="0"/>
              <a:t>14</a:t>
            </a:r>
            <a:r>
              <a:rPr lang="en-US" dirty="0" smtClean="0"/>
              <a:t/>
            </a:r>
            <a:br>
              <a:rPr lang="en-US" dirty="0" smtClean="0"/>
            </a:br>
            <a:r>
              <a:rPr lang="en-US" dirty="0" smtClean="0"/>
              <a:t>Last Day</a:t>
            </a:r>
            <a:endParaRPr lang="en-US" dirty="0"/>
          </a:p>
        </p:txBody>
      </p:sp>
      <p:sp>
        <p:nvSpPr>
          <p:cNvPr id="4" name="Footer Placeholder 3"/>
          <p:cNvSpPr>
            <a:spLocks noGrp="1"/>
          </p:cNvSpPr>
          <p:nvPr>
            <p:ph type="ftr" sz="quarter" idx="3"/>
          </p:nvPr>
        </p:nvSpPr>
        <p:spPr/>
        <p:txBody>
          <a:bodyPr/>
          <a:lstStyle/>
          <a:p>
            <a:r>
              <a:rPr lang="en-US" smtClean="0"/>
              <a:t>© 2014 Keith A. Pray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784860" y="1352551"/>
            <a:ext cx="7772400" cy="3352800"/>
          </a:xfrm>
        </p:spPr>
        <p:txBody>
          <a:bodyPr>
            <a:normAutofit fontScale="55000" lnSpcReduction="20000"/>
          </a:bodyPr>
          <a:lstStyle/>
          <a:p>
            <a:pPr marL="0" indent="0">
              <a:buNone/>
            </a:pPr>
            <a:r>
              <a:rPr lang="en-US" altLang="zh-CN" dirty="0" smtClean="0"/>
              <a:t>[1] </a:t>
            </a:r>
            <a:r>
              <a:rPr lang="en-US" altLang="zh-CN" dirty="0"/>
              <a:t>Howe, J, Crowdsourcing: A Definition, </a:t>
            </a:r>
            <a:r>
              <a:rPr lang="en-US" altLang="zh-CN" dirty="0">
                <a:hlinkClick r:id="rId3"/>
              </a:rPr>
              <a:t>http://crowdsourcing.typepad.com/cs/2006/06/crowdsourcing_a.html</a:t>
            </a:r>
            <a:r>
              <a:rPr lang="en-US" altLang="zh-CN" dirty="0"/>
              <a:t> , retrieved on </a:t>
            </a:r>
            <a:r>
              <a:rPr lang="en-US" altLang="zh-CN" dirty="0" smtClean="0"/>
              <a:t>09-11-2014</a:t>
            </a:r>
          </a:p>
          <a:p>
            <a:pPr marL="0" indent="0">
              <a:buNone/>
            </a:pPr>
            <a:r>
              <a:rPr lang="en-US" altLang="zh-CN" dirty="0" smtClean="0"/>
              <a:t>[2] The </a:t>
            </a:r>
            <a:r>
              <a:rPr lang="en-US" altLang="zh-CN" dirty="0"/>
              <a:t>Difference between Crowdsourcing and </a:t>
            </a:r>
            <a:r>
              <a:rPr lang="en-US" altLang="zh-CN" dirty="0" smtClean="0"/>
              <a:t>Outsourcing, </a:t>
            </a:r>
            <a:r>
              <a:rPr lang="en-US" altLang="zh-CN" dirty="0" smtClean="0">
                <a:hlinkClick r:id="rId4"/>
              </a:rPr>
              <a:t>http</a:t>
            </a:r>
            <a:r>
              <a:rPr lang="en-US" altLang="zh-CN" dirty="0">
                <a:hlinkClick r:id="rId4"/>
              </a:rPr>
              <a:t>://</a:t>
            </a:r>
            <a:r>
              <a:rPr lang="en-US" altLang="zh-CN" dirty="0" smtClean="0">
                <a:hlinkClick r:id="rId4"/>
              </a:rPr>
              <a:t>www.outsource-force.com/blog/the-difference-between-crowdsourcing-and-outsourcing</a:t>
            </a:r>
            <a:r>
              <a:rPr lang="en-US" altLang="zh-CN" dirty="0" smtClean="0"/>
              <a:t>, </a:t>
            </a:r>
            <a:r>
              <a:rPr lang="en-US" altLang="zh-CN" dirty="0"/>
              <a:t>retrieved on </a:t>
            </a:r>
            <a:r>
              <a:rPr lang="en-US" altLang="zh-CN" dirty="0" smtClean="0"/>
              <a:t>09-11-2014</a:t>
            </a:r>
          </a:p>
          <a:p>
            <a:pPr marL="0" indent="0">
              <a:buNone/>
            </a:pPr>
            <a:r>
              <a:rPr lang="en-US" altLang="zh-CN" dirty="0" smtClean="0"/>
              <a:t>[3] </a:t>
            </a:r>
            <a:r>
              <a:rPr lang="en-US" altLang="zh-CN" dirty="0"/>
              <a:t>ABC: An introduction to Outsourcing. (</a:t>
            </a:r>
            <a:r>
              <a:rPr lang="en-US" altLang="zh-CN" dirty="0" err="1"/>
              <a:t>n.d</a:t>
            </a:r>
            <a:r>
              <a:rPr lang="en-US" altLang="zh-CN" dirty="0" err="1" smtClean="0"/>
              <a:t>.</a:t>
            </a:r>
            <a:r>
              <a:rPr lang="en-US" altLang="zh-CN" dirty="0" smtClean="0"/>
              <a:t>)</a:t>
            </a:r>
            <a:r>
              <a:rPr lang="en-US" altLang="zh-CN" dirty="0"/>
              <a:t> </a:t>
            </a:r>
            <a:r>
              <a:rPr lang="en-US" altLang="zh-CN" dirty="0" smtClean="0">
                <a:hlinkClick r:id="rId5"/>
              </a:rPr>
              <a:t>www.chnsourcing.com</a:t>
            </a:r>
            <a:r>
              <a:rPr lang="en-US" altLang="zh-CN" dirty="0" smtClean="0"/>
              <a:t> , </a:t>
            </a:r>
            <a:r>
              <a:rPr lang="en-US" altLang="zh-CN" dirty="0"/>
              <a:t>retrieved on </a:t>
            </a:r>
            <a:r>
              <a:rPr lang="en-US" altLang="zh-CN" dirty="0" smtClean="0"/>
              <a:t>09-11-2014</a:t>
            </a:r>
            <a:endParaRPr lang="en-US" dirty="0" smtClean="0"/>
          </a:p>
          <a:p>
            <a:pPr marL="0" indent="0">
              <a:buNone/>
            </a:pPr>
            <a:r>
              <a:rPr lang="en-US" dirty="0" smtClean="0"/>
              <a:t>[</a:t>
            </a:r>
            <a:r>
              <a:rPr lang="en-US" dirty="0"/>
              <a:t>4</a:t>
            </a:r>
            <a:r>
              <a:rPr lang="en-US" dirty="0" smtClean="0"/>
              <a:t>] Marc </a:t>
            </a:r>
            <a:r>
              <a:rPr lang="en-US" dirty="0" err="1" smtClean="0"/>
              <a:t>Lieberstein</a:t>
            </a:r>
            <a:r>
              <a:rPr lang="en-US" dirty="0"/>
              <a:t> </a:t>
            </a:r>
            <a:r>
              <a:rPr lang="en-US" dirty="0" smtClean="0"/>
              <a:t>and Ashford Tucker, Crowdsourcing and Intellectual </a:t>
            </a:r>
            <a:r>
              <a:rPr lang="en-US" dirty="0"/>
              <a:t>Property Issues, </a:t>
            </a:r>
            <a:r>
              <a:rPr lang="en-US" dirty="0">
                <a:hlinkClick r:id="rId6"/>
              </a:rPr>
              <a:t>http://</a:t>
            </a:r>
            <a:r>
              <a:rPr lang="en-US" dirty="0" smtClean="0">
                <a:hlinkClick r:id="rId6"/>
              </a:rPr>
              <a:t>www.acc.com/legalresources/quickcounsel/caipi.cfm</a:t>
            </a:r>
            <a:r>
              <a:rPr lang="en-US" dirty="0" smtClean="0"/>
              <a:t>, retrieved on 09-11-2014</a:t>
            </a:r>
          </a:p>
          <a:p>
            <a:pPr marL="0" indent="0">
              <a:buNone/>
            </a:pPr>
            <a:r>
              <a:rPr lang="en-US" dirty="0" smtClean="0"/>
              <a:t>[5] TopCoder: Mission, </a:t>
            </a:r>
            <a:r>
              <a:rPr lang="en-US" dirty="0" smtClean="0">
                <a:hlinkClick r:id="rId7"/>
              </a:rPr>
              <a:t>http://www.topcoder.com/mission</a:t>
            </a:r>
            <a:r>
              <a:rPr lang="en-US" dirty="0" smtClean="0"/>
              <a:t>, retrieved on 09-11-2014</a:t>
            </a:r>
          </a:p>
          <a:p>
            <a:pPr marL="0" indent="0">
              <a:buNone/>
            </a:pPr>
            <a:r>
              <a:rPr lang="en-US" dirty="0"/>
              <a:t>[6</a:t>
            </a:r>
            <a:r>
              <a:rPr lang="en-US" dirty="0" smtClean="0"/>
              <a:t>]</a:t>
            </a:r>
            <a:r>
              <a:rPr lang="en-US" altLang="zh-CN" sz="2400" dirty="0">
                <a:solidFill>
                  <a:schemeClr val="bg1"/>
                </a:solidFill>
              </a:rPr>
              <a:t> </a:t>
            </a:r>
            <a:r>
              <a:rPr lang="en-US" altLang="zh-CN" dirty="0"/>
              <a:t>How [</a:t>
            </a:r>
            <a:r>
              <a:rPr lang="en-US" altLang="zh-CN" dirty="0" err="1"/>
              <a:t>topcoder</a:t>
            </a:r>
            <a:r>
              <a:rPr lang="en-US" altLang="zh-CN" dirty="0"/>
              <a:t>] Protects Your Intellectual Property Rights During </a:t>
            </a:r>
            <a:r>
              <a:rPr lang="en-US" altLang="zh-CN" dirty="0" err="1" smtClean="0"/>
              <a:t>Cowdsourcing</a:t>
            </a:r>
            <a:r>
              <a:rPr lang="en-US" altLang="zh-CN" dirty="0" smtClean="0"/>
              <a:t>,</a:t>
            </a:r>
            <a:endParaRPr lang="en-US" altLang="zh-CN" dirty="0"/>
          </a:p>
          <a:p>
            <a:pPr marL="0" indent="0">
              <a:buNone/>
            </a:pPr>
            <a:r>
              <a:rPr lang="en-US" dirty="0" smtClean="0"/>
              <a:t> </a:t>
            </a:r>
            <a:r>
              <a:rPr lang="en-US" dirty="0">
                <a:hlinkClick r:id="rId8"/>
              </a:rPr>
              <a:t>http://</a:t>
            </a:r>
            <a:r>
              <a:rPr lang="en-US" dirty="0" smtClean="0">
                <a:hlinkClick r:id="rId8"/>
              </a:rPr>
              <a:t>appirio.com/category/business-blog/2014/07/topcoder-protects-intellectual-property-rights-crowdsourcing/</a:t>
            </a:r>
            <a:r>
              <a:rPr lang="en-US" dirty="0" smtClean="0"/>
              <a:t> , </a:t>
            </a:r>
            <a:r>
              <a:rPr lang="en-US" altLang="zh-CN" dirty="0"/>
              <a:t>retrieved on </a:t>
            </a:r>
            <a:r>
              <a:rPr lang="en-US" altLang="zh-CN" dirty="0" smtClean="0"/>
              <a:t>10-13-2014</a:t>
            </a:r>
          </a:p>
          <a:p>
            <a:pPr marL="0" indent="0">
              <a:buNone/>
            </a:pPr>
            <a:r>
              <a:rPr lang="en-US" altLang="zh-CN" dirty="0"/>
              <a:t>[7] Dell Modernizes </a:t>
            </a:r>
            <a:r>
              <a:rPr lang="en-US" altLang="zh-CN" dirty="0" err="1" smtClean="0"/>
              <a:t>Ideastorm</a:t>
            </a:r>
            <a:r>
              <a:rPr lang="en-US" altLang="zh-CN" dirty="0" smtClean="0"/>
              <a:t>, </a:t>
            </a:r>
            <a:endParaRPr lang="en-US" altLang="zh-CN" dirty="0"/>
          </a:p>
          <a:p>
            <a:pPr marL="0" indent="0">
              <a:buNone/>
            </a:pPr>
            <a:r>
              <a:rPr lang="en-US" altLang="zh-CN" dirty="0" smtClean="0">
                <a:hlinkClick r:id="rId9"/>
              </a:rPr>
              <a:t>http</a:t>
            </a:r>
            <a:r>
              <a:rPr lang="en-US" altLang="zh-CN" dirty="0">
                <a:hlinkClick r:id="rId9"/>
              </a:rPr>
              <a:t>://www.forbes.com/sites/shelisrael/2012/03/27/dell-modernizes-ideastorm</a:t>
            </a:r>
            <a:r>
              <a:rPr lang="en-US" altLang="zh-CN" dirty="0" smtClean="0">
                <a:hlinkClick r:id="rId9"/>
              </a:rPr>
              <a:t>/</a:t>
            </a:r>
            <a:r>
              <a:rPr lang="en-US" altLang="zh-CN" dirty="0" smtClean="0"/>
              <a:t>, </a:t>
            </a:r>
            <a:r>
              <a:rPr lang="en-US" altLang="zh-CN" dirty="0"/>
              <a:t>retrieved on 10-13-2014</a:t>
            </a:r>
          </a:p>
          <a:p>
            <a:pPr marL="0" indent="0">
              <a:buNone/>
            </a:pPr>
            <a:endParaRPr lang="en-US" altLang="zh-CN" dirty="0"/>
          </a:p>
          <a:p>
            <a:pPr marL="0" indent="0">
              <a:buNone/>
            </a:pPr>
            <a:endParaRPr lang="en-US" dirty="0" smtClean="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10</a:t>
            </a:fld>
            <a:endParaRPr lang="en-US"/>
          </a:p>
        </p:txBody>
      </p:sp>
      <p:sp>
        <p:nvSpPr>
          <p:cNvPr id="6" name="TextBox 5"/>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spTree>
    <p:extLst>
      <p:ext uri="{BB962C8B-B14F-4D97-AF65-F5344CB8AC3E}">
        <p14:creationId xmlns:p14="http://schemas.microsoft.com/office/powerpoint/2010/main" val="279449202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Choice</a:t>
            </a:r>
            <a:endParaRPr lang="en-US" dirty="0"/>
          </a:p>
        </p:txBody>
      </p:sp>
      <p:sp>
        <p:nvSpPr>
          <p:cNvPr id="3" name="Content Placeholder 2"/>
          <p:cNvSpPr>
            <a:spLocks noGrp="1"/>
          </p:cNvSpPr>
          <p:nvPr>
            <p:ph idx="1"/>
          </p:nvPr>
        </p:nvSpPr>
        <p:spPr/>
        <p:txBody>
          <a:bodyPr/>
          <a:lstStyle/>
          <a:p>
            <a:r>
              <a:rPr lang="en-US" dirty="0"/>
              <a:t>D</a:t>
            </a:r>
            <a:r>
              <a:rPr lang="en-US" dirty="0" smtClean="0"/>
              <a:t>iscuss </a:t>
            </a:r>
            <a:r>
              <a:rPr lang="en-US" dirty="0"/>
              <a:t>which section of the book/class topic we think will be </a:t>
            </a:r>
            <a:r>
              <a:rPr lang="en-US" dirty="0" smtClean="0"/>
              <a:t>most relevant </a:t>
            </a:r>
            <a:r>
              <a:rPr lang="en-US" dirty="0"/>
              <a:t>in the coming </a:t>
            </a:r>
            <a:r>
              <a:rPr lang="en-US" dirty="0" smtClean="0"/>
              <a:t>years.</a:t>
            </a:r>
          </a:p>
          <a:p>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11</a:t>
            </a:fld>
            <a:endParaRPr lang="en-US" dirty="0"/>
          </a:p>
        </p:txBody>
      </p:sp>
    </p:spTree>
    <p:extLst>
      <p:ext uri="{BB962C8B-B14F-4D97-AF65-F5344CB8AC3E}">
        <p14:creationId xmlns:p14="http://schemas.microsoft.com/office/powerpoint/2010/main" val="356524178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a:t>
            </a:r>
            <a:r>
              <a:rPr lang="en-US" dirty="0" smtClean="0"/>
              <a:t>14</a:t>
            </a:r>
            <a:r>
              <a:rPr lang="en-US" dirty="0" smtClean="0"/>
              <a:t/>
            </a:r>
            <a:br>
              <a:rPr lang="en-US" dirty="0" smtClean="0"/>
            </a:br>
            <a:r>
              <a:rPr lang="en-US" dirty="0" smtClean="0"/>
              <a:t>The End</a:t>
            </a:r>
            <a:endParaRPr lang="en-US" dirty="0"/>
          </a:p>
        </p:txBody>
      </p:sp>
      <p:sp>
        <p:nvSpPr>
          <p:cNvPr id="4" name="Footer Placeholder 3"/>
          <p:cNvSpPr>
            <a:spLocks noGrp="1"/>
          </p:cNvSpPr>
          <p:nvPr>
            <p:ph type="ftr" sz="quarter" idx="3"/>
          </p:nvPr>
        </p:nvSpPr>
        <p:spPr/>
        <p:txBody>
          <a:bodyPr/>
          <a:lstStyle/>
          <a:p>
            <a:r>
              <a:rPr lang="en-US" smtClean="0"/>
              <a:t>© 2014 Keith A. Pray</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Course Evaluations</a:t>
            </a:r>
            <a:endParaRPr lang="en-US" dirty="0" smtClean="0"/>
          </a:p>
          <a:p>
            <a:pPr marL="457200" indent="-457200">
              <a:buFont typeface="+mj-lt"/>
              <a:buAutoNum type="arabicPeriod"/>
            </a:pPr>
            <a:r>
              <a:rPr lang="en-US" dirty="0" smtClean="0"/>
              <a:t>Students </a:t>
            </a:r>
            <a:r>
              <a:rPr lang="en-US" dirty="0" smtClean="0"/>
              <a:t>Present</a:t>
            </a:r>
          </a:p>
          <a:p>
            <a:pPr marL="457200" indent="-457200">
              <a:buFont typeface="+mj-lt"/>
              <a:buAutoNum type="arabicPeriod"/>
            </a:pPr>
            <a:r>
              <a:rPr lang="en-US" dirty="0" smtClean="0"/>
              <a:t>Students’ Choice</a:t>
            </a:r>
            <a:endParaRPr lang="en-US" dirty="0" smtClean="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Evaluation</a:t>
            </a:r>
            <a:endParaRPr lang="en-US" dirty="0"/>
          </a:p>
        </p:txBody>
      </p:sp>
      <p:sp>
        <p:nvSpPr>
          <p:cNvPr id="3" name="Content Placeholder 2"/>
          <p:cNvSpPr>
            <a:spLocks noGrp="1"/>
          </p:cNvSpPr>
          <p:nvPr>
            <p:ph idx="1"/>
          </p:nvPr>
        </p:nvSpPr>
        <p:spPr/>
        <p:txBody>
          <a:bodyPr>
            <a:normAutofit/>
          </a:bodyPr>
          <a:lstStyle/>
          <a:p>
            <a:r>
              <a:rPr lang="en-US" dirty="0"/>
              <a:t>Write MY NAME and COURSE TITLE in box at top of form</a:t>
            </a:r>
          </a:p>
          <a:p>
            <a:pPr lvl="1"/>
            <a:r>
              <a:rPr lang="en-US" dirty="0"/>
              <a:t>Keith A. Pray</a:t>
            </a:r>
          </a:p>
          <a:p>
            <a:pPr lvl="1"/>
            <a:r>
              <a:rPr lang="en-US" dirty="0"/>
              <a:t>CS 3043 Social Implications Of Information Processing</a:t>
            </a:r>
          </a:p>
          <a:p>
            <a:r>
              <a:rPr lang="en-US" dirty="0"/>
              <a:t>Use only BLUE or BLACK ballpoint pen</a:t>
            </a:r>
          </a:p>
          <a:p>
            <a:r>
              <a:rPr lang="en-US" dirty="0"/>
              <a:t>Use an X to mark (Do NOT fill in box)</a:t>
            </a:r>
          </a:p>
          <a:p>
            <a:r>
              <a:rPr lang="en-US" dirty="0" smtClean="0"/>
              <a:t>Course </a:t>
            </a:r>
            <a:r>
              <a:rPr lang="en-US" dirty="0"/>
              <a:t>Evaluation return to Academic Advising Office in Daniels Hall with “Evaluation Sheet” cover letter</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dirty="0"/>
          </a:p>
        </p:txBody>
      </p:sp>
    </p:spTree>
    <p:extLst>
      <p:ext uri="{BB962C8B-B14F-4D97-AF65-F5344CB8AC3E}">
        <p14:creationId xmlns:p14="http://schemas.microsoft.com/office/powerpoint/2010/main" val="304590316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1"/>
            <a:ext cx="7772400" cy="914400"/>
          </a:xfrm>
        </p:spPr>
        <p:txBody>
          <a:bodyPr>
            <a:normAutofit/>
          </a:bodyPr>
          <a:lstStyle/>
          <a:p>
            <a:r>
              <a:rPr lang="en-US" sz="2600" dirty="0" smtClean="0"/>
              <a:t>Crowdsourcing and intellectual property</a:t>
            </a:r>
            <a:endParaRPr lang="en-US" sz="2600" dirty="0"/>
          </a:p>
        </p:txBody>
      </p:sp>
      <p:sp>
        <p:nvSpPr>
          <p:cNvPr id="3" name="Content Placeholder 2"/>
          <p:cNvSpPr>
            <a:spLocks noGrp="1"/>
          </p:cNvSpPr>
          <p:nvPr>
            <p:ph sz="half" idx="1"/>
          </p:nvPr>
        </p:nvSpPr>
        <p:spPr>
          <a:xfrm>
            <a:off x="685799" y="1599711"/>
            <a:ext cx="3979069" cy="2591289"/>
          </a:xfrm>
        </p:spPr>
        <p:txBody>
          <a:bodyPr>
            <a:normAutofit/>
          </a:bodyPr>
          <a:lstStyle/>
          <a:p>
            <a:pPr marL="0" indent="0">
              <a:buNone/>
            </a:pPr>
            <a:r>
              <a:rPr lang="en-US" sz="2400" b="1" dirty="0" smtClean="0"/>
              <a:t>Crowdsourcing: </a:t>
            </a:r>
          </a:p>
          <a:p>
            <a:r>
              <a:rPr lang="en-US" sz="2000" dirty="0"/>
              <a:t>the act of outsourcing a task or project via the </a:t>
            </a:r>
            <a:r>
              <a:rPr lang="en-US" sz="2000" dirty="0" smtClean="0"/>
              <a:t>internet </a:t>
            </a:r>
            <a:r>
              <a:rPr lang="en-US" sz="2000" dirty="0"/>
              <a:t>to a large group of people</a:t>
            </a:r>
            <a:r>
              <a:rPr lang="en-US" sz="2000" dirty="0" smtClean="0"/>
              <a:t>.</a:t>
            </a:r>
            <a:r>
              <a:rPr lang="en-US" sz="1100" dirty="0" smtClean="0"/>
              <a:t>[1]</a:t>
            </a:r>
          </a:p>
          <a:p>
            <a:pPr marL="0" indent="0">
              <a:buNone/>
            </a:pPr>
            <a:endParaRPr lang="en-US" dirty="0" smtClean="0"/>
          </a:p>
          <a:p>
            <a:r>
              <a:rPr lang="en-US" sz="2000" dirty="0"/>
              <a:t>Crowdsourcing  V.S. Outsourcing </a:t>
            </a:r>
          </a:p>
          <a:p>
            <a:pPr marL="0" indent="0">
              <a:buNone/>
            </a:pPr>
            <a:endParaRPr lang="en-US" dirty="0" smtClean="0"/>
          </a:p>
          <a:p>
            <a:pPr marL="0" indent="0">
              <a:buNone/>
            </a:pPr>
            <a:endParaRPr lang="en-US" dirty="0"/>
          </a:p>
        </p:txBody>
      </p:sp>
      <p:sp>
        <p:nvSpPr>
          <p:cNvPr id="5" name="Footer Placeholder 4"/>
          <p:cNvSpPr>
            <a:spLocks noGrp="1"/>
          </p:cNvSpPr>
          <p:nvPr>
            <p:ph type="ftr" sz="quarter" idx="11"/>
          </p:nvPr>
        </p:nvSpPr>
        <p:spPr/>
        <p:txBody>
          <a:bodyPr/>
          <a:lstStyle/>
          <a:p>
            <a:r>
              <a:rPr lang="en-US" dirty="0" smtClean="0"/>
              <a:t>© 2014 Keith A. Pray</a:t>
            </a:r>
            <a:endParaRPr lang="en-US" dirty="0"/>
          </a:p>
        </p:txBody>
      </p:sp>
      <p:sp>
        <p:nvSpPr>
          <p:cNvPr id="6" name="Slide Number Placeholder 5"/>
          <p:cNvSpPr>
            <a:spLocks noGrp="1"/>
          </p:cNvSpPr>
          <p:nvPr>
            <p:ph type="sldNum" sz="quarter" idx="12"/>
          </p:nvPr>
        </p:nvSpPr>
        <p:spPr>
          <a:xfrm>
            <a:off x="2954239" y="4887409"/>
            <a:ext cx="6079331" cy="182939"/>
          </a:xfrm>
        </p:spPr>
        <p:txBody>
          <a:bodyPr/>
          <a:lstStyle/>
          <a:p>
            <a:r>
              <a:rPr lang="en-US" dirty="0"/>
              <a:t>http://cdn.nextgov.com/nextgov/interstitial.html?v=2.1.1&amp;rf=http%3A%2F%2Fwww.nextgov.com%2Fbig-data%2F2012%2F09%2Fbiggest-federal-crowdsourcing-challenges-arent-technical%2F58103%2F</a:t>
            </a:r>
            <a:fld id="{A2A17EAB-8B51-5C40-8776-6683E51FA7A0}" type="slidenum">
              <a:rPr lang="en-US" smtClean="0"/>
              <a:t>4</a:t>
            </a:fld>
            <a:endParaRPr lang="en-US" dirty="0"/>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sp>
        <p:nvSpPr>
          <p:cNvPr id="9" name="Content Placeholder 2"/>
          <p:cNvSpPr txBox="1">
            <a:spLocks/>
          </p:cNvSpPr>
          <p:nvPr/>
        </p:nvSpPr>
        <p:spPr>
          <a:xfrm>
            <a:off x="4785360" y="1306498"/>
            <a:ext cx="3837940" cy="3352800"/>
          </a:xfrm>
          <a:prstGeom prst="rect">
            <a:avLst/>
          </a:prstGeom>
        </p:spPr>
        <p:txBody>
          <a:bodyPr vert="horz" lIns="91436" tIns="45718" rIns="91436" bIns="45718" rtlCol="0">
            <a:normAutofit/>
          </a:bodyPr>
          <a:lst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18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5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4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1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100" kern="1200">
                <a:solidFill>
                  <a:schemeClr val="tx1"/>
                </a:solidFill>
                <a:latin typeface="+mn-lt"/>
                <a:ea typeface="+mn-ea"/>
                <a:cs typeface="+mn-cs"/>
              </a:defRPr>
            </a:lvl6pPr>
            <a:lvl7pPr marL="2002453" indent="-205767" algn="l" defTabSz="914362" rtl="0" eaLnBrk="1" latinLnBrk="0" hangingPunct="1">
              <a:lnSpc>
                <a:spcPct val="90000"/>
              </a:lnSpc>
              <a:spcBef>
                <a:spcPts val="600"/>
              </a:spcBef>
              <a:buClr>
                <a:schemeClr val="tx2"/>
              </a:buClr>
              <a:buFont typeface="Arial" pitchFamily="34" charset="0"/>
              <a:buChar char="•"/>
              <a:defRPr sz="1100" kern="1200">
                <a:solidFill>
                  <a:schemeClr val="tx1"/>
                </a:solidFill>
                <a:latin typeface="+mn-lt"/>
                <a:ea typeface="+mn-ea"/>
                <a:cs typeface="+mn-cs"/>
              </a:defRPr>
            </a:lvl7pPr>
            <a:lvl8pPr marL="2002453" indent="-205767" algn="l" defTabSz="914362" rtl="0" eaLnBrk="1" latinLnBrk="0" hangingPunct="1">
              <a:lnSpc>
                <a:spcPct val="90000"/>
              </a:lnSpc>
              <a:spcBef>
                <a:spcPts val="600"/>
              </a:spcBef>
              <a:buClr>
                <a:schemeClr val="tx2"/>
              </a:buClr>
              <a:buSzPct val="100000"/>
              <a:buFont typeface="Cambria" pitchFamily="18" charset="0"/>
              <a:buChar char="–"/>
              <a:defRPr sz="1100" kern="1200">
                <a:solidFill>
                  <a:schemeClr val="tx1"/>
                </a:solidFill>
                <a:latin typeface="+mn-lt"/>
                <a:ea typeface="+mn-ea"/>
                <a:cs typeface="+mn-cs"/>
              </a:defRPr>
            </a:lvl8pPr>
            <a:lvl9pPr marL="2002453" indent="-205767" algn="l" defTabSz="914362" rtl="0" eaLnBrk="1" latinLnBrk="0" hangingPunct="1">
              <a:lnSpc>
                <a:spcPct val="90000"/>
              </a:lnSpc>
              <a:spcBef>
                <a:spcPts val="600"/>
              </a:spcBef>
              <a:buClr>
                <a:schemeClr val="tx2"/>
              </a:buClr>
              <a:buFont typeface="Arial" pitchFamily="34" charset="0"/>
              <a:buChar char="•"/>
              <a:defRPr sz="1100" kern="1200">
                <a:solidFill>
                  <a:schemeClr val="tx1"/>
                </a:solidFill>
                <a:latin typeface="+mn-lt"/>
                <a:ea typeface="+mn-ea"/>
                <a:cs typeface="+mn-cs"/>
              </a:defRPr>
            </a:lvl9pPr>
          </a:lstStyle>
          <a:p>
            <a:pPr marL="0" indent="0">
              <a:buFont typeface="Arial" pitchFamily="34" charset="0"/>
              <a:buNone/>
            </a:pPr>
            <a:endParaRPr lang="en-US" dirty="0" smtClean="0"/>
          </a:p>
          <a:p>
            <a:pPr marL="0" indent="0">
              <a:buFont typeface="Arial" pitchFamily="34" charset="0"/>
              <a:buNone/>
            </a:pPr>
            <a:endParaRPr lang="en-US" dirty="0" smtClean="0"/>
          </a:p>
          <a:p>
            <a:pPr marL="0" indent="0">
              <a:buFont typeface="Arial" pitchFamily="34" charse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4401" y="1607761"/>
            <a:ext cx="4097179" cy="2461787"/>
          </a:xfrm>
          <a:prstGeom prst="rect">
            <a:avLst/>
          </a:prstGeom>
        </p:spPr>
      </p:pic>
      <p:sp>
        <p:nvSpPr>
          <p:cNvPr id="10" name="Slide Number Placeholder 4"/>
          <p:cNvSpPr txBox="1">
            <a:spLocks/>
          </p:cNvSpPr>
          <p:nvPr/>
        </p:nvSpPr>
        <p:spPr>
          <a:xfrm>
            <a:off x="8519160" y="4997196"/>
            <a:ext cx="624840" cy="146304"/>
          </a:xfrm>
          <a:prstGeom prst="rect">
            <a:avLst/>
          </a:prstGeom>
        </p:spPr>
        <p:txBody>
          <a:bodyPr vert="horz" lIns="91436" tIns="45718" rIns="91436" bIns="45718" rtlCol="0" anchor="ctr"/>
          <a:lstStyle>
            <a:defPPr>
              <a:defRPr lang="en-US"/>
            </a:defPPr>
            <a:lvl1pPr marL="0" algn="r" defTabSz="457200" rtl="0" eaLnBrk="1" latinLnBrk="0" hangingPunct="1">
              <a:defRPr sz="9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2A17EAB-8B51-5C40-8776-6683E51FA7A0}" type="slidenum">
              <a:rPr lang="en-US" smtClean="0"/>
              <a:pPr/>
              <a:t>4</a:t>
            </a:fld>
            <a:endParaRPr lang="en-US" dirty="0"/>
          </a:p>
        </p:txBody>
      </p:sp>
    </p:spTree>
    <p:extLst>
      <p:ext uri="{BB962C8B-B14F-4D97-AF65-F5344CB8AC3E}">
        <p14:creationId xmlns:p14="http://schemas.microsoft.com/office/powerpoint/2010/main" val="55963746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Crowdsourcing </a:t>
            </a:r>
            <a:endParaRPr lang="en-US" dirty="0"/>
          </a:p>
        </p:txBody>
      </p:sp>
      <p:sp>
        <p:nvSpPr>
          <p:cNvPr id="3" name="Content Placeholder 2"/>
          <p:cNvSpPr>
            <a:spLocks noGrp="1"/>
          </p:cNvSpPr>
          <p:nvPr>
            <p:ph sz="half" idx="1"/>
          </p:nvPr>
        </p:nvSpPr>
        <p:spPr>
          <a:xfrm>
            <a:off x="685799" y="1234453"/>
            <a:ext cx="7531069" cy="3352800"/>
          </a:xfrm>
        </p:spPr>
        <p:txBody>
          <a:bodyPr>
            <a:normAutofit/>
          </a:bodyPr>
          <a:lstStyle/>
          <a:p>
            <a:pPr marL="0" indent="0">
              <a:buNone/>
            </a:pPr>
            <a:r>
              <a:rPr lang="en-US" sz="2000" b="1" dirty="0" smtClean="0"/>
              <a:t>Crowd Voting </a:t>
            </a:r>
            <a:r>
              <a:rPr lang="en-US" sz="1050" b="1" dirty="0" smtClean="0"/>
              <a:t>[3][4]</a:t>
            </a:r>
            <a:r>
              <a:rPr lang="en-US" sz="1050" b="1" dirty="0"/>
              <a:t> </a:t>
            </a:r>
            <a:r>
              <a:rPr lang="en-US" sz="1050" b="1" dirty="0" smtClean="0"/>
              <a:t>                                                                             </a:t>
            </a:r>
            <a:r>
              <a:rPr lang="en-US" sz="2000" b="1" dirty="0" smtClean="0"/>
              <a:t>Crowd Creation </a:t>
            </a:r>
            <a:r>
              <a:rPr lang="en-US" sz="1100" b="1" dirty="0" smtClean="0"/>
              <a:t>[5]</a:t>
            </a:r>
          </a:p>
          <a:p>
            <a:pPr marL="0" indent="0">
              <a:buNone/>
            </a:pPr>
            <a:endParaRPr lang="en-US" sz="2000" b="1" dirty="0" smtClean="0"/>
          </a:p>
          <a:p>
            <a:pPr marL="0" indent="0">
              <a:buNone/>
            </a:pPr>
            <a:endParaRPr lang="en-US" sz="2000" b="1" dirty="0"/>
          </a:p>
          <a:p>
            <a:pPr marL="0" indent="0">
              <a:buNone/>
            </a:pPr>
            <a:endParaRPr lang="en-US" sz="2000" b="1" dirty="0" smtClean="0"/>
          </a:p>
          <a:p>
            <a:pPr marL="0" indent="0">
              <a:buNone/>
            </a:pPr>
            <a:r>
              <a:rPr lang="en-US" sz="2000" b="1" dirty="0" smtClean="0"/>
              <a:t>Crowd Wisdom </a:t>
            </a:r>
            <a:r>
              <a:rPr lang="en-US" sz="1200" b="1" dirty="0" smtClean="0"/>
              <a:t>[7]</a:t>
            </a:r>
            <a:r>
              <a:rPr lang="en-US" sz="2000" b="1" dirty="0" smtClean="0"/>
              <a:t>                                      Crowd Funding</a:t>
            </a:r>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a:xfrm>
            <a:off x="2933021" y="4336398"/>
            <a:ext cx="6100549" cy="807103"/>
          </a:xfrm>
        </p:spPr>
        <p:txBody>
          <a:bodyPr/>
          <a:lstStyle/>
          <a:p>
            <a:r>
              <a:rPr lang="en-US" dirty="0">
                <a:hlinkClick r:id="rId3"/>
              </a:rPr>
              <a:t>http://screenwerk.com/2013/03/20/yelp-study-says-our-smb-advertisers-make-23k-more-per-year</a:t>
            </a:r>
            <a:r>
              <a:rPr lang="en-US" dirty="0" smtClean="0">
                <a:hlinkClick r:id="rId3"/>
              </a:rPr>
              <a:t>/</a:t>
            </a:r>
            <a:endParaRPr lang="en-US" dirty="0" smtClean="0"/>
          </a:p>
          <a:p>
            <a:r>
              <a:rPr lang="en-US" dirty="0">
                <a:hlinkClick r:id="rId4"/>
              </a:rPr>
              <a:t>http://ayudinga.com/news/2011/09/17/mantente-al-dia-de-tus-peliculas-con-imdb-para-android</a:t>
            </a:r>
            <a:r>
              <a:rPr lang="en-US" dirty="0" smtClean="0">
                <a:hlinkClick r:id="rId4"/>
              </a:rPr>
              <a:t>/</a:t>
            </a:r>
            <a:endParaRPr lang="en-US" dirty="0" smtClean="0"/>
          </a:p>
          <a:p>
            <a:r>
              <a:rPr lang="en-US" dirty="0">
                <a:hlinkClick r:id="rId5"/>
              </a:rPr>
              <a:t>http</a:t>
            </a:r>
            <a:r>
              <a:rPr lang="en-US" dirty="0" smtClean="0">
                <a:hlinkClick r:id="rId5"/>
              </a:rPr>
              <a:t>://businesshack.org/list-of-top-99designs-com-designers</a:t>
            </a:r>
            <a:endParaRPr lang="en-US" dirty="0" smtClean="0"/>
          </a:p>
          <a:p>
            <a:r>
              <a:rPr lang="en-US" dirty="0" smtClean="0">
                <a:hlinkClick r:id="rId6"/>
              </a:rPr>
              <a:t>http://yubinbai.com/topcoder-learning-process/</a:t>
            </a:r>
            <a:endParaRPr lang="en-US" dirty="0" smtClean="0"/>
          </a:p>
          <a:p>
            <a:r>
              <a:rPr lang="en-US" dirty="0">
                <a:hlinkClick r:id="rId7"/>
              </a:rPr>
              <a:t>http://</a:t>
            </a:r>
            <a:r>
              <a:rPr lang="en-US" dirty="0" smtClean="0">
                <a:hlinkClick r:id="rId7"/>
              </a:rPr>
              <a:t>socialtimes.com/how-to-use-quora-a-comprehensive-guide_b39113</a:t>
            </a:r>
            <a:endParaRPr lang="en-US" dirty="0" smtClean="0"/>
          </a:p>
          <a:p>
            <a:r>
              <a:rPr lang="en-US" dirty="0">
                <a:hlinkClick r:id="rId8"/>
              </a:rPr>
              <a:t>http://www.slipperybrick.com/2007/02/dell-ideastorm-invites-customers-to-share-ideas</a:t>
            </a:r>
            <a:r>
              <a:rPr lang="en-US" dirty="0" smtClean="0">
                <a:hlinkClick r:id="rId8"/>
              </a:rPr>
              <a:t>/</a:t>
            </a:r>
            <a:endParaRPr lang="en-US" dirty="0" smtClean="0"/>
          </a:p>
          <a:p>
            <a:r>
              <a:rPr lang="en-US" dirty="0">
                <a:hlinkClick r:id="rId9"/>
              </a:rPr>
              <a:t>http://</a:t>
            </a:r>
            <a:r>
              <a:rPr lang="en-US" dirty="0" smtClean="0">
                <a:hlinkClick r:id="rId9"/>
              </a:rPr>
              <a:t>www.maximumpc.com/kickstart_games_one_million_2013</a:t>
            </a:r>
            <a:endParaRPr lang="en-US" dirty="0" smtClean="0"/>
          </a:p>
          <a:p>
            <a:endParaRPr lang="en-US" dirty="0"/>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pic>
        <p:nvPicPr>
          <p:cNvPr id="9" name="内容占位符 12"/>
          <p:cNvPicPr>
            <a:picLocks noGrp="1" noChangeAspect="1"/>
          </p:cNvPicPr>
          <p:nvPr>
            <p:ph sz="half" idx="2"/>
          </p:nvPr>
        </p:nvPicPr>
        <p:blipFill>
          <a:blip r:embed="rId10">
            <a:extLst>
              <a:ext uri="{28A0092B-C50C-407E-A947-70E740481C1C}">
                <a14:useLocalDpi xmlns:a14="http://schemas.microsoft.com/office/drawing/2010/main" val="0"/>
              </a:ext>
            </a:extLst>
          </a:blip>
          <a:stretch>
            <a:fillRect/>
          </a:stretch>
        </p:blipFill>
        <p:spPr bwMode="auto">
          <a:xfrm>
            <a:off x="685798" y="1748132"/>
            <a:ext cx="877749" cy="877749"/>
          </a:xfrm>
          <a:prstGeom prst="rect">
            <a:avLst/>
          </a:prstGeom>
          <a:noFill/>
          <a:extLst>
            <a:ext uri="{909E8E84-426E-40dd-AFC4-6F175D3DCCD1}">
              <a14:hiddenFill xmlns:a14="http://schemas.microsoft.com/office/drawing/2010/main">
                <a:solidFill>
                  <a:srgbClr val="FFFFFF"/>
                </a:solidFill>
              </a14:hiddenFill>
            </a:ext>
          </a:extLst>
        </p:spPr>
      </p:pic>
      <p:pic>
        <p:nvPicPr>
          <p:cNvPr id="10" name="图片 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134092" y="1849405"/>
            <a:ext cx="2047951" cy="597319"/>
          </a:xfrm>
          <a:prstGeom prst="rect">
            <a:avLst/>
          </a:prstGeom>
        </p:spPr>
      </p:pic>
      <p:pic>
        <p:nvPicPr>
          <p:cNvPr id="11" name="图片 10"/>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85800" y="3600668"/>
            <a:ext cx="807454" cy="807454"/>
          </a:xfrm>
          <a:prstGeom prst="rect">
            <a:avLst/>
          </a:prstGeom>
        </p:spPr>
      </p:pic>
      <p:pic>
        <p:nvPicPr>
          <p:cNvPr id="12" name="图片 11"/>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915058" y="3683127"/>
            <a:ext cx="1932056" cy="546116"/>
          </a:xfrm>
          <a:prstGeom prst="rect">
            <a:avLst/>
          </a:prstGeom>
        </p:spPr>
      </p:pic>
      <p:pic>
        <p:nvPicPr>
          <p:cNvPr id="8" name="Picture 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759601" y="1763554"/>
            <a:ext cx="1149769" cy="862327"/>
          </a:xfrm>
          <a:prstGeom prst="rect">
            <a:avLst/>
          </a:prstGeom>
        </p:spPr>
      </p:pic>
      <p:pic>
        <p:nvPicPr>
          <p:cNvPr id="13" name="Picture 12"/>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753765" y="3683127"/>
            <a:ext cx="1509178" cy="653271"/>
          </a:xfrm>
          <a:prstGeom prst="rect">
            <a:avLst/>
          </a:prstGeom>
        </p:spPr>
      </p:pic>
      <p:pic>
        <p:nvPicPr>
          <p:cNvPr id="1026" name="Picture 2" descr="http://upload.wikimedia.org/wikipedia/commons/thumb/3/35/IMDb_logo.svg/300px-IMDb_logo.svg.png"/>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53765" y="1807842"/>
            <a:ext cx="1542786" cy="771393"/>
          </a:xfrm>
          <a:prstGeom prst="rect">
            <a:avLst/>
          </a:prstGeom>
          <a:noFill/>
          <a:extLst>
            <a:ext uri="{909E8E84-426E-40dd-AFC4-6F175D3DCCD1}">
              <a14:hiddenFill xmlns:a14="http://schemas.microsoft.com/office/drawing/2010/main">
                <a:solidFill>
                  <a:srgbClr val="FFFFFF"/>
                </a:solidFill>
              </a14:hiddenFill>
            </a:ext>
          </a:extLst>
        </p:spPr>
      </p:pic>
      <p:sp>
        <p:nvSpPr>
          <p:cNvPr id="14" name="Slide Number Placeholder 4"/>
          <p:cNvSpPr txBox="1">
            <a:spLocks/>
          </p:cNvSpPr>
          <p:nvPr/>
        </p:nvSpPr>
        <p:spPr>
          <a:xfrm>
            <a:off x="8519160" y="4997196"/>
            <a:ext cx="624840" cy="146304"/>
          </a:xfrm>
          <a:prstGeom prst="rect">
            <a:avLst/>
          </a:prstGeom>
        </p:spPr>
        <p:txBody>
          <a:bodyPr vert="horz" lIns="91436" tIns="45718" rIns="91436" bIns="45718" rtlCol="0" anchor="ctr"/>
          <a:lstStyle>
            <a:defPPr>
              <a:defRPr lang="en-US"/>
            </a:defPPr>
            <a:lvl1pPr marL="0" algn="r" defTabSz="457200" rtl="0" eaLnBrk="1" latinLnBrk="0" hangingPunct="1">
              <a:defRPr sz="9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2A17EAB-8B51-5C40-8776-6683E51FA7A0}" type="slidenum">
              <a:rPr lang="en-US" smtClean="0"/>
              <a:pPr/>
              <a:t>5</a:t>
            </a:fld>
            <a:endParaRPr lang="en-US" dirty="0"/>
          </a:p>
        </p:txBody>
      </p:sp>
    </p:spTree>
    <p:extLst>
      <p:ext uri="{BB962C8B-B14F-4D97-AF65-F5344CB8AC3E}">
        <p14:creationId xmlns:p14="http://schemas.microsoft.com/office/powerpoint/2010/main" val="249177393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Benefits from Crowdsourcing </a:t>
            </a:r>
            <a:endParaRPr lang="en-US" b="1" dirty="0"/>
          </a:p>
        </p:txBody>
      </p:sp>
      <p:sp>
        <p:nvSpPr>
          <p:cNvPr id="5" name="Footer Placeholder 4"/>
          <p:cNvSpPr>
            <a:spLocks noGrp="1"/>
          </p:cNvSpPr>
          <p:nvPr>
            <p:ph type="ftr" sz="quarter" idx="11"/>
          </p:nvPr>
        </p:nvSpPr>
        <p:spPr/>
        <p:txBody>
          <a:bodyPr/>
          <a:lstStyle/>
          <a:p>
            <a:r>
              <a:rPr lang="en-US" dirty="0" smtClean="0"/>
              <a:t>© 2014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6</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sp>
        <p:nvSpPr>
          <p:cNvPr id="8" name="TextBox 7"/>
          <p:cNvSpPr txBox="1"/>
          <p:nvPr/>
        </p:nvSpPr>
        <p:spPr>
          <a:xfrm>
            <a:off x="0" y="4726877"/>
            <a:ext cx="9144000" cy="276999"/>
          </a:xfrm>
          <a:prstGeom prst="rect">
            <a:avLst/>
          </a:prstGeom>
          <a:noFill/>
        </p:spPr>
        <p:txBody>
          <a:bodyPr wrap="square" rtlCol="0">
            <a:spAutoFit/>
          </a:bodyPr>
          <a:lstStyle/>
          <a:p>
            <a:pPr algn="r"/>
            <a:r>
              <a:rPr lang="en-US" sz="1200" dirty="0" smtClean="0"/>
              <a:t>http</a:t>
            </a:r>
            <a:r>
              <a:rPr lang="en-US" sz="1200" dirty="0"/>
              <a:t>://hr.wayne.edu/tcw/benefits</a:t>
            </a:r>
            <a:r>
              <a:rPr lang="en-US" sz="1200" dirty="0" smtClean="0"/>
              <a:t>/</a:t>
            </a:r>
            <a:endParaRPr lang="en-US" sz="1200" dirty="0">
              <a:solidFill>
                <a:schemeClr val="tx1"/>
              </a:solidFill>
            </a:endParaRPr>
          </a:p>
        </p:txBody>
      </p:sp>
      <p:sp>
        <p:nvSpPr>
          <p:cNvPr id="11" name="Content Placeholder 2"/>
          <p:cNvSpPr>
            <a:spLocks noGrp="1"/>
          </p:cNvSpPr>
          <p:nvPr>
            <p:ph sz="half" idx="1"/>
          </p:nvPr>
        </p:nvSpPr>
        <p:spPr>
          <a:xfrm>
            <a:off x="281354" y="1286737"/>
            <a:ext cx="8745442" cy="3300516"/>
          </a:xfrm>
        </p:spPr>
        <p:txBody>
          <a:bodyPr>
            <a:normAutofit/>
          </a:bodyPr>
          <a:lstStyle/>
          <a:p>
            <a:pPr>
              <a:lnSpc>
                <a:spcPct val="150000"/>
              </a:lnSpc>
            </a:pPr>
            <a:r>
              <a:rPr lang="en-US" dirty="0" smtClean="0"/>
              <a:t>vast yet inexpensive resource </a:t>
            </a:r>
            <a:endParaRPr lang="en-US" dirty="0"/>
          </a:p>
          <a:p>
            <a:pPr>
              <a:lnSpc>
                <a:spcPct val="150000"/>
              </a:lnSpc>
            </a:pPr>
            <a:r>
              <a:rPr lang="en-US" dirty="0"/>
              <a:t>f</a:t>
            </a:r>
            <a:r>
              <a:rPr lang="en-US" dirty="0" smtClean="0"/>
              <a:t>lexible labor force</a:t>
            </a:r>
          </a:p>
          <a:p>
            <a:pPr>
              <a:lnSpc>
                <a:spcPct val="150000"/>
              </a:lnSpc>
            </a:pPr>
            <a:r>
              <a:rPr lang="en-US" altLang="zh-CN" dirty="0" smtClean="0"/>
              <a:t>fresh </a:t>
            </a:r>
            <a:r>
              <a:rPr lang="en-US" altLang="zh-CN" dirty="0"/>
              <a:t>perspectives from </a:t>
            </a:r>
            <a:r>
              <a:rPr lang="en-US" altLang="zh-CN" dirty="0" smtClean="0"/>
              <a:t>amateurs</a:t>
            </a:r>
            <a:endParaRPr lang="en-US" dirty="0" smtClean="0"/>
          </a:p>
          <a:p>
            <a:pPr>
              <a:lnSpc>
                <a:spcPct val="150000"/>
              </a:lnSpc>
            </a:pPr>
            <a:r>
              <a:rPr lang="en-US" dirty="0" smtClean="0"/>
              <a:t>avoid complex hiring process</a:t>
            </a:r>
          </a:p>
          <a:p>
            <a:pPr>
              <a:lnSpc>
                <a:spcPct val="150000"/>
              </a:lnSpc>
            </a:pPr>
            <a:r>
              <a:rPr lang="en-US" dirty="0"/>
              <a:t>f</a:t>
            </a:r>
            <a:r>
              <a:rPr lang="en-US" dirty="0" smtClean="0"/>
              <a:t>irst-hand ideas from potential customers</a:t>
            </a:r>
          </a:p>
          <a:p>
            <a:endParaRPr lang="en-US" dirty="0" smtClean="0"/>
          </a:p>
        </p:txBody>
      </p:sp>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54075" y="1693065"/>
            <a:ext cx="4137025" cy="1683259"/>
          </a:xfrm>
          <a:prstGeom prst="rect">
            <a:avLst/>
          </a:prstGeom>
        </p:spPr>
      </p:pic>
    </p:spTree>
    <p:extLst>
      <p:ext uri="{BB962C8B-B14F-4D97-AF65-F5344CB8AC3E}">
        <p14:creationId xmlns:p14="http://schemas.microsoft.com/office/powerpoint/2010/main" val="404660730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RISKS of Crowdsourcing – IP issues</a:t>
            </a:r>
            <a:endParaRPr lang="en-US" b="1"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7</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sp>
        <p:nvSpPr>
          <p:cNvPr id="8" name="TextBox 7"/>
          <p:cNvSpPr txBox="1"/>
          <p:nvPr/>
        </p:nvSpPr>
        <p:spPr>
          <a:xfrm>
            <a:off x="2396440" y="4726877"/>
            <a:ext cx="6637130" cy="600164"/>
          </a:xfrm>
          <a:prstGeom prst="rect">
            <a:avLst/>
          </a:prstGeom>
          <a:noFill/>
        </p:spPr>
        <p:txBody>
          <a:bodyPr wrap="square" rtlCol="0">
            <a:spAutoFit/>
          </a:bodyPr>
          <a:lstStyle/>
          <a:p>
            <a:pPr algn="r"/>
            <a:r>
              <a:rPr lang="en-US" sz="1050" dirty="0" smtClean="0"/>
              <a:t>Image Source: </a:t>
            </a:r>
            <a:r>
              <a:rPr lang="en-US" altLang="zh-CN" sz="1050" dirty="0" smtClean="0"/>
              <a:t>Marc </a:t>
            </a:r>
            <a:r>
              <a:rPr lang="en-US" altLang="zh-CN" sz="1050" dirty="0" err="1"/>
              <a:t>Lieberstein</a:t>
            </a:r>
            <a:r>
              <a:rPr lang="en-US" altLang="zh-CN" sz="1050" dirty="0"/>
              <a:t> and Ashford Tucker, Crowdsourcing and Intellectual Property Issues, </a:t>
            </a:r>
            <a:r>
              <a:rPr lang="en-US" altLang="zh-CN" sz="1050" dirty="0">
                <a:hlinkClick r:id="rId3"/>
              </a:rPr>
              <a:t>http://www.acc.com/legalresources/quickcounsel/caipi.cfm</a:t>
            </a:r>
            <a:r>
              <a:rPr lang="en-US" altLang="zh-CN" sz="1050" dirty="0"/>
              <a:t>, retrieved on 09-11-2014</a:t>
            </a:r>
          </a:p>
          <a:p>
            <a:pPr algn="r"/>
            <a:r>
              <a:rPr lang="en-US" sz="1200" dirty="0" smtClean="0"/>
              <a:t> </a:t>
            </a:r>
            <a:endParaRPr lang="en-US" sz="1200" dirty="0">
              <a:solidFill>
                <a:schemeClr val="tx1"/>
              </a:solidFill>
            </a:endParaRPr>
          </a:p>
        </p:txBody>
      </p:sp>
      <p:sp>
        <p:nvSpPr>
          <p:cNvPr id="11" name="Content Placeholder 2"/>
          <p:cNvSpPr>
            <a:spLocks noGrp="1"/>
          </p:cNvSpPr>
          <p:nvPr>
            <p:ph sz="half" idx="1"/>
          </p:nvPr>
        </p:nvSpPr>
        <p:spPr>
          <a:xfrm>
            <a:off x="438516" y="1427018"/>
            <a:ext cx="3650158" cy="3237851"/>
          </a:xfrm>
        </p:spPr>
        <p:txBody>
          <a:bodyPr>
            <a:normAutofit/>
          </a:bodyPr>
          <a:lstStyle/>
          <a:p>
            <a:r>
              <a:rPr lang="en-US" b="1" dirty="0" smtClean="0"/>
              <a:t>Crowdsourcing has a high risk of IP problems</a:t>
            </a:r>
          </a:p>
          <a:p>
            <a:endParaRPr lang="en-US" b="1" dirty="0" smtClean="0"/>
          </a:p>
          <a:p>
            <a:r>
              <a:rPr lang="en-US" b="1" dirty="0" smtClean="0"/>
              <a:t>Possible IP issues</a:t>
            </a:r>
            <a:r>
              <a:rPr lang="en-US" sz="1050" b="1" dirty="0" smtClean="0"/>
              <a:t>[4]</a:t>
            </a:r>
            <a:endParaRPr lang="en-US" sz="1050" b="1" dirty="0"/>
          </a:p>
          <a:p>
            <a:pPr lvl="1">
              <a:buFont typeface="Wingdings" panose="05000000000000000000" pitchFamily="2" charset="2"/>
              <a:buChar char="§"/>
            </a:pPr>
            <a:r>
              <a:rPr lang="en-US" sz="1600" dirty="0" smtClean="0"/>
              <a:t>Term of use</a:t>
            </a:r>
          </a:p>
          <a:p>
            <a:pPr lvl="1">
              <a:buFont typeface="Wingdings" panose="05000000000000000000" pitchFamily="2" charset="2"/>
              <a:buChar char="§"/>
            </a:pPr>
            <a:r>
              <a:rPr lang="en-US" altLang="zh-CN" sz="1600" dirty="0"/>
              <a:t>patents, </a:t>
            </a:r>
            <a:r>
              <a:rPr lang="en-US" altLang="zh-CN" sz="1600" dirty="0" smtClean="0"/>
              <a:t>copyrights, trademarks</a:t>
            </a:r>
            <a:endParaRPr lang="en-US" sz="1600" dirty="0" smtClean="0"/>
          </a:p>
          <a:p>
            <a:pPr lvl="1">
              <a:buFont typeface="Wingdings" panose="05000000000000000000" pitchFamily="2" charset="2"/>
              <a:buChar char="§"/>
            </a:pPr>
            <a:r>
              <a:rPr lang="en-US" altLang="zh-CN" sz="1600" dirty="0" smtClean="0"/>
              <a:t>Originality of work</a:t>
            </a:r>
          </a:p>
          <a:p>
            <a:pPr lvl="1">
              <a:buFont typeface="Wingdings" panose="05000000000000000000" pitchFamily="2" charset="2"/>
              <a:buChar char="§"/>
            </a:pPr>
            <a:r>
              <a:rPr lang="en-US" altLang="zh-CN" sz="1600" dirty="0" smtClean="0"/>
              <a:t>Content overlap </a:t>
            </a:r>
            <a:endParaRPr lang="en-US" altLang="zh-CN" sz="1600" dirty="0"/>
          </a:p>
          <a:p>
            <a:pPr lvl="1">
              <a:buFont typeface="Wingdings" panose="05000000000000000000" pitchFamily="2" charset="2"/>
              <a:buChar char="§"/>
            </a:pPr>
            <a:endParaRPr lang="en-US" b="1" dirty="0" smtClean="0"/>
          </a:p>
        </p:txBody>
      </p:sp>
      <p:pic>
        <p:nvPicPr>
          <p:cNvPr id="4" name="图片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98967" y="2018031"/>
            <a:ext cx="4761201" cy="1370929"/>
          </a:xfrm>
          <a:prstGeom prst="rect">
            <a:avLst/>
          </a:prstGeom>
        </p:spPr>
      </p:pic>
    </p:spTree>
    <p:extLst>
      <p:ext uri="{BB962C8B-B14F-4D97-AF65-F5344CB8AC3E}">
        <p14:creationId xmlns:p14="http://schemas.microsoft.com/office/powerpoint/2010/main" val="25985176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Minimize RISKS of Crowdsourcing</a:t>
            </a:r>
            <a:endParaRPr lang="en-US" b="1"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8</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latin typeface="+mj-lt"/>
              </a:rPr>
              <a:t>Fangwen Yuan</a:t>
            </a:r>
            <a:endParaRPr lang="en-US" sz="1400" dirty="0">
              <a:solidFill>
                <a:schemeClr val="tx1"/>
              </a:solidFill>
              <a:latin typeface="+mj-lt"/>
            </a:endParaRPr>
          </a:p>
        </p:txBody>
      </p:sp>
      <p:sp>
        <p:nvSpPr>
          <p:cNvPr id="8" name="TextBox 7"/>
          <p:cNvSpPr txBox="1"/>
          <p:nvPr/>
        </p:nvSpPr>
        <p:spPr>
          <a:xfrm>
            <a:off x="0" y="4726877"/>
            <a:ext cx="9144000" cy="276999"/>
          </a:xfrm>
          <a:prstGeom prst="rect">
            <a:avLst/>
          </a:prstGeom>
          <a:noFill/>
        </p:spPr>
        <p:txBody>
          <a:bodyPr wrap="square" rtlCol="0">
            <a:spAutoFit/>
          </a:bodyPr>
          <a:lstStyle/>
          <a:p>
            <a:pPr algn="r"/>
            <a:r>
              <a:rPr lang="en-US" sz="1200" dirty="0" smtClean="0"/>
              <a:t>http</a:t>
            </a:r>
            <a:r>
              <a:rPr lang="en-US" sz="1200" dirty="0"/>
              <a:t>://</a:t>
            </a:r>
            <a:r>
              <a:rPr lang="en-US" sz="1200" dirty="0" smtClean="0"/>
              <a:t>www.dklex.com/how-to-read-a-publishing-</a:t>
            </a:r>
            <a:r>
              <a:rPr lang="en-US" sz="1200" dirty="0" err="1" smtClean="0"/>
              <a:t>agreement.html</a:t>
            </a:r>
            <a:endParaRPr lang="en-US" sz="1200" dirty="0">
              <a:solidFill>
                <a:schemeClr val="tx1"/>
              </a:solidFill>
            </a:endParaRPr>
          </a:p>
        </p:txBody>
      </p:sp>
      <p:sp>
        <p:nvSpPr>
          <p:cNvPr id="11" name="Content Placeholder 2"/>
          <p:cNvSpPr>
            <a:spLocks noGrp="1"/>
          </p:cNvSpPr>
          <p:nvPr>
            <p:ph sz="half" idx="1"/>
          </p:nvPr>
        </p:nvSpPr>
        <p:spPr>
          <a:xfrm>
            <a:off x="281354" y="1286737"/>
            <a:ext cx="8745442" cy="2986325"/>
          </a:xfrm>
        </p:spPr>
        <p:txBody>
          <a:bodyPr>
            <a:normAutofit/>
          </a:bodyPr>
          <a:lstStyle/>
          <a:p>
            <a:pPr>
              <a:lnSpc>
                <a:spcPct val="150000"/>
              </a:lnSpc>
            </a:pPr>
            <a:r>
              <a:rPr lang="en-US" dirty="0" smtClean="0"/>
              <a:t>Clarify ownership of work</a:t>
            </a:r>
          </a:p>
          <a:p>
            <a:pPr>
              <a:lnSpc>
                <a:spcPct val="150000"/>
              </a:lnSpc>
            </a:pPr>
            <a:r>
              <a:rPr lang="en-US" altLang="zh-CN" dirty="0"/>
              <a:t>Clarify term of </a:t>
            </a:r>
            <a:r>
              <a:rPr lang="en-US" altLang="zh-CN" dirty="0" smtClean="0"/>
              <a:t>use</a:t>
            </a:r>
          </a:p>
          <a:p>
            <a:pPr>
              <a:lnSpc>
                <a:spcPct val="150000"/>
              </a:lnSpc>
            </a:pPr>
            <a:r>
              <a:rPr lang="en-US" altLang="zh-CN" dirty="0"/>
              <a:t>Require warranty of originality </a:t>
            </a:r>
          </a:p>
          <a:p>
            <a:pPr>
              <a:lnSpc>
                <a:spcPct val="150000"/>
              </a:lnSpc>
            </a:pPr>
            <a:r>
              <a:rPr lang="en-US" altLang="zh-CN" dirty="0" smtClean="0"/>
              <a:t>Make clear provision of payment</a:t>
            </a:r>
            <a:endParaRPr lang="en-US" altLang="zh-CN" dirty="0"/>
          </a:p>
          <a:p>
            <a:pPr>
              <a:lnSpc>
                <a:spcPct val="150000"/>
              </a:lnSpc>
            </a:pPr>
            <a:endParaRPr lang="en-US" dirty="0" smtClean="0"/>
          </a:p>
        </p:txBody>
      </p:sp>
      <p:pic>
        <p:nvPicPr>
          <p:cNvPr id="2050" name="Picture 2" descr="http://www.dklex.com/assets/images/publishing%20contrac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9808" y="1546669"/>
            <a:ext cx="3299791" cy="2189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662623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8406" y="438151"/>
            <a:ext cx="7772400" cy="914400"/>
          </a:xfrm>
        </p:spPr>
        <p:txBody>
          <a:bodyPr/>
          <a:lstStyle/>
          <a:p>
            <a:r>
              <a:rPr lang="en-US" altLang="zh-CN" b="1" dirty="0" smtClean="0"/>
              <a:t>Conclusion</a:t>
            </a:r>
            <a:endParaRPr lang="zh-CN" altLang="en-US" b="1" dirty="0"/>
          </a:p>
        </p:txBody>
      </p:sp>
      <p:sp>
        <p:nvSpPr>
          <p:cNvPr id="3" name="内容占位符 2"/>
          <p:cNvSpPr>
            <a:spLocks noGrp="1"/>
          </p:cNvSpPr>
          <p:nvPr>
            <p:ph sz="half" idx="1"/>
          </p:nvPr>
        </p:nvSpPr>
        <p:spPr>
          <a:xfrm>
            <a:off x="685799" y="1482436"/>
            <a:ext cx="7297615" cy="3076864"/>
          </a:xfrm>
        </p:spPr>
        <p:txBody>
          <a:bodyPr>
            <a:normAutofit/>
          </a:bodyPr>
          <a:lstStyle/>
          <a:p>
            <a:r>
              <a:rPr lang="en-US" altLang="zh-CN" sz="2000" dirty="0" smtClean="0"/>
              <a:t>Crowdsourcing is a friendly practice that brings convenience and benefits to companies</a:t>
            </a:r>
          </a:p>
          <a:p>
            <a:endParaRPr lang="en-US" altLang="zh-CN" sz="2000" dirty="0" smtClean="0"/>
          </a:p>
          <a:p>
            <a:r>
              <a:rPr lang="en-US" altLang="zh-CN" sz="2000" dirty="0" smtClean="0"/>
              <a:t>However there are legal pitfalls regarding intellectual properties in crowdsourcing</a:t>
            </a:r>
          </a:p>
          <a:p>
            <a:endParaRPr lang="en-US" altLang="zh-CN" sz="2000" dirty="0"/>
          </a:p>
          <a:p>
            <a:r>
              <a:rPr lang="en-US" altLang="zh-CN" sz="2000" dirty="0" smtClean="0"/>
              <a:t>Companies should be aware of possible legal issues</a:t>
            </a:r>
          </a:p>
        </p:txBody>
      </p:sp>
      <p:sp>
        <p:nvSpPr>
          <p:cNvPr id="5" name="页脚占位符 4"/>
          <p:cNvSpPr>
            <a:spLocks noGrp="1"/>
          </p:cNvSpPr>
          <p:nvPr>
            <p:ph type="ftr" sz="quarter" idx="11"/>
          </p:nvPr>
        </p:nvSpPr>
        <p:spPr/>
        <p:txBody>
          <a:bodyPr/>
          <a:lstStyle/>
          <a:p>
            <a:r>
              <a:rPr lang="en-US" smtClean="0"/>
              <a:t>© 2014 Keith A. Pray</a:t>
            </a:r>
            <a:endParaRPr lang="en-US"/>
          </a:p>
        </p:txBody>
      </p:sp>
      <p:sp>
        <p:nvSpPr>
          <p:cNvPr id="6" name="灯片编号占位符 5"/>
          <p:cNvSpPr>
            <a:spLocks noGrp="1"/>
          </p:cNvSpPr>
          <p:nvPr>
            <p:ph type="sldNum" sz="quarter" idx="12"/>
          </p:nvPr>
        </p:nvSpPr>
        <p:spPr/>
        <p:txBody>
          <a:bodyPr/>
          <a:lstStyle/>
          <a:p>
            <a:fld id="{A2A17EAB-8B51-5C40-8776-6683E51FA7A0}" type="slidenum">
              <a:rPr lang="en-US" smtClean="0"/>
              <a:t>9</a:t>
            </a:fld>
            <a:endParaRPr lang="en-US"/>
          </a:p>
        </p:txBody>
      </p:sp>
      <p:sp>
        <p:nvSpPr>
          <p:cNvPr id="4" name="矩形 3"/>
          <p:cNvSpPr/>
          <p:nvPr/>
        </p:nvSpPr>
        <p:spPr>
          <a:xfrm>
            <a:off x="7532571" y="438151"/>
            <a:ext cx="1299009" cy="307777"/>
          </a:xfrm>
          <a:prstGeom prst="rect">
            <a:avLst/>
          </a:prstGeom>
        </p:spPr>
        <p:txBody>
          <a:bodyPr wrap="none">
            <a:spAutoFit/>
          </a:bodyPr>
          <a:lstStyle/>
          <a:p>
            <a:pPr algn="r"/>
            <a:r>
              <a:rPr lang="en-US" altLang="zh-CN" sz="1400" dirty="0"/>
              <a:t>Fangwen Yuan</a:t>
            </a:r>
          </a:p>
        </p:txBody>
      </p:sp>
    </p:spTree>
    <p:extLst>
      <p:ext uri="{BB962C8B-B14F-4D97-AF65-F5344CB8AC3E}">
        <p14:creationId xmlns:p14="http://schemas.microsoft.com/office/powerpoint/2010/main" val="40795052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19439</TotalTime>
  <Words>1394</Words>
  <Application>Microsoft Macintosh PowerPoint</Application>
  <PresentationFormat>On-screen Show (16:9)</PresentationFormat>
  <Paragraphs>181</Paragraphs>
  <Slides>12</Slides>
  <Notes>11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Red Radial 16x9</vt:lpstr>
      <vt:lpstr>Class 14 Last Day</vt:lpstr>
      <vt:lpstr>Overview</vt:lpstr>
      <vt:lpstr>Course Evaluation</vt:lpstr>
      <vt:lpstr>Crowdsourcing and intellectual property</vt:lpstr>
      <vt:lpstr>Types of Crowdsourcing </vt:lpstr>
      <vt:lpstr>Benefits from Crowdsourcing </vt:lpstr>
      <vt:lpstr>RISKS of Crowdsourcing – IP issues</vt:lpstr>
      <vt:lpstr>Minimize RISKS of Crowdsourcing</vt:lpstr>
      <vt:lpstr>Conclusion</vt:lpstr>
      <vt:lpstr>References</vt:lpstr>
      <vt:lpstr>Students’ Choice</vt:lpstr>
      <vt:lpstr>Class 14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257</cp:revision>
  <cp:lastPrinted>2014-10-13T02:14:09Z</cp:lastPrinted>
  <dcterms:created xsi:type="dcterms:W3CDTF">2014-08-25T02:19:16Z</dcterms:created>
  <dcterms:modified xsi:type="dcterms:W3CDTF">2014-10-16T01:59:32Z</dcterms:modified>
</cp:coreProperties>
</file>