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handoutMasterIdLst>
    <p:handoutMasterId r:id="rId49"/>
  </p:handoutMasterIdLst>
  <p:sldIdLst>
    <p:sldId id="256" r:id="rId2"/>
    <p:sldId id="367" r:id="rId3"/>
    <p:sldId id="368" r:id="rId4"/>
    <p:sldId id="259" r:id="rId5"/>
    <p:sldId id="277" r:id="rId6"/>
    <p:sldId id="325" r:id="rId7"/>
    <p:sldId id="326" r:id="rId8"/>
    <p:sldId id="328" r:id="rId9"/>
    <p:sldId id="329" r:id="rId10"/>
    <p:sldId id="261" r:id="rId11"/>
    <p:sldId id="308" r:id="rId12"/>
    <p:sldId id="267" r:id="rId13"/>
    <p:sldId id="330" r:id="rId14"/>
    <p:sldId id="309"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61" r:id="rId28"/>
    <p:sldId id="362" r:id="rId29"/>
    <p:sldId id="363" r:id="rId30"/>
    <p:sldId id="364" r:id="rId31"/>
    <p:sldId id="365" r:id="rId32"/>
    <p:sldId id="366" r:id="rId33"/>
    <p:sldId id="356" r:id="rId34"/>
    <p:sldId id="357" r:id="rId35"/>
    <p:sldId id="358" r:id="rId36"/>
    <p:sldId id="359" r:id="rId37"/>
    <p:sldId id="360" r:id="rId38"/>
    <p:sldId id="269" r:id="rId39"/>
    <p:sldId id="331" r:id="rId40"/>
    <p:sldId id="332" r:id="rId41"/>
    <p:sldId id="333" r:id="rId42"/>
    <p:sldId id="334" r:id="rId43"/>
    <p:sldId id="335" r:id="rId44"/>
    <p:sldId id="336" r:id="rId45"/>
    <p:sldId id="337" r:id="rId46"/>
    <p:sldId id="338" r:id="rId4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5" autoAdjust="0"/>
    <p:restoredTop sz="74783" autoAdjust="0"/>
  </p:normalViewPr>
  <p:slideViewPr>
    <p:cSldViewPr snapToGrid="0" snapToObjects="1">
      <p:cViewPr varScale="1">
        <p:scale>
          <a:sx n="80" d="100"/>
          <a:sy n="80" d="100"/>
        </p:scale>
        <p:origin x="-1480" y="-96"/>
      </p:cViewPr>
      <p:guideLst>
        <p:guide orient="horz" pos="1620"/>
        <p:guide pos="2880"/>
      </p:guideLst>
    </p:cSldViewPr>
  </p:slideViewPr>
  <p:notesTextViewPr>
    <p:cViewPr>
      <p:scale>
        <a:sx n="100" d="100"/>
        <a:sy n="100" d="100"/>
      </p:scale>
      <p:origin x="0" y="552"/>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9/26/14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Is anyone not excited?</a:t>
            </a:r>
          </a:p>
          <a:p>
            <a:pPr eaLnBrk="1" hangingPunct="1"/>
            <a:r>
              <a:rPr lang="en-US" dirty="0" smtClean="0">
                <a:latin typeface="Arial" pitchFamily="-109" charset="0"/>
                <a:ea typeface="ＭＳ Ｐゴシック" pitchFamily="-109" charset="-128"/>
                <a:cs typeface="ＭＳ Ｐゴシック" pitchFamily="-109" charset="-128"/>
              </a:rPr>
              <a:t>Paper Reminders: </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5 High quality sources</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Conclusion, Argument, Counter</a:t>
            </a:r>
            <a:r>
              <a:rPr lang="en-US" baseline="0" dirty="0" smtClean="0">
                <a:latin typeface="Arial" pitchFamily="-109" charset="0"/>
                <a:ea typeface="ＭＳ Ｐゴシック" pitchFamily="-109" charset="-128"/>
                <a:cs typeface="ＭＳ Ｐゴシック" pitchFamily="-109" charset="-128"/>
              </a:rPr>
              <a:t> </a:t>
            </a:r>
            <a:r>
              <a:rPr lang="en-US" dirty="0" smtClean="0">
                <a:latin typeface="Arial" pitchFamily="-109" charset="0"/>
                <a:ea typeface="ＭＳ Ｐゴシック" pitchFamily="-109" charset="-128"/>
                <a:cs typeface="ＭＳ Ｐゴシック" pitchFamily="-109" charset="-128"/>
              </a:rPr>
              <a:t>Point, Response</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Try</a:t>
            </a:r>
            <a:r>
              <a:rPr lang="en-US" baseline="0" dirty="0" smtClean="0">
                <a:latin typeface="Arial" pitchFamily="-109" charset="0"/>
                <a:ea typeface="ＭＳ Ｐゴシック" pitchFamily="-109" charset="-128"/>
                <a:cs typeface="ＭＳ Ｐゴシック" pitchFamily="-109" charset="-128"/>
              </a:rPr>
              <a:t> reading paper aloud</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The online working example source code is best not viewed with IE though looking at the source for the page will reveal the implementation.</a:t>
            </a:r>
          </a:p>
          <a:p>
            <a:pPr eaLnBrk="1" hangingPunct="1"/>
            <a:r>
              <a:rPr lang="en-US" dirty="0" smtClean="0">
                <a:latin typeface="Arial" pitchFamily="-109" charset="0"/>
                <a:ea typeface="ＭＳ Ｐゴシック" pitchFamily="-109" charset="-128"/>
                <a:cs typeface="ＭＳ Ｐゴシック" pitchFamily="-109" charset="-128"/>
              </a:rPr>
              <a:t>If guest</a:t>
            </a:r>
            <a:r>
              <a:rPr lang="en-US" baseline="0" dirty="0" smtClean="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smtClean="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smtClean="0">
                <a:latin typeface="Arial" pitchFamily="-109" charset="0"/>
                <a:ea typeface="ＭＳ Ｐゴシック" pitchFamily="-109" charset="-128"/>
                <a:cs typeface="ＭＳ Ｐゴシック" pitchFamily="-109" charset="-128"/>
              </a:rPr>
              <a:t>Each group should have material on their sites for the topics we’ve covered so far.</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smtClean="0">
                <a:latin typeface="Arial" pitchFamily="-109" charset="0"/>
                <a:ea typeface="ＭＳ Ｐゴシック" pitchFamily="-109" charset="-128"/>
                <a:cs typeface="ＭＳ Ｐゴシック" pitchFamily="-109" charset="-128"/>
              </a:rPr>
              <a:t>Bold lines are real</a:t>
            </a:r>
            <a:r>
              <a:rPr lang="en-US" baseline="0" dirty="0" smtClean="0">
                <a:latin typeface="Arial" pitchFamily="-109" charset="0"/>
                <a:ea typeface="ＭＳ Ｐゴシック" pitchFamily="-109" charset="-128"/>
                <a:cs typeface="ＭＳ Ｐゴシック" pitchFamily="-109" charset="-128"/>
              </a:rPr>
              <a:t> focus.</a:t>
            </a:r>
            <a:endParaRPr lang="en-US" dirty="0" smtClean="0">
              <a:latin typeface="Arial" pitchFamily="-109" charset="0"/>
              <a:ea typeface="ＭＳ Ｐゴシック" pitchFamily="-109" charset="-128"/>
              <a:cs typeface="ＭＳ Ｐゴシック" pitchFamily="-109" charset="-128"/>
            </a:endParaRP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Example input:</a:t>
            </a: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amount = 100.05; </a:t>
            </a:r>
          </a:p>
          <a:p>
            <a:pPr marL="514350" indent="-514350"/>
            <a:r>
              <a:rPr lang="en-US" dirty="0" err="1" smtClean="0">
                <a:latin typeface="Arial" pitchFamily="-109" charset="0"/>
                <a:ea typeface="ＭＳ Ｐゴシック" pitchFamily="-109" charset="-128"/>
                <a:cs typeface="ＭＳ Ｐゴシック" pitchFamily="-109" charset="-128"/>
              </a:rPr>
              <a:t>discountRate</a:t>
            </a:r>
            <a:r>
              <a:rPr lang="en-US" dirty="0" smtClean="0">
                <a:latin typeface="Arial" pitchFamily="-109" charset="0"/>
                <a:ea typeface="ＭＳ Ｐゴシック" pitchFamily="-109" charset="-128"/>
                <a:cs typeface="ＭＳ Ｐゴシック" pitchFamily="-109" charset="-128"/>
              </a:rPr>
              <a:t> = 0.10; </a:t>
            </a:r>
          </a:p>
          <a:p>
            <a:pPr marL="514350" indent="-514350"/>
            <a:r>
              <a:rPr lang="en-US" dirty="0" err="1" smtClean="0">
                <a:latin typeface="Arial" pitchFamily="-109" charset="0"/>
                <a:ea typeface="ＭＳ Ｐゴシック" pitchFamily="-109" charset="-128"/>
                <a:cs typeface="ＭＳ Ｐゴシック" pitchFamily="-109" charset="-128"/>
              </a:rPr>
              <a:t>taxRate</a:t>
            </a:r>
            <a:r>
              <a:rPr lang="en-US" dirty="0" smtClean="0">
                <a:latin typeface="Arial" pitchFamily="-109" charset="0"/>
                <a:ea typeface="ＭＳ Ｐゴシック" pitchFamily="-109" charset="-128"/>
                <a:cs typeface="ＭＳ Ｐゴシック" pitchFamily="-109" charset="-128"/>
              </a:rPr>
              <a:t> = 0.05; </a:t>
            </a:r>
          </a:p>
          <a:p>
            <a:pPr marL="514350" indent="-514350">
              <a:buFontTx/>
              <a:buChar char="•"/>
            </a:pPr>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OR</a:t>
            </a:r>
          </a:p>
          <a:p>
            <a:pPr marL="514350" indent="-514350">
              <a:buFontTx/>
              <a:buChar char="•"/>
            </a:pPr>
            <a:endParaRPr lang="en-US" dirty="0" smtClean="0">
              <a:latin typeface="Arial" pitchFamily="-109" charset="0"/>
              <a:ea typeface="ＭＳ Ｐゴシック" pitchFamily="-109" charset="-128"/>
              <a:cs typeface="ＭＳ Ｐゴシック" pitchFamily="-109" charset="-128"/>
            </a:endParaRPr>
          </a:p>
          <a:p>
            <a:pPr marL="514350" indent="-514350"/>
            <a:r>
              <a:rPr lang="en-US" smtClean="0">
                <a:latin typeface="Arial" pitchFamily="-109" charset="0"/>
                <a:ea typeface="ＭＳ Ｐゴシック" pitchFamily="-109" charset="-128"/>
                <a:cs typeface="ＭＳ Ｐゴシック" pitchFamily="-109" charset="-128"/>
              </a:rPr>
              <a:t>0.70</a:t>
            </a:r>
            <a:r>
              <a:rPr lang="en-US" dirty="0" smtClean="0">
                <a:latin typeface="Arial" pitchFamily="-109" charset="0"/>
                <a:ea typeface="ＭＳ Ｐゴシック" pitchFamily="-109" charset="-128"/>
                <a:cs typeface="ＭＳ Ｐゴシック" pitchFamily="-109" charset="-128"/>
              </a:rPr>
              <a:t>, 0.0, 0.05</a:t>
            </a: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95.67, 0.20, 0.7</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Quick view at </a:t>
            </a:r>
            <a:r>
              <a:rPr lang="en-US" dirty="0" err="1" smtClean="0"/>
              <a:t>DoS</a:t>
            </a:r>
            <a:r>
              <a:rPr lang="en-US" dirty="0" smtClean="0"/>
              <a:t>/</a:t>
            </a:r>
            <a:r>
              <a:rPr lang="en-US" dirty="0" err="1" smtClean="0"/>
              <a:t>DDoS</a:t>
            </a:r>
            <a:r>
              <a:rPr lang="en-US" dirty="0" smtClean="0"/>
              <a:t> uses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normal request is very</a:t>
            </a:r>
            <a:r>
              <a:rPr lang="en-US" baseline="0" dirty="0" smtClean="0"/>
              <a:t> easy to handle and doesn’t hurt for a server just like a </a:t>
            </a:r>
            <a:r>
              <a:rPr lang="en-US" baseline="0" dirty="0" err="1" smtClean="0"/>
              <a:t>nerf</a:t>
            </a:r>
            <a:r>
              <a:rPr lang="en-US" baseline="0" dirty="0" smtClean="0"/>
              <a:t> gun.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with ammo (invalid packets) and fast </a:t>
            </a:r>
            <a:r>
              <a:rPr lang="en-US" dirty="0" err="1" smtClean="0"/>
              <a:t>firerate</a:t>
            </a:r>
            <a:r>
              <a:rPr lang="en-US" baseline="0" dirty="0" smtClean="0"/>
              <a:t> </a:t>
            </a:r>
            <a:r>
              <a:rPr lang="en-US" dirty="0" smtClean="0"/>
              <a:t>(multiple requests). A server can be taken down.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DDoS</a:t>
            </a:r>
            <a:r>
              <a:rPr lang="en-US" dirty="0" smtClean="0"/>
              <a:t> is an organized system</a:t>
            </a:r>
            <a:r>
              <a:rPr lang="en-US" baseline="0" dirty="0" smtClean="0"/>
              <a:t> of computers to attack the server. </a:t>
            </a:r>
            <a:r>
              <a:rPr lang="en-US" baseline="0" dirty="0" err="1" smtClean="0"/>
              <a:t>DDoS</a:t>
            </a:r>
            <a:r>
              <a:rPr lang="en-US" baseline="0" dirty="0" smtClean="0"/>
              <a:t> is like multiple </a:t>
            </a:r>
            <a:r>
              <a:rPr lang="en-US" baseline="0" dirty="0" err="1" smtClean="0"/>
              <a:t>DoS</a:t>
            </a:r>
            <a:r>
              <a:rPr lang="en-US" baseline="0" dirty="0" smtClean="0"/>
              <a:t> attacks.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Server overflow =&gt; Disrupt communication</a:t>
            </a:r>
          </a:p>
          <a:p>
            <a:pPr marL="171450" indent="-171450">
              <a:buFontTx/>
              <a:buChar char="-"/>
            </a:pPr>
            <a:r>
              <a:rPr lang="en-US" dirty="0" smtClean="0"/>
              <a:t>Someone</a:t>
            </a:r>
            <a:r>
              <a:rPr lang="en-US" baseline="0" dirty="0" smtClean="0"/>
              <a:t> hates their competitor in online games =&gt; </a:t>
            </a:r>
            <a:r>
              <a:rPr lang="en-US" baseline="0" dirty="0" err="1" smtClean="0"/>
              <a:t>DDoS</a:t>
            </a:r>
            <a:endParaRPr lang="en-US" baseline="0" dirty="0" smtClean="0"/>
          </a:p>
          <a:p>
            <a:pPr marL="171450" indent="-171450">
              <a:buFontTx/>
              <a:buChar char="-"/>
            </a:pPr>
            <a:r>
              <a:rPr lang="en-US" baseline="0" dirty="0" smtClean="0"/>
              <a:t>Blackmail: Request money to stop massive </a:t>
            </a:r>
            <a:r>
              <a:rPr lang="en-US" baseline="0" dirty="0" err="1" smtClean="0"/>
              <a:t>DDoS</a:t>
            </a:r>
            <a:r>
              <a:rPr lang="en-US" baseline="0" dirty="0" smtClean="0"/>
              <a:t> attack.</a:t>
            </a:r>
          </a:p>
          <a:p>
            <a:pPr marL="171450" indent="-171450">
              <a:buFontTx/>
              <a:buChar char="-"/>
            </a:pPr>
            <a:r>
              <a:rPr lang="en-US" baseline="0" dirty="0" smtClean="0"/>
              <a:t>Gain advantage in economic: what if Dunkin Donuts want to take down Starbucks website and computer system so they can get more money for coffee orders!</a:t>
            </a:r>
          </a:p>
          <a:p>
            <a:pPr marL="171450" indent="-171450">
              <a:buFontTx/>
              <a:buChar char="-"/>
            </a:pPr>
            <a:r>
              <a:rPr lang="en-US" baseline="0" dirty="0" smtClean="0"/>
              <a:t>Distract for another attack: Defenders will focus on </a:t>
            </a:r>
            <a:r>
              <a:rPr lang="en-US" baseline="0" dirty="0" err="1" smtClean="0"/>
              <a:t>DDoS</a:t>
            </a:r>
            <a:r>
              <a:rPr lang="en-US" baseline="0" dirty="0" smtClean="0"/>
              <a:t> while the attacker will have another door to access server data</a:t>
            </a:r>
          </a:p>
          <a:p>
            <a:pPr marL="171450" indent="-171450">
              <a:buFontTx/>
              <a:buChar char="-"/>
            </a:pPr>
            <a:r>
              <a:rPr lang="en-US" dirty="0" smtClean="0"/>
              <a:t>Internet Protests: Anonymous attacks, protests</a:t>
            </a:r>
            <a:r>
              <a:rPr lang="en-US" baseline="0" dirty="0" smtClean="0"/>
              <a:t> government for internet censoring.</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765429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Average</a:t>
            </a:r>
            <a:r>
              <a:rPr lang="en-US" baseline="0" dirty="0" smtClean="0"/>
              <a:t> 28 attacks hour =&gt; Next map will display the data</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One of the biggest </a:t>
            </a:r>
            <a:r>
              <a:rPr lang="en-US" baseline="0" dirty="0" err="1" smtClean="0"/>
              <a:t>DDoS</a:t>
            </a:r>
            <a:r>
              <a:rPr lang="en-US" baseline="0" dirty="0" smtClean="0"/>
              <a:t> is reported by </a:t>
            </a:r>
            <a:r>
              <a:rPr lang="en-US" baseline="0" dirty="0" err="1" smtClean="0"/>
              <a:t>CloudFare</a:t>
            </a:r>
            <a:r>
              <a:rPr lang="en-US" baseline="0" dirty="0" smtClean="0"/>
              <a:t>, </a:t>
            </a:r>
            <a:r>
              <a:rPr lang="en-US" baseline="0" dirty="0" err="1" smtClean="0"/>
              <a:t>Inc</a:t>
            </a:r>
            <a:r>
              <a:rPr lang="en-US" baseline="0" dirty="0" smtClean="0"/>
              <a:t> for Hong Kong democracy movement. China proposed candidates to Hong Kong with advantages over Hong Kong citizen. The movement was to oppose this. The attack was around 300 </a:t>
            </a:r>
            <a:r>
              <a:rPr lang="en-US" baseline="0" dirty="0" err="1" smtClean="0"/>
              <a:t>Gbps</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765429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United States is the destination for hacking traffic. Most came from China and Europe.</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197747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researchers will create many traffic flows to test their server capabilities to handle the attacks. Thus, they can create more method to prevent </a:t>
            </a:r>
            <a:r>
              <a:rPr lang="en-US" baseline="0" dirty="0" err="1" smtClean="0"/>
              <a:t>DoS</a:t>
            </a:r>
            <a:r>
              <a:rPr lang="en-US" baseline="0" dirty="0" smtClean="0"/>
              <a:t>/</a:t>
            </a:r>
            <a:r>
              <a:rPr lang="en-US" baseline="0" dirty="0" err="1" smtClean="0"/>
              <a:t>DDoS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433036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Software firewall:</a:t>
            </a:r>
            <a:r>
              <a:rPr lang="en-US" baseline="0" dirty="0" smtClean="0"/>
              <a:t> Bad-traffic filtering</a:t>
            </a:r>
          </a:p>
          <a:p>
            <a:pPr marL="171450" indent="-171450">
              <a:buFontTx/>
              <a:buChar char="-"/>
            </a:pPr>
            <a:r>
              <a:rPr lang="en-US" baseline="0" dirty="0" smtClean="0"/>
              <a:t>Hardware firewall: Resistance over pressurized traffic flow.</a:t>
            </a:r>
          </a:p>
          <a:p>
            <a:pPr marL="171450" indent="-171450">
              <a:buFontTx/>
              <a:buChar char="-"/>
            </a:pPr>
            <a:r>
              <a:rPr lang="en-US" baseline="0" dirty="0" smtClean="0"/>
              <a:t>ISP Blocking: ISP with firewall will help block the </a:t>
            </a:r>
            <a:r>
              <a:rPr lang="en-US" baseline="0" dirty="0" err="1" smtClean="0"/>
              <a:t>DDoS</a:t>
            </a:r>
            <a:r>
              <a:rPr lang="en-US" baseline="0" dirty="0" smtClean="0"/>
              <a:t> Traffic</a:t>
            </a:r>
          </a:p>
          <a:p>
            <a:pPr marL="171450" indent="-171450">
              <a:buFontTx/>
              <a:buChar char="-"/>
            </a:pPr>
            <a:r>
              <a:rPr lang="en-US" baseline="0" dirty="0" smtClean="0"/>
              <a:t>Cloud-based service: An intelligent firewall that blocks and filters “on the cloud”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864400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White</a:t>
            </a:r>
            <a:r>
              <a:rPr lang="en-US" baseline="0" dirty="0" smtClean="0"/>
              <a:t> hat hacking is the ethical and right way of hacking</a:t>
            </a:r>
          </a:p>
          <a:p>
            <a:r>
              <a:rPr lang="en-US" dirty="0" smtClean="0"/>
              <a:t>- </a:t>
            </a:r>
            <a:r>
              <a:rPr lang="en-US" dirty="0" err="1" smtClean="0"/>
              <a:t>DDoS</a:t>
            </a:r>
            <a:r>
              <a:rPr lang="en-US" dirty="0" smtClean="0"/>
              <a:t> is a powerful tool,</a:t>
            </a:r>
            <a:r>
              <a:rPr lang="en-US" baseline="0" dirty="0" smtClean="0"/>
              <a:t> can be good or bad depends on the users.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163302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975112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3570150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How secure are you? Numbers in detail later, but key points are:</a:t>
            </a:r>
          </a:p>
          <a:p>
            <a:pPr marL="0" marR="0" lvl="0" indent="0" algn="l" rtl="0">
              <a:spcBef>
                <a:spcPts val="0"/>
              </a:spcBef>
              <a:buSzPct val="25000"/>
              <a:buNone/>
            </a:pPr>
            <a:r>
              <a:rPr lang="en-US" sz="1200">
                <a:solidFill>
                  <a:schemeClr val="dk1"/>
                </a:solidFill>
                <a:latin typeface="Calibri"/>
                <a:ea typeface="Calibri"/>
                <a:cs typeface="Calibri"/>
                <a:sym typeface="Calibri"/>
              </a:rPr>
              <a:t>Who uses alpha/num?</a:t>
            </a:r>
          </a:p>
          <a:p>
            <a:pPr marL="0" marR="0" lvl="0" indent="0" algn="l" rtl="0">
              <a:spcBef>
                <a:spcPts val="0"/>
              </a:spcBef>
              <a:buSzPct val="25000"/>
              <a:buNone/>
            </a:pPr>
            <a:r>
              <a:rPr lang="en-US" sz="1200">
                <a:solidFill>
                  <a:schemeClr val="dk1"/>
                </a:solidFill>
                <a:latin typeface="Calibri"/>
                <a:ea typeface="Calibri"/>
                <a:cs typeface="Calibri"/>
                <a:sym typeface="Calibri"/>
              </a:rPr>
              <a:t>Who uses &lt;8?</a:t>
            </a:r>
          </a:p>
          <a:p>
            <a:pPr marL="0" marR="0" lvl="0" indent="0" algn="l" rtl="0">
              <a:spcBef>
                <a:spcPts val="0"/>
              </a:spcBef>
              <a:buSzPct val="25000"/>
              <a:buNone/>
            </a:pPr>
            <a:r>
              <a:rPr lang="en-US" sz="1200">
                <a:solidFill>
                  <a:schemeClr val="dk1"/>
                </a:solidFill>
                <a:latin typeface="Calibri"/>
                <a:ea typeface="Calibri"/>
                <a:cs typeface="Calibri"/>
                <a:sym typeface="Calibri"/>
              </a:rPr>
              <a:t>Who uses non-random?</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Basic encryption theory: Plaintext → black box → ciphertext</a:t>
            </a:r>
          </a:p>
          <a:p>
            <a:pPr marL="0" marR="0" lvl="0" indent="0" algn="l" rtl="0">
              <a:spcBef>
                <a:spcPts val="0"/>
              </a:spcBef>
              <a:buSzPct val="25000"/>
              <a:buNone/>
            </a:pPr>
            <a:r>
              <a:rPr lang="en-US" sz="1200">
                <a:solidFill>
                  <a:schemeClr val="dk1"/>
                </a:solidFill>
                <a:latin typeface="Calibri"/>
                <a:ea typeface="Calibri"/>
                <a:cs typeface="Calibri"/>
                <a:sym typeface="Calibri"/>
              </a:rPr>
              <a:t>Simplest solution is try all plaintexts (brute force)</a:t>
            </a:r>
          </a:p>
          <a:p>
            <a:pPr marL="0" marR="0" lvl="0" indent="0" algn="l" rtl="0">
              <a:spcBef>
                <a:spcPts val="0"/>
              </a:spcBef>
              <a:buSzPct val="25000"/>
              <a:buNone/>
            </a:pPr>
            <a:r>
              <a:rPr lang="en-US" sz="1200">
                <a:solidFill>
                  <a:schemeClr val="dk1"/>
                </a:solidFill>
                <a:latin typeface="Calibri"/>
                <a:ea typeface="Calibri"/>
                <a:cs typeface="Calibri"/>
                <a:sym typeface="Calibri"/>
              </a:rPr>
              <a:t>If you’re smart, write them down! (rainbow table)</a:t>
            </a:r>
          </a:p>
        </p:txBody>
      </p:sp>
      <p:sp>
        <p:nvSpPr>
          <p:cNvPr id="110" name="Shape 1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Salting is a preventative measure for rainbow tables, how can you precompute when the input changes?</a:t>
            </a:r>
          </a:p>
          <a:p>
            <a:pPr marL="0" marR="0" lvl="0" indent="0" algn="l" rtl="0">
              <a:spcBef>
                <a:spcPts val="0"/>
              </a:spcBef>
              <a:buSzPct val="25000"/>
              <a:buNone/>
            </a:pPr>
            <a:r>
              <a:rPr lang="en-US" sz="1200">
                <a:solidFill>
                  <a:schemeClr val="dk1"/>
                </a:solidFill>
                <a:latin typeface="Calibri"/>
                <a:ea typeface="Calibri"/>
                <a:cs typeface="Calibri"/>
                <a:sym typeface="Calibri"/>
              </a:rPr>
              <a:t>Dictionary attack/known plaintext, is a similar idea to password sharing.</a:t>
            </a:r>
          </a:p>
          <a:p>
            <a:pPr marL="0" marR="0" lvl="0" indent="0" algn="l" rtl="0">
              <a:spcBef>
                <a:spcPts val="0"/>
              </a:spcBef>
              <a:buSzPct val="25000"/>
              <a:buNone/>
            </a:pPr>
            <a:r>
              <a:rPr lang="en-US" sz="1200">
                <a:solidFill>
                  <a:schemeClr val="dk1"/>
                </a:solidFill>
                <a:latin typeface="Calibri"/>
                <a:ea typeface="Calibri"/>
                <a:cs typeface="Calibri"/>
                <a:sym typeface="Calibri"/>
              </a:rPr>
              <a:t>Brute force numbers:</a:t>
            </a:r>
          </a:p>
          <a:p>
            <a:pPr marL="0" marR="0" lvl="0" indent="0" algn="l" rtl="0">
              <a:spcBef>
                <a:spcPts val="0"/>
              </a:spcBef>
              <a:buSzPct val="25000"/>
              <a:buNone/>
            </a:pPr>
            <a:r>
              <a:rPr lang="en-US" sz="1200">
                <a:solidFill>
                  <a:schemeClr val="dk1"/>
                </a:solidFill>
                <a:latin typeface="Calibri"/>
                <a:ea typeface="Calibri"/>
                <a:cs typeface="Calibri"/>
                <a:sym typeface="Calibri"/>
              </a:rPr>
              <a:t>6-char alpha = 10^8 (At microsecond, 6 hours)</a:t>
            </a:r>
          </a:p>
          <a:p>
            <a:pPr marL="0" marR="0" lvl="0" indent="0" algn="l" rtl="0">
              <a:spcBef>
                <a:spcPts val="0"/>
              </a:spcBef>
              <a:buSzPct val="25000"/>
              <a:buNone/>
            </a:pPr>
            <a:r>
              <a:rPr lang="en-US" sz="1200">
                <a:solidFill>
                  <a:schemeClr val="dk1"/>
                </a:solidFill>
                <a:latin typeface="Calibri"/>
                <a:ea typeface="Calibri"/>
                <a:cs typeface="Calibri"/>
                <a:sym typeface="Calibri"/>
              </a:rPr>
              <a:t>8-char alpha/num = 10^14 (At nanosecond, 1 day)</a:t>
            </a:r>
          </a:p>
          <a:p>
            <a:pPr marL="0" marR="0" lvl="0" indent="0" algn="l" rtl="0">
              <a:spcBef>
                <a:spcPts val="0"/>
              </a:spcBef>
              <a:buSzPct val="25000"/>
              <a:buNone/>
            </a:pPr>
            <a:r>
              <a:rPr lang="en-US" sz="1200">
                <a:solidFill>
                  <a:schemeClr val="dk1"/>
                </a:solidFill>
                <a:latin typeface="Calibri"/>
                <a:ea typeface="Calibri"/>
                <a:cs typeface="Calibri"/>
                <a:sym typeface="Calibri"/>
              </a:rPr>
              <a:t>12-char Full ASCII = 10^23 (At picosecond, 3 millenia)</a:t>
            </a: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Large leaks (1M+) seem to be about yearly. Frequency is decreasing (more like twice yearly during early 2000s)</a:t>
            </a:r>
          </a:p>
          <a:p>
            <a:pPr marL="0" marR="0" lvl="0" indent="0" algn="l" rtl="0">
              <a:spcBef>
                <a:spcPts val="0"/>
              </a:spcBef>
              <a:buSzPct val="25000"/>
              <a:buNone/>
            </a:pPr>
            <a:r>
              <a:rPr lang="en-US" sz="1200">
                <a:solidFill>
                  <a:schemeClr val="dk1"/>
                </a:solidFill>
                <a:latin typeface="Calibri"/>
                <a:ea typeface="Calibri"/>
                <a:cs typeface="Calibri"/>
                <a:sym typeface="Calibri"/>
              </a:rPr>
              <a:t>“I have some explicit information about the eHarmony leak, let’s see how it scales up to the classes’ security standards”</a:t>
            </a:r>
          </a:p>
          <a:p>
            <a:pPr marL="0" marR="0" lvl="0" indent="0" algn="l" rtl="0">
              <a:spcBef>
                <a:spcPts val="0"/>
              </a:spcBef>
              <a:buSzPct val="25000"/>
              <a:buNone/>
            </a:pPr>
            <a:r>
              <a:rPr lang="en-US" sz="1200">
                <a:solidFill>
                  <a:schemeClr val="dk1"/>
                </a:solidFill>
                <a:latin typeface="Calibri"/>
                <a:ea typeface="Calibri"/>
                <a:cs typeface="Calibri"/>
                <a:sym typeface="Calibri"/>
              </a:rPr>
              <a:t>Alpha: 38.6% Alpha/num: 59.7% Num: 1.6%</a:t>
            </a:r>
          </a:p>
          <a:p>
            <a:pPr marL="0" marR="0" lvl="0" indent="0" algn="l" rtl="0">
              <a:spcBef>
                <a:spcPts val="0"/>
              </a:spcBef>
              <a:buSzPct val="25000"/>
              <a:buNone/>
            </a:pPr>
            <a:r>
              <a:rPr lang="en-US" sz="1200">
                <a:solidFill>
                  <a:schemeClr val="dk1"/>
                </a:solidFill>
                <a:latin typeface="Calibri"/>
                <a:ea typeface="Calibri"/>
                <a:cs typeface="Calibri"/>
                <a:sym typeface="Calibri"/>
              </a:rPr>
              <a:t>Remaining .1% is high-security (nonstandard characters)</a:t>
            </a:r>
          </a:p>
          <a:p>
            <a:pPr marL="0" marR="0" lvl="0" indent="0" algn="l" rtl="0">
              <a:spcBef>
                <a:spcPts val="0"/>
              </a:spcBef>
              <a:buSzPct val="25000"/>
              <a:buNone/>
            </a:pPr>
            <a:r>
              <a:rPr lang="en-US" sz="1200">
                <a:solidFill>
                  <a:schemeClr val="dk1"/>
                </a:solidFill>
                <a:latin typeface="Calibri"/>
                <a:ea typeface="Calibri"/>
                <a:cs typeface="Calibri"/>
                <a:sym typeface="Calibri"/>
              </a:rPr>
              <a:t>70% ≤ 8 char</a:t>
            </a:r>
          </a:p>
        </p:txBody>
      </p:sp>
      <p:sp>
        <p:nvSpPr>
          <p:cNvPr id="134" name="Shape 1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Two-phase is the current theory, since it requires basically no new technology and no new effort</a:t>
            </a:r>
          </a:p>
          <a:p>
            <a:pPr marL="0" marR="0" lvl="0" indent="0" algn="l" rtl="0">
              <a:spcBef>
                <a:spcPts val="0"/>
              </a:spcBef>
              <a:buSzPct val="25000"/>
              <a:buNone/>
            </a:pPr>
            <a:r>
              <a:rPr lang="en-US" sz="1200">
                <a:solidFill>
                  <a:schemeClr val="dk1"/>
                </a:solidFill>
                <a:latin typeface="Calibri"/>
                <a:ea typeface="Calibri"/>
                <a:cs typeface="Calibri"/>
                <a:sym typeface="Calibri"/>
              </a:rPr>
              <a:t>Slowdown is important. Bad algorithms (MD5, SHA-1) are not just bad for collisions--they are too fast to run.</a:t>
            </a: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 questions on the assigned reading?</a:t>
            </a:r>
          </a:p>
          <a:p>
            <a:r>
              <a:rPr lang="en-US" dirty="0" smtClean="0"/>
              <a:t>Use the slides ahead to explain any of the attack methods from</a:t>
            </a:r>
            <a:r>
              <a:rPr lang="en-US" baseline="0" dirty="0" smtClean="0"/>
              <a:t> the text. </a:t>
            </a:r>
          </a:p>
          <a:p>
            <a:r>
              <a:rPr lang="en-US" baseline="0" dirty="0" smtClean="0"/>
              <a:t>If there are no questions you can skip those slides.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REFER TO THIS.</a:t>
            </a: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fundamental concept of quantum physics is that any form of measurement done on a quantum system disturbs the system.</a:t>
            </a:r>
          </a:p>
          <a:p>
            <a:r>
              <a:rPr lang="en-US" baseline="0" dirty="0" smtClean="0"/>
              <a:t>-Quantum Key Distributions allows two parties to create a key that is guaranteed to be safe. This is because when two people try to establish a key using quantum states, if an eavesdropper ever observes the key, the people who use the key will immediately take notice. Then, they can abort communication and try to use a different key.</a:t>
            </a:r>
            <a:endParaRPr lang="en-US" dirty="0" smtClean="0"/>
          </a:p>
          <a:p>
            <a:r>
              <a:rPr lang="en-US" baseline="0" dirty="0" smtClean="0"/>
              <a:t>-Since this property is provided by the laws of physics no amount of genius or computational power can over come this.</a:t>
            </a:r>
          </a:p>
          <a:p>
            <a:r>
              <a:rPr lang="en-US" baseline="0" dirty="0" smtClean="0"/>
              <a:t>-Quantum Key Distribution being studied</a:t>
            </a:r>
          </a:p>
          <a:p>
            <a:r>
              <a:rPr lang="en-US" baseline="0" dirty="0" smtClean="0"/>
              <a:t>-Today, It is not really used because of the limited range of fiber optics (Only can go about 60 miles/100 kilos)</a:t>
            </a:r>
          </a:p>
          <a:p>
            <a:pPr marL="0" indent="0">
              <a:buFontTx/>
              <a:buNone/>
            </a:pPr>
            <a:r>
              <a:rPr lang="en-US" baseline="0" dirty="0" smtClean="0"/>
              <a:t>-However, great progress is being made on this.</a:t>
            </a:r>
          </a:p>
          <a:p>
            <a:pPr marL="0" indent="0">
              <a:buFontTx/>
              <a:buNone/>
            </a:pPr>
            <a:r>
              <a:rPr lang="en-US" baseline="0" dirty="0" smtClean="0"/>
              <a:t>	-</a:t>
            </a:r>
            <a:r>
              <a:rPr lang="en-US" baseline="0" dirty="0" err="1" smtClean="0"/>
              <a:t>Batelle</a:t>
            </a:r>
            <a:r>
              <a:rPr lang="en-US" baseline="0" dirty="0" smtClean="0"/>
              <a:t> Memorial Institute combines quantum encryption and classical encryption to extend the range</a:t>
            </a:r>
          </a:p>
          <a:p>
            <a:pPr marL="0" indent="0">
              <a:buFontTx/>
              <a:buNone/>
            </a:pPr>
            <a:r>
              <a:rPr lang="en-US" baseline="0" dirty="0" smtClean="0"/>
              <a:t>	-They claim that they will have a 400 mile link connecting Columbus Ohio and Washington D.C.</a:t>
            </a:r>
          </a:p>
          <a:p>
            <a:pPr marL="0" indent="0">
              <a:buFontTx/>
              <a:buNone/>
            </a:pP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33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Today’s Key</a:t>
            </a:r>
            <a:r>
              <a:rPr lang="en-US" baseline="0" dirty="0" smtClean="0"/>
              <a:t> encryptions are only safe if they are long. However, they can be beaten simply by time and computing power.</a:t>
            </a:r>
          </a:p>
          <a:p>
            <a:r>
              <a:rPr lang="en-US" baseline="0" dirty="0" smtClean="0"/>
              <a:t>- </a:t>
            </a:r>
            <a:r>
              <a:rPr lang="en-US" dirty="0" smtClean="0"/>
              <a:t>A student at Notre Dame was able to crack a 109 key bit with 10,000 computers and 549 days.</a:t>
            </a:r>
          </a:p>
          <a:p>
            <a:pPr>
              <a:buFontTx/>
              <a:buChar char="-"/>
            </a:pPr>
            <a:r>
              <a:rPr lang="en-US" dirty="0" err="1" smtClean="0"/>
              <a:t>Manindra</a:t>
            </a:r>
            <a:r>
              <a:rPr lang="en-US" dirty="0" smtClean="0"/>
              <a:t> </a:t>
            </a:r>
            <a:r>
              <a:rPr lang="en-US" dirty="0" err="1" smtClean="0"/>
              <a:t>Agrawal</a:t>
            </a:r>
            <a:r>
              <a:rPr lang="en-US" dirty="0" smtClean="0"/>
              <a:t> a</a:t>
            </a:r>
            <a:r>
              <a:rPr lang="en-US" baseline="0" dirty="0" smtClean="0"/>
              <a:t> computer scientist at the Indian institute of technology developed a way to tell if a number is prime without factoring it. Runs in polynomial time</a:t>
            </a:r>
          </a:p>
          <a:p>
            <a:pPr>
              <a:buFontTx/>
              <a:buChar char="-"/>
            </a:pPr>
            <a:r>
              <a:rPr lang="en-US" baseline="0" dirty="0" smtClean="0"/>
              <a:t>This is important because, clever methods of decrypting key’s may be able to cut the time and computational requirements to crack key’s</a:t>
            </a:r>
          </a:p>
          <a:p>
            <a:pPr>
              <a:buFontTx/>
              <a:buChar char="-"/>
            </a:pPr>
            <a:r>
              <a:rPr lang="en-US" baseline="0" dirty="0" smtClean="0"/>
              <a:t> Quantum algorithms also make cracking keys easier</a:t>
            </a:r>
          </a:p>
          <a:p>
            <a:pPr>
              <a:buFontTx/>
              <a:buChar char="-"/>
            </a:pPr>
            <a:r>
              <a:rPr lang="en-US" baseline="0" dirty="0" smtClean="0"/>
              <a:t>The great thing about quantum encryption is that even if the key is discovered the information is still safe! The people communicating will be immediately notified and they can simply abort communication.</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pPr/>
              <a:t>34</a:t>
            </a:fld>
            <a:endParaRPr lang="en-US"/>
          </a:p>
        </p:txBody>
      </p:sp>
    </p:spTree>
    <p:extLst>
      <p:ext uri="{BB962C8B-B14F-4D97-AF65-F5344CB8AC3E}">
        <p14:creationId xmlns:p14="http://schemas.microsoft.com/office/powerpoint/2010/main" val="2906744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 quantum version of the man-in-the-middle attack was implemented, then it is possible for an eavesdropper to get information.</a:t>
            </a:r>
          </a:p>
          <a:p>
            <a:r>
              <a:rPr lang="en-US" baseline="0" dirty="0" smtClean="0"/>
              <a:t>	-Basic Idea (I mean really basic Idea) is that when Alice sends Bob the key, Eve intercepts a piece of it and sends Bob her own piece. Then Bob gets 	the other pieces. Eve can look ate her piece with out disturbing Bobs pieces (since they are now different Quantum systems), then Eve can guess 	the basis (way of interpreting quantum data) to interpret the piece of information. This method is not certain however, since Eve can guess wrong but 	even if she does Alice and Bob will not know.</a:t>
            </a:r>
          </a:p>
          <a:p>
            <a:r>
              <a:rPr lang="en-US" baseline="0" dirty="0" smtClean="0"/>
              <a:t>-Interference from the environment can cause enough error to the data to mess it up. Unfortunately it is impossible to differentiate between “interference error” and “eavesdropper” error. So, an eavesdropper may try to access information, and after the information is changed, the people who originally sent the information may believe that it was simply interference. (Or the other way around)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35</a:t>
            </a:fld>
            <a:endParaRPr lang="en-US"/>
          </a:p>
        </p:txBody>
      </p:sp>
    </p:spTree>
    <p:extLst>
      <p:ext uri="{BB962C8B-B14F-4D97-AF65-F5344CB8AC3E}">
        <p14:creationId xmlns:p14="http://schemas.microsoft.com/office/powerpoint/2010/main" val="791492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a:t>
            </a:r>
            <a:r>
              <a:rPr lang="en-US" baseline="0" dirty="0" smtClean="0"/>
              <a:t> While Quantum Encryption is not perfect, it is a very good step to take in the fight against hackers.</a:t>
            </a:r>
            <a:endParaRPr lang="en-US" dirty="0" smtClean="0"/>
          </a:p>
          <a:p>
            <a:endParaRPr lang="en-US" dirty="0" smtClean="0"/>
          </a:p>
          <a:p>
            <a:r>
              <a:rPr lang="en-US" dirty="0" smtClean="0"/>
              <a:t>-Since</a:t>
            </a:r>
            <a:r>
              <a:rPr lang="en-US" baseline="0" dirty="0" smtClean="0"/>
              <a:t> Quantum Encryptions have that quantum layer to fall back on, they are harder to break than their Classical counterparts, they are superior forms of security.</a:t>
            </a:r>
          </a:p>
          <a:p>
            <a:endParaRPr lang="en-US" dirty="0" smtClean="0"/>
          </a:p>
          <a:p>
            <a:r>
              <a:rPr lang="en-US" dirty="0" smtClean="0"/>
              <a:t>-Since</a:t>
            </a:r>
            <a:r>
              <a:rPr lang="en-US" baseline="0" dirty="0" smtClean="0"/>
              <a:t> Quantum computing has both theoretical and practical flaws, it will not be able to act as an absolutely secure system. But it will still be better than before!</a:t>
            </a:r>
          </a:p>
        </p:txBody>
      </p:sp>
      <p:sp>
        <p:nvSpPr>
          <p:cNvPr id="4" name="Slide Number Placeholder 3"/>
          <p:cNvSpPr>
            <a:spLocks noGrp="1"/>
          </p:cNvSpPr>
          <p:nvPr>
            <p:ph type="sldNum" sz="quarter" idx="10"/>
          </p:nvPr>
        </p:nvSpPr>
        <p:spPr/>
        <p:txBody>
          <a:bodyPr/>
          <a:lstStyle/>
          <a:p>
            <a:fld id="{270700B2-88B9-1642-B8EB-F86842378D04}" type="slidenum">
              <a:rPr lang="en-US" smtClean="0"/>
              <a:pPr/>
              <a:t>36</a:t>
            </a:fld>
            <a:endParaRPr lang="en-US"/>
          </a:p>
        </p:txBody>
      </p:sp>
    </p:spTree>
    <p:extLst>
      <p:ext uri="{BB962C8B-B14F-4D97-AF65-F5344CB8AC3E}">
        <p14:creationId xmlns:p14="http://schemas.microsoft.com/office/powerpoint/2010/main" val="3482123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9/26/14</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39</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smtClean="0">
                <a:latin typeface="Arial" charset="0"/>
              </a:rPr>
              <a:t>Exploit security holes, Break encryption, Spoofing</a:t>
            </a:r>
          </a:p>
          <a:p>
            <a:pPr eaLnBrk="1" hangingPunct="1"/>
            <a:r>
              <a:rPr lang="en-US" dirty="0" smtClean="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smtClean="0">
                <a:latin typeface="Arial" charset="0"/>
                <a:ea typeface="ＭＳ Ｐゴシック" charset="-128"/>
                <a:cs typeface="ＭＳ Ｐゴシック" charset="-128"/>
              </a:rPr>
              <a:t>Poor </a:t>
            </a:r>
            <a:r>
              <a:rPr lang="en-US" dirty="0">
                <a:latin typeface="Arial" charset="0"/>
                <a:ea typeface="ＭＳ Ｐゴシック" charset="-128"/>
                <a:cs typeface="ＭＳ Ｐゴシック" charset="-128"/>
              </a:rPr>
              <a:t>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9/26/14</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40</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9/26/14</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41</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9/26/14</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42</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dirty="0" smtClean="0">
                <a:latin typeface="Arial" charset="0"/>
                <a:ea typeface="ＭＳ Ｐゴシック" charset="-128"/>
                <a:cs typeface="ＭＳ Ｐゴシック" charset="-128"/>
              </a:rPr>
              <a:t>Variable attack – change variable value. Program expects user to input character and allocates a buffer for them. Attacker supplies too many characters and ends up over writing a variable.</a:t>
            </a:r>
          </a:p>
          <a:p>
            <a:r>
              <a:rPr lang="en-US" dirty="0" smtClean="0">
                <a:latin typeface="Arial" charset="0"/>
                <a:ea typeface="ＭＳ Ｐゴシック" charset="-128"/>
                <a:cs typeface="ＭＳ Ｐゴシック" charset="-128"/>
              </a:rPr>
              <a:t>Stack Attack – goal is to change value of return address so execution control goes to code which the attacker has provided in the input buffer.</a:t>
            </a:r>
          </a:p>
          <a:p>
            <a:r>
              <a:rPr lang="en-US" dirty="0" smtClean="0">
                <a:latin typeface="Arial" charset="0"/>
                <a:ea typeface="ＭＳ Ｐゴシック" charset="-128"/>
                <a:cs typeface="ＭＳ Ｐゴシック" charset="-128"/>
              </a:rPr>
              <a:t>Prevention: add checks against array bounds being exceeded, or modify operating system to not execute instructions stored on run time stack.</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9/26/14</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43</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9/26/14</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44</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9/26/14</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45</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9/26/14</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46</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SYNchronize</a:t>
            </a:r>
            <a:endParaRPr lang="en-US" dirty="0" smtClean="0"/>
          </a:p>
          <a:p>
            <a:r>
              <a:rPr lang="en-US" dirty="0" err="1" smtClean="0"/>
              <a:t>SYNchronize</a:t>
            </a:r>
            <a:r>
              <a:rPr lang="en-US" dirty="0" smtClean="0"/>
              <a:t> </a:t>
            </a:r>
            <a:r>
              <a:rPr lang="en-US" dirty="0" err="1" smtClean="0"/>
              <a:t>ACKnowledgement</a:t>
            </a:r>
            <a:r>
              <a:rPr lang="en-US" dirty="0" smtClean="0"/>
              <a:t> (socket reserved awaiting ACK)</a:t>
            </a:r>
            <a:endParaRPr lang="en-US" baseline="0" dirty="0" smtClean="0"/>
          </a:p>
          <a:p>
            <a:r>
              <a:rPr lang="en-US" dirty="0" err="1" smtClean="0"/>
              <a:t>ACKnowledgement</a:t>
            </a:r>
            <a:r>
              <a:rPr lang="en-US" dirty="0" smtClean="0"/>
              <a:t> </a:t>
            </a:r>
          </a:p>
          <a:p>
            <a:r>
              <a:rPr lang="en-US" dirty="0" smtClean="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128"/>
                <a:cs typeface="ＭＳ Ｐゴシック" charset="-128"/>
              </a:rPr>
              <a:t>Attacker spoofs the IP address so the SYN-ACK is sent to a different machine that cannot respond to the SYN-ACK. </a:t>
            </a:r>
          </a:p>
          <a:p>
            <a:r>
              <a:rPr lang="en-US" dirty="0" smtClean="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smtClean="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128"/>
                <a:cs typeface="ＭＳ Ｐゴシック" charset="-128"/>
              </a:rPr>
              <a:t>Attacker finds routers that support broadcasting messages to all computers on their local area networks. </a:t>
            </a:r>
          </a:p>
          <a:p>
            <a:r>
              <a:rPr lang="en-US" dirty="0" smtClean="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short answer format expected.</a:t>
            </a:r>
          </a:p>
          <a:p>
            <a:r>
              <a:rPr lang="en-US" baseline="0" dirty="0" smtClean="0"/>
              <a:t>Note: 2. only one argument needed, should include logic for all parties</a:t>
            </a:r>
          </a:p>
          <a:p>
            <a:r>
              <a:rPr lang="en-US" baseline="0" dirty="0" smtClean="0"/>
              <a:t>Note: 3. same law(s) should be applicable to all parties</a:t>
            </a:r>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9599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2014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smtClean="0"/>
              <a:t>© 2014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dirty="0" smtClean="0"/>
              <a:t>© 2014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dirty="0" smtClean="0"/>
              <a:t>© 2014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ocialimps.keithpray.net/assignments/index.jsp?content=Code_Test.js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2.wdp"/><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3.wdp"/><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hyperlink" Target="http://www.dosarrest.com/ddos-blog/the-motivation-and-goals-behind-ddos/" TargetMode="External"/><Relationship Id="rId4" Type="http://schemas.openxmlformats.org/officeDocument/2006/relationships/hyperlink" Target="http://www.radicalphilosophy.com/article/the-philosophy-of-anonymous" TargetMode="External"/><Relationship Id="rId5" Type="http://schemas.openxmlformats.org/officeDocument/2006/relationships/hyperlink" Target="http://www.dailydot.com/politics/ddos-attack-political-protest/" TargetMode="External"/><Relationship Id="rId6" Type="http://schemas.openxmlformats.org/officeDocument/2006/relationships/hyperlink" Target="http://www.arbornetworks.com/products/arbor-cloud/for-enterprises" TargetMode="External"/><Relationship Id="rId7" Type="http://schemas.openxmlformats.org/officeDocument/2006/relationships/hyperlink" Target="http://securityaffairs.co/wordpress/26030/cyber-crime/popvote-largest-ddos-attack.html"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hyperlink" Target="http://ieeexplore.ieee.org.ezproxy.wpi.edu/xpls/abs_all.jsp?arnumber=6567859&amp;tag=1" TargetMode="External"/><Relationship Id="rId4" Type="http://schemas.openxmlformats.org/officeDocument/2006/relationships/hyperlink" Target="http://www.arbornetworks.com/products/pravail/aps" TargetMode="External"/><Relationship Id="rId5" Type="http://schemas.openxmlformats.org/officeDocument/2006/relationships/hyperlink" Target="http://wpi.summon.serialssolutions.com/search?s.dym=false&amp;s.q=Author:%22Denise+Pappalardo%22" TargetMode="External"/><Relationship Id="rId6" Type="http://schemas.openxmlformats.org/officeDocument/2006/relationships/hyperlink" Target="http://link.springer.com.ezproxy.wpi.edu/article/10.1007/s12083-012-0173-3"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hyperlink" Target="https://blog.lookout.com/wp-content/uploads/2013/11/password.jpg" TargetMode="External"/><Relationship Id="rId4"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ipelt.com/wp-content/uploads/2012/02/Leak-Detection.jpg" TargetMode="External"/><Relationship Id="rId4" Type="http://schemas.openxmlformats.org/officeDocument/2006/relationships/image" Target="../media/image14.jp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hyperlink" Target="http://spectrum.ieee.org/computing/networks/longdistance-quantum-cryptography" TargetMode="External"/><Relationship Id="rId4" Type="http://schemas.openxmlformats.org/officeDocument/2006/relationships/hyperlink" Target="http://gcn.com/articles/2013/10/28/quantum-cryptography.aspx" TargetMode="External"/><Relationship Id="rId5" Type="http://schemas.openxmlformats.org/officeDocument/2006/relationships/hyperlink" Target="http://www.zdnet.com/news/notre-dame-math-whiz-cracks-code/126169" TargetMode="External"/><Relationship Id="rId6" Type="http://schemas.openxmlformats.org/officeDocument/2006/relationships/hyperlink" Target="http://www.cse.iitk.ac.in/users/manindra/algebra/primality_v6.pdf" TargetMode="External"/><Relationship Id="rId7" Type="http://schemas.openxmlformats.org/officeDocument/2006/relationships/hyperlink" Target="http://arxiv.org/pdf/quant-ph/0305076.pdf" TargetMode="External"/><Relationship Id="rId8" Type="http://schemas.openxmlformats.org/officeDocument/2006/relationships/hyperlink" Target="http://www.csee.umbc.edu/~lomonaco/ams/lecturenotes/SamShor.pdf" TargetMode="External"/><Relationship Id="rId1" Type="http://schemas.openxmlformats.org/officeDocument/2006/relationships/slideLayout" Target="../slideLayouts/slideLayout2.xml"/><Relationship Id="rId2" Type="http://schemas.openxmlformats.org/officeDocument/2006/relationships/hyperlink" Target="http://www.sans.org/reading-room/whitepapers/vpns/quantum-encryption-means-perfect-security-986"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8</a:t>
            </a:r>
            <a:br>
              <a:rPr lang="en-US" dirty="0" smtClean="0"/>
            </a:br>
            <a:r>
              <a:rPr lang="en-US" dirty="0" smtClean="0"/>
              <a:t>Crime</a:t>
            </a:r>
            <a:endParaRPr lang="en-US" dirty="0"/>
          </a:p>
        </p:txBody>
      </p:sp>
      <p:sp>
        <p:nvSpPr>
          <p:cNvPr id="4" name="Footer Placeholder 3"/>
          <p:cNvSpPr>
            <a:spLocks noGrp="1"/>
          </p:cNvSpPr>
          <p:nvPr>
            <p:ph type="ftr" sz="quarter" idx="3"/>
          </p:nvPr>
        </p:nvSpPr>
        <p:spPr/>
        <p:txBody>
          <a:bodyPr/>
          <a:lstStyle/>
          <a:p>
            <a:r>
              <a:rPr lang="en-US" smtClean="0"/>
              <a:t>© 2014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pp. 321 Might be interesting to compare password guidance over the years.</a:t>
            </a:r>
          </a:p>
          <a:p>
            <a:r>
              <a:rPr lang="en-US" dirty="0" smtClean="0"/>
              <a:t>pp. 323 How does </a:t>
            </a:r>
            <a:r>
              <a:rPr lang="en-US" dirty="0" err="1" smtClean="0"/>
              <a:t>Firesheep</a:t>
            </a:r>
            <a:r>
              <a:rPr lang="en-US" dirty="0" smtClean="0"/>
              <a:t> always get a user photo?</a:t>
            </a:r>
          </a:p>
          <a:p>
            <a:r>
              <a:rPr lang="en-US" dirty="0" smtClean="0"/>
              <a:t>pp. 328 Not current or virus unknown…</a:t>
            </a:r>
          </a:p>
          <a:p>
            <a:r>
              <a:rPr lang="en-US" dirty="0" smtClean="0"/>
              <a:t>pp. 330 Goals include infect 3 machine per LAN and as many computers as possible? Never make last minute changes before release. Were they related to the defects?</a:t>
            </a:r>
          </a:p>
          <a:p>
            <a:r>
              <a:rPr lang="en-US" dirty="0"/>
              <a:t>pp. 332 Do people use the Internet as an experimental laboratory these days</a:t>
            </a:r>
            <a:r>
              <a:rPr lang="en-US" dirty="0" smtClean="0"/>
              <a:t>? </a:t>
            </a:r>
            <a:r>
              <a:rPr lang="en-US" dirty="0"/>
              <a:t>Shutdown right after booting, “benign” doesn’t seem like the right word.</a:t>
            </a:r>
          </a:p>
        </p:txBody>
      </p:sp>
      <p:sp>
        <p:nvSpPr>
          <p:cNvPr id="11" name="Content Placeholder 10"/>
          <p:cNvSpPr>
            <a:spLocks noGrp="1"/>
          </p:cNvSpPr>
          <p:nvPr>
            <p:ph sz="half" idx="2"/>
          </p:nvPr>
        </p:nvSpPr>
        <p:spPr/>
        <p:txBody>
          <a:bodyPr>
            <a:normAutofit fontScale="85000" lnSpcReduction="10000"/>
          </a:bodyPr>
          <a:lstStyle/>
          <a:p>
            <a:r>
              <a:rPr lang="en-US" dirty="0" smtClean="0"/>
              <a:t>pp. 334 “send reports back to a </a:t>
            </a:r>
            <a:r>
              <a:rPr lang="en-US" b="1" dirty="0" smtClean="0"/>
              <a:t>host</a:t>
            </a:r>
            <a:r>
              <a:rPr lang="en-US" dirty="0" smtClean="0"/>
              <a:t> computer”?</a:t>
            </a:r>
          </a:p>
          <a:p>
            <a:r>
              <a:rPr lang="en-US" dirty="0" smtClean="0"/>
              <a:t>pp. 335 Firewalls often not running on same machine as malware, routers?</a:t>
            </a:r>
          </a:p>
          <a:p>
            <a:r>
              <a:rPr lang="en-US" dirty="0" smtClean="0"/>
              <a:t>pp. 337 Have 2003 fears of cyber terrorist attacks been realized?</a:t>
            </a:r>
          </a:p>
          <a:p>
            <a:r>
              <a:rPr lang="en-US" dirty="0" smtClean="0"/>
              <a:t>pp. 345 How is online voting a moral issue?</a:t>
            </a:r>
          </a:p>
          <a:p>
            <a:r>
              <a:rPr lang="en-US" dirty="0" smtClean="0"/>
              <a:t>pp. 346 Is Internet access due to financial restrictions still relevant? Could issue specific, unrelated code for each vote.</a:t>
            </a:r>
          </a:p>
          <a:p>
            <a:r>
              <a:rPr lang="en-US" dirty="0" smtClean="0"/>
              <a:t>End of Chapter questions:</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1504764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a:t>Code Testing 1/2</a:t>
            </a:r>
          </a:p>
        </p:txBody>
      </p:sp>
      <p:sp>
        <p:nvSpPr>
          <p:cNvPr id="3" name="Content Placeholder 2"/>
          <p:cNvSpPr>
            <a:spLocks noGrp="1"/>
          </p:cNvSpPr>
          <p:nvPr>
            <p:ph idx="1"/>
          </p:nvPr>
        </p:nvSpPr>
        <p:spPr/>
        <p:txBody>
          <a:bodyPr>
            <a:normAutofit fontScale="85000" lnSpcReduction="20000"/>
          </a:bodyPr>
          <a:lstStyle/>
          <a:p>
            <a:r>
              <a:rPr lang="en-US" dirty="0"/>
              <a:t>Design tests for the code on the following slide.</a:t>
            </a:r>
          </a:p>
          <a:p>
            <a:r>
              <a:rPr lang="en-US" dirty="0"/>
              <a:t>Contains at least one major defect and several minor ones.</a:t>
            </a:r>
          </a:p>
          <a:p>
            <a:r>
              <a:rPr lang="en-US" dirty="0"/>
              <a:t>Write a paper (1-2 pages OK not counting source)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r>
              <a:rPr lang="en-US" dirty="0"/>
              <a:t>Working example: </a:t>
            </a:r>
            <a:r>
              <a:rPr lang="en-US" dirty="0">
                <a:hlinkClick r:id="rId3"/>
              </a:rPr>
              <a:t>http://socialimps.keithpray.net/assignments/index.jsp?content=</a:t>
            </a:r>
            <a:r>
              <a:rPr lang="en-US" dirty="0" smtClean="0">
                <a:hlinkClick r:id="rId3"/>
              </a:rPr>
              <a:t>Code_Test.jsp</a:t>
            </a:r>
            <a:r>
              <a:rPr lang="en-US" dirty="0" smtClean="0"/>
              <a:t> </a:t>
            </a:r>
            <a:endParaRPr lang="en-US" dirty="0"/>
          </a:p>
          <a:p>
            <a:pPr marL="0" indent="0">
              <a:buNone/>
            </a:pPr>
            <a:endParaRPr lang="en-US" strike="sngStrike" dirty="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a:t>Code Testing </a:t>
            </a:r>
            <a:r>
              <a:rPr lang="en-US" dirty="0" smtClean="0"/>
              <a:t>2/</a:t>
            </a:r>
            <a:r>
              <a:rPr lang="en-US" dirty="0"/>
              <a:t>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smtClean="0"/>
              <a:t>    </a:t>
            </a:r>
            <a:r>
              <a:rPr lang="en-US" dirty="0" err="1" smtClean="0"/>
              <a:t>NumberFormat</a:t>
            </a:r>
            <a:r>
              <a:rPr lang="en-US" dirty="0" smtClean="0"/>
              <a:t> </a:t>
            </a:r>
            <a:r>
              <a:rPr lang="en-US" dirty="0" err="1" smtClean="0"/>
              <a:t>numberFormat</a:t>
            </a:r>
            <a:r>
              <a:rPr lang="en-US" dirty="0" smtClean="0"/>
              <a:t> = </a:t>
            </a:r>
            <a:r>
              <a:rPr lang="en-US" dirty="0" err="1" smtClean="0"/>
              <a:t>NumberFormat.getCurrencyInstance</a:t>
            </a:r>
            <a:r>
              <a:rPr lang="en-US" dirty="0" smtClean="0"/>
              <a:t>();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"Subtotal : " + </a:t>
            </a:r>
            <a:r>
              <a:rPr lang="en-US" dirty="0" err="1" smtClean="0"/>
              <a:t>numberFormat.format</a:t>
            </a:r>
            <a:r>
              <a:rPr lang="en-US" dirty="0" smtClean="0"/>
              <a:t> ( amount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"Discount : " + </a:t>
            </a:r>
            <a:r>
              <a:rPr lang="en-US" dirty="0" err="1" smtClean="0"/>
              <a:t>numberFormat.format</a:t>
            </a:r>
            <a:r>
              <a:rPr lang="en-US" dirty="0" smtClean="0"/>
              <a:t> ( discount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"Total : " + </a:t>
            </a:r>
            <a:r>
              <a:rPr lang="en-US" dirty="0" err="1" smtClean="0"/>
              <a:t>numberFormat.format</a:t>
            </a:r>
            <a:r>
              <a:rPr lang="en-US" dirty="0" smtClean="0"/>
              <a:t> ( total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"Tax : " + </a:t>
            </a:r>
            <a:r>
              <a:rPr lang="en-US" dirty="0" err="1" smtClean="0"/>
              <a:t>numberFormat.format</a:t>
            </a:r>
            <a:r>
              <a:rPr lang="en-US" dirty="0" smtClean="0"/>
              <a:t> ( tax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a:t>
            </a:r>
            <a:r>
              <a:rPr lang="en-US" dirty="0" err="1" smtClean="0"/>
              <a:t>Tax+Total</a:t>
            </a:r>
            <a:r>
              <a:rPr lang="en-US" dirty="0" smtClean="0"/>
              <a:t>: " + </a:t>
            </a:r>
            <a:r>
              <a:rPr lang="en-US" dirty="0" err="1" smtClean="0"/>
              <a:t>numberFormat.format</a:t>
            </a:r>
            <a:r>
              <a:rPr lang="en-US" dirty="0" smtClean="0"/>
              <a:t> ( </a:t>
            </a:r>
            <a:r>
              <a:rPr lang="en-US" dirty="0" err="1" smtClean="0"/>
              <a:t>taxedTotal</a:t>
            </a:r>
            <a:r>
              <a:rPr lang="en-US" dirty="0" smtClean="0"/>
              <a:t> ) ); </a:t>
            </a:r>
          </a:p>
          <a:p>
            <a:pPr marL="457200" indent="-457200">
              <a:lnSpc>
                <a:spcPct val="120000"/>
              </a:lnSpc>
              <a:spcBef>
                <a:spcPts val="0"/>
              </a:spcBef>
              <a:buFont typeface="+mj-lt"/>
              <a:buAutoNum type="arabicPeriod"/>
            </a:pPr>
            <a:r>
              <a:rPr lang="en-US" dirty="0" smtClean="0"/>
              <a:t>    return </a:t>
            </a:r>
            <a:r>
              <a:rPr lang="en-US" dirty="0" err="1" smtClean="0"/>
              <a:t>taxedTotal</a:t>
            </a:r>
            <a:r>
              <a:rPr lang="en-US" dirty="0" smtClean="0"/>
              <a:t>;</a:t>
            </a:r>
          </a:p>
          <a:p>
            <a:pPr marL="457200" indent="-457200">
              <a:lnSpc>
                <a:spcPct val="120000"/>
              </a:lnSpc>
              <a:spcBef>
                <a:spcPts val="0"/>
              </a:spcBef>
              <a:buFont typeface="+mj-lt"/>
              <a:buAutoNum type="arabicPeriod"/>
            </a:pPr>
            <a:r>
              <a:rPr lang="en-US" dirty="0" smtClean="0"/>
              <a:t>  } </a:t>
            </a:r>
          </a:p>
          <a:p>
            <a:pPr marL="457200" indent="-457200">
              <a:lnSpc>
                <a:spcPct val="120000"/>
              </a:lnSpc>
              <a:spcBef>
                <a:spcPts val="0"/>
              </a:spcBef>
              <a:buFont typeface="+mj-lt"/>
              <a:buAutoNum type="arabicPeriod"/>
            </a:pPr>
            <a:r>
              <a:rPr lang="en-US" dirty="0" smtClean="0"/>
              <a:t>}</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smtClean="0">
                <a:solidFill>
                  <a:srgbClr val="000000"/>
                </a:solidFill>
              </a:rPr>
              <a:t>}</a:t>
            </a:r>
            <a:r>
              <a:rPr lang="en-US" sz="8800" dirty="0" smtClean="0">
                <a:solidFill>
                  <a:srgbClr val="000000"/>
                </a:solidFill>
              </a:rPr>
              <a:t> </a:t>
            </a:r>
            <a:r>
              <a:rPr lang="en-US" sz="3200" dirty="0" smtClean="0">
                <a:solidFill>
                  <a:srgbClr val="000000"/>
                </a:solidFill>
              </a:rPr>
              <a:t>Lines of interest</a:t>
            </a:r>
            <a:endParaRPr lang="en-US" sz="3200" dirty="0">
              <a:solidFill>
                <a:srgbClr val="000000"/>
              </a:solidFill>
            </a:endParaRPr>
          </a:p>
        </p:txBody>
      </p:sp>
    </p:spTree>
    <p:extLst>
      <p:ext uri="{BB962C8B-B14F-4D97-AF65-F5344CB8AC3E}">
        <p14:creationId xmlns:p14="http://schemas.microsoft.com/office/powerpoint/2010/main" val="3574800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5864861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smtClean="0"/>
              <a:t>DoS</a:t>
            </a:r>
            <a:r>
              <a:rPr lang="en-US" cap="none" dirty="0" smtClean="0"/>
              <a:t>/</a:t>
            </a:r>
            <a:r>
              <a:rPr lang="en-US" cap="none" dirty="0" err="1" smtClean="0"/>
              <a:t>DDoS</a:t>
            </a:r>
            <a:r>
              <a:rPr lang="en-US" cap="none" dirty="0" smtClean="0"/>
              <a:t> And Its Uses.</a:t>
            </a:r>
            <a:endParaRPr lang="en-US" cap="none" dirty="0"/>
          </a:p>
        </p:txBody>
      </p:sp>
      <p:sp>
        <p:nvSpPr>
          <p:cNvPr id="3" name="Content Placeholder 2"/>
          <p:cNvSpPr>
            <a:spLocks noGrp="1"/>
          </p:cNvSpPr>
          <p:nvPr>
            <p:ph sz="half" idx="1"/>
          </p:nvPr>
        </p:nvSpPr>
        <p:spPr/>
        <p:txBody>
          <a:bodyPr/>
          <a:lstStyle/>
          <a:p>
            <a:r>
              <a:rPr lang="en-US" dirty="0" err="1" smtClean="0"/>
              <a:t>DoS</a:t>
            </a:r>
            <a:r>
              <a:rPr lang="en-US" dirty="0" smtClean="0"/>
              <a:t>/</a:t>
            </a:r>
            <a:r>
              <a:rPr lang="en-US" dirty="0" err="1" smtClean="0"/>
              <a:t>Ddos</a:t>
            </a:r>
            <a:r>
              <a:rPr lang="en-US" dirty="0" smtClean="0"/>
              <a:t> is a powerful tool to take down a server</a:t>
            </a:r>
          </a:p>
          <a:p>
            <a:r>
              <a:rPr lang="en-US" dirty="0" smtClean="0"/>
              <a:t>Controlled </a:t>
            </a:r>
            <a:r>
              <a:rPr lang="en-US" dirty="0" err="1" smtClean="0"/>
              <a:t>DoS</a:t>
            </a:r>
            <a:r>
              <a:rPr lang="en-US" dirty="0" smtClean="0"/>
              <a:t>/</a:t>
            </a:r>
            <a:r>
              <a:rPr lang="en-US" dirty="0" err="1" smtClean="0"/>
              <a:t>Ddos</a:t>
            </a:r>
            <a:r>
              <a:rPr lang="en-US" dirty="0" smtClean="0"/>
              <a:t> can be used to test the performance of the server</a:t>
            </a:r>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Long Nguyen Duc Hoang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http://mmoatk.com/mmo-news/ddosing-in-the-name-of-autism</a:t>
            </a:r>
            <a:endParaRPr lang="en-US" sz="1200" dirty="0">
              <a:solidFill>
                <a:schemeClr val="tx1"/>
              </a:solidFill>
            </a:endParaRPr>
          </a:p>
        </p:txBody>
      </p:sp>
      <p:pic>
        <p:nvPicPr>
          <p:cNvPr id="1026" name="Picture 2" descr="Image of DDOS’ing In The Name Of Aut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515" y="1216724"/>
            <a:ext cx="3838105" cy="215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3547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request</a:t>
            </a:r>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Long Nguyen Duc Hoang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Image: http</a:t>
            </a:r>
            <a:r>
              <a:rPr lang="en-US" sz="1200" dirty="0"/>
              <a:t>://</a:t>
            </a:r>
            <a:r>
              <a:rPr lang="en-US" sz="1200" dirty="0" err="1"/>
              <a:t>www.amazon.com</a:t>
            </a:r>
            <a:r>
              <a:rPr lang="en-US" sz="1200" dirty="0"/>
              <a:t>/Nerf-284182050-N-Strike-Maverick/</a:t>
            </a:r>
            <a:r>
              <a:rPr lang="en-US" sz="1200" dirty="0" err="1"/>
              <a:t>dp</a:t>
            </a:r>
            <a:r>
              <a:rPr lang="en-US" sz="1200" dirty="0"/>
              <a:t>/B00DW1JU7S</a:t>
            </a:r>
            <a:endParaRPr lang="en-US" sz="1200" dirty="0">
              <a:solidFill>
                <a:schemeClr val="tx1"/>
              </a:solidFill>
            </a:endParaRPr>
          </a:p>
        </p:txBody>
      </p:sp>
      <p:pic>
        <p:nvPicPr>
          <p:cNvPr id="9" name="Content Placeholder 8"/>
          <p:cNvPicPr>
            <a:picLocks noGrp="1" noChangeAspect="1"/>
          </p:cNvPicPr>
          <p:nvPr>
            <p:ph sz="half" idx="2"/>
          </p:nvPr>
        </p:nvPicPr>
        <p:blipFill>
          <a:blip r:embed="rId3">
            <a:extLst>
              <a:ext uri="{BEBA8EAE-BF5A-486C-A8C5-ECC9F3942E4B}">
                <a14:imgProps xmlns:a14="http://schemas.microsoft.com/office/drawing/2010/main">
                  <a14:imgLayer r:embed="rId4">
                    <a14:imgEffect>
                      <a14:backgroundRemoval t="14067" b="85867" l="3267" r="96333"/>
                    </a14:imgEffect>
                  </a14:imgLayer>
                </a14:imgProps>
              </a:ext>
            </a:extLst>
          </a:blip>
          <a:srcRect t="5102" b="5102"/>
          <a:stretch>
            <a:fillRect/>
          </a:stretch>
        </p:blipFill>
        <p:spPr>
          <a:xfrm>
            <a:off x="2857500" y="1276350"/>
            <a:ext cx="3733800" cy="3352800"/>
          </a:xfrm>
        </p:spPr>
      </p:pic>
    </p:spTree>
    <p:extLst>
      <p:ext uri="{BB962C8B-B14F-4D97-AF65-F5344CB8AC3E}">
        <p14:creationId xmlns:p14="http://schemas.microsoft.com/office/powerpoint/2010/main" val="35621255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
            </a:r>
            <a:r>
              <a:rPr lang="en-US" cap="none" dirty="0" err="1" smtClean="0"/>
              <a:t>o</a:t>
            </a:r>
            <a:r>
              <a:rPr lang="en-US" dirty="0" err="1" smtClean="0"/>
              <a:t>S</a:t>
            </a:r>
            <a:r>
              <a:rPr lang="en-US" dirty="0" smtClean="0"/>
              <a:t> </a:t>
            </a:r>
            <a:r>
              <a:rPr lang="en-US" cap="none" dirty="0" smtClean="0"/>
              <a:t>Attack</a:t>
            </a:r>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Long Nguyen Duc Hoang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Image: http</a:t>
            </a:r>
            <a:r>
              <a:rPr lang="en-US" sz="1200" dirty="0"/>
              <a:t>://</a:t>
            </a:r>
            <a:r>
              <a:rPr lang="en-US" sz="1200" dirty="0" err="1"/>
              <a:t>www.guns.com</a:t>
            </a:r>
            <a:r>
              <a:rPr lang="en-US" sz="1200" dirty="0"/>
              <a:t>/2012/03/15/family-victim-settle-</a:t>
            </a:r>
            <a:r>
              <a:rPr lang="en-US" sz="1200" dirty="0" err="1"/>
              <a:t>gatling</a:t>
            </a:r>
            <a:r>
              <a:rPr lang="en-US" sz="1200" dirty="0"/>
              <a:t>-gun-death-suit-gun-</a:t>
            </a:r>
            <a:r>
              <a:rPr lang="en-US" sz="1200" dirty="0" err="1"/>
              <a:t>dealerkurty</a:t>
            </a:r>
            <a:r>
              <a:rPr lang="en-US" sz="1200" dirty="0"/>
              <a:t>/</a:t>
            </a:r>
            <a:endParaRPr lang="en-US" sz="1200" dirty="0">
              <a:solidFill>
                <a:schemeClr val="tx1"/>
              </a:solidFill>
            </a:endParaRPr>
          </a:p>
        </p:txBody>
      </p:sp>
      <p:pic>
        <p:nvPicPr>
          <p:cNvPr id="10" name="Content Placeholder 9"/>
          <p:cNvPicPr>
            <a:picLocks noGrp="1" noChangeAspect="1"/>
          </p:cNvPicPr>
          <p:nvPr>
            <p:ph sz="half" idx="2"/>
          </p:nvPr>
        </p:nvPicPr>
        <p:blipFill>
          <a:blip r:embed="rId3">
            <a:extLst>
              <a:ext uri="{BEBA8EAE-BF5A-486C-A8C5-ECC9F3942E4B}">
                <a14:imgProps xmlns:a14="http://schemas.microsoft.com/office/drawing/2010/main">
                  <a14:imgLayer r:embed="rId4">
                    <a14:imgEffect>
                      <a14:backgroundRemoval t="3889" b="97778" l="6000" r="91000"/>
                    </a14:imgEffect>
                  </a14:imgLayer>
                </a14:imgProps>
              </a:ext>
            </a:extLst>
          </a:blip>
          <a:srcRect t="113" b="113"/>
          <a:stretch>
            <a:fillRect/>
          </a:stretch>
        </p:blipFill>
        <p:spPr>
          <a:xfrm>
            <a:off x="2857500" y="1276350"/>
            <a:ext cx="3733800" cy="3352800"/>
          </a:xfrm>
        </p:spPr>
      </p:pic>
    </p:spTree>
    <p:extLst>
      <p:ext uri="{BB962C8B-B14F-4D97-AF65-F5344CB8AC3E}">
        <p14:creationId xmlns:p14="http://schemas.microsoft.com/office/powerpoint/2010/main" val="16939616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a:t>
            </a:r>
            <a:r>
              <a:rPr lang="en-US" cap="none" dirty="0" smtClean="0"/>
              <a:t>o</a:t>
            </a:r>
            <a:r>
              <a:rPr lang="en-US" dirty="0" smtClean="0"/>
              <a:t>S </a:t>
            </a:r>
            <a:r>
              <a:rPr lang="en-US" cap="none" dirty="0" smtClean="0"/>
              <a:t>Attack</a:t>
            </a:r>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Long Nguyen Duc Hoang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Image: http</a:t>
            </a:r>
            <a:r>
              <a:rPr lang="en-US" sz="1200" dirty="0"/>
              <a:t>://www.mpogd.com/news/?ID=1776</a:t>
            </a:r>
            <a:endParaRPr lang="en-US" sz="1200" dirty="0">
              <a:solidFill>
                <a:schemeClr val="tx1"/>
              </a:solidFill>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378986" y="1276350"/>
            <a:ext cx="4468128" cy="3351096"/>
          </a:xfrm>
          <a:prstGeom prst="rect">
            <a:avLst/>
          </a:prstGeom>
        </p:spPr>
      </p:pic>
    </p:spTree>
    <p:extLst>
      <p:ext uri="{BB962C8B-B14F-4D97-AF65-F5344CB8AC3E}">
        <p14:creationId xmlns:p14="http://schemas.microsoft.com/office/powerpoint/2010/main" val="21144856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Common reasons for </a:t>
            </a:r>
            <a:r>
              <a:rPr lang="en-US" cap="none" dirty="0" err="1" smtClean="0"/>
              <a:t>DDoS</a:t>
            </a:r>
            <a:r>
              <a:rPr lang="en-US" cap="none" dirty="0" smtClean="0"/>
              <a:t> [1]</a:t>
            </a:r>
            <a:endParaRPr lang="en-US" cap="none" dirty="0"/>
          </a:p>
        </p:txBody>
      </p:sp>
      <p:sp>
        <p:nvSpPr>
          <p:cNvPr id="3" name="Content Placeholder 2"/>
          <p:cNvSpPr>
            <a:spLocks noGrp="1"/>
          </p:cNvSpPr>
          <p:nvPr>
            <p:ph sz="half" idx="1"/>
          </p:nvPr>
        </p:nvSpPr>
        <p:spPr>
          <a:xfrm>
            <a:off x="685800" y="1169671"/>
            <a:ext cx="3733800" cy="3352800"/>
          </a:xfrm>
        </p:spPr>
        <p:txBody>
          <a:bodyPr/>
          <a:lstStyle/>
          <a:p>
            <a:r>
              <a:rPr lang="en-US" dirty="0" smtClean="0"/>
              <a:t>Take down a </a:t>
            </a:r>
            <a:r>
              <a:rPr lang="en-US" dirty="0"/>
              <a:t>server. Disrupt </a:t>
            </a:r>
            <a:r>
              <a:rPr lang="en-US" dirty="0" smtClean="0"/>
              <a:t>communication. </a:t>
            </a:r>
          </a:p>
          <a:p>
            <a:r>
              <a:rPr lang="en-US" dirty="0" smtClean="0"/>
              <a:t>Revenge</a:t>
            </a:r>
          </a:p>
          <a:p>
            <a:r>
              <a:rPr lang="en-US" dirty="0" smtClean="0"/>
              <a:t>Blackmail.</a:t>
            </a:r>
          </a:p>
          <a:p>
            <a:r>
              <a:rPr lang="en-US" dirty="0" smtClean="0"/>
              <a:t>Gain advantage in economic. [2] </a:t>
            </a:r>
          </a:p>
          <a:p>
            <a:r>
              <a:rPr lang="en-US" dirty="0" smtClean="0"/>
              <a:t>Distract for another attack.</a:t>
            </a:r>
          </a:p>
          <a:p>
            <a:r>
              <a:rPr lang="en-US" dirty="0" smtClean="0"/>
              <a:t>Internet Protests. [3]</a:t>
            </a:r>
          </a:p>
          <a:p>
            <a:r>
              <a:rPr lang="en-US" dirty="0" smtClean="0"/>
              <a:t>Average 28 attacks/hour. [4]</a:t>
            </a:r>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Long Nguyen Duc Hoang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http://mmoatk.com/mmo-news/ddosing-in-the-name-of-autism</a:t>
            </a:r>
            <a:endParaRPr lang="en-US" sz="1200" dirty="0">
              <a:solidFill>
                <a:schemeClr val="tx1"/>
              </a:solidFill>
            </a:endParaRPr>
          </a:p>
        </p:txBody>
      </p:sp>
    </p:spTree>
    <p:extLst>
      <p:ext uri="{BB962C8B-B14F-4D97-AF65-F5344CB8AC3E}">
        <p14:creationId xmlns:p14="http://schemas.microsoft.com/office/powerpoint/2010/main" val="281445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 1/2</a:t>
            </a:r>
            <a:endParaRPr lang="en-US" dirty="0"/>
          </a:p>
        </p:txBody>
      </p:sp>
      <p:sp>
        <p:nvSpPr>
          <p:cNvPr id="8" name="Text Placeholder 7"/>
          <p:cNvSpPr>
            <a:spLocks noGrp="1"/>
          </p:cNvSpPr>
          <p:nvPr>
            <p:ph type="body" idx="1"/>
          </p:nvPr>
        </p:nvSpPr>
        <p:spPr/>
        <p:txBody>
          <a:bodyPr/>
          <a:lstStyle/>
          <a:p>
            <a:r>
              <a:rPr lang="en-US" dirty="0" smtClean="0"/>
              <a:t>Likes</a:t>
            </a:r>
            <a:endParaRPr lang="en-US" dirty="0"/>
          </a:p>
        </p:txBody>
      </p:sp>
      <p:sp>
        <p:nvSpPr>
          <p:cNvPr id="7" name="Slide Number Placeholder 4"/>
          <p:cNvSpPr>
            <a:spLocks noGrp="1"/>
          </p:cNvSpPr>
          <p:nvPr>
            <p:ph sz="half" idx="2"/>
          </p:nvPr>
        </p:nvSpPr>
        <p:spPr/>
        <p:txBody>
          <a:bodyPr>
            <a:normAutofit fontScale="70000" lnSpcReduction="20000"/>
          </a:bodyPr>
          <a:lstStyle/>
          <a:p>
            <a:pPr>
              <a:lnSpc>
                <a:spcPct val="120000"/>
              </a:lnSpc>
              <a:spcBef>
                <a:spcPts val="0"/>
              </a:spcBef>
            </a:pPr>
            <a:r>
              <a:rPr lang="en-US" dirty="0" smtClean="0"/>
              <a:t>Feedback </a:t>
            </a:r>
            <a:r>
              <a:rPr lang="en-US" dirty="0"/>
              <a:t>on essays (2) </a:t>
            </a:r>
          </a:p>
          <a:p>
            <a:pPr>
              <a:lnSpc>
                <a:spcPct val="120000"/>
              </a:lnSpc>
              <a:spcBef>
                <a:spcPts val="0"/>
              </a:spcBef>
            </a:pPr>
            <a:r>
              <a:rPr lang="en-US" dirty="0"/>
              <a:t>Professor is engaged (1) </a:t>
            </a:r>
          </a:p>
          <a:p>
            <a:pPr>
              <a:lnSpc>
                <a:spcPct val="120000"/>
              </a:lnSpc>
              <a:spcBef>
                <a:spcPts val="0"/>
              </a:spcBef>
            </a:pPr>
            <a:r>
              <a:rPr lang="en-US" dirty="0"/>
              <a:t>Discussions are guided (2) </a:t>
            </a:r>
          </a:p>
          <a:p>
            <a:pPr>
              <a:lnSpc>
                <a:spcPct val="120000"/>
              </a:lnSpc>
              <a:spcBef>
                <a:spcPts val="0"/>
              </a:spcBef>
            </a:pPr>
            <a:r>
              <a:rPr lang="en-US" dirty="0"/>
              <a:t>Jokes (1) </a:t>
            </a:r>
          </a:p>
          <a:p>
            <a:pPr>
              <a:lnSpc>
                <a:spcPct val="120000"/>
              </a:lnSpc>
              <a:spcBef>
                <a:spcPts val="0"/>
              </a:spcBef>
            </a:pPr>
            <a:r>
              <a:rPr lang="en-US" dirty="0"/>
              <a:t>Paper writing drives understanding (1) </a:t>
            </a:r>
          </a:p>
          <a:p>
            <a:pPr>
              <a:lnSpc>
                <a:spcPct val="120000"/>
              </a:lnSpc>
              <a:spcBef>
                <a:spcPts val="0"/>
              </a:spcBef>
            </a:pPr>
            <a:r>
              <a:rPr lang="en-US" dirty="0"/>
              <a:t>Extra credit opportunities (1) </a:t>
            </a:r>
          </a:p>
          <a:p>
            <a:pPr>
              <a:lnSpc>
                <a:spcPct val="120000"/>
              </a:lnSpc>
              <a:spcBef>
                <a:spcPts val="0"/>
              </a:spcBef>
            </a:pPr>
            <a:r>
              <a:rPr lang="en-US" dirty="0"/>
              <a:t>Peer Discussion (10) </a:t>
            </a:r>
          </a:p>
          <a:p>
            <a:pPr>
              <a:lnSpc>
                <a:spcPct val="120000"/>
              </a:lnSpc>
              <a:spcBef>
                <a:spcPts val="0"/>
              </a:spcBef>
            </a:pPr>
            <a:r>
              <a:rPr lang="en-US" dirty="0"/>
              <a:t>Presentations encourage depth of understanding (1) </a:t>
            </a:r>
          </a:p>
          <a:p>
            <a:pPr>
              <a:lnSpc>
                <a:spcPct val="120000"/>
              </a:lnSpc>
              <a:spcBef>
                <a:spcPts val="0"/>
              </a:spcBef>
            </a:pPr>
            <a:r>
              <a:rPr lang="en-US" dirty="0"/>
              <a:t>Papers are good research practice (1) </a:t>
            </a:r>
          </a:p>
          <a:p>
            <a:pPr>
              <a:lnSpc>
                <a:spcPct val="120000"/>
              </a:lnSpc>
              <a:spcBef>
                <a:spcPts val="0"/>
              </a:spcBef>
            </a:pPr>
            <a:r>
              <a:rPr lang="en-US" dirty="0"/>
              <a:t>Max-length Papers </a:t>
            </a:r>
            <a:r>
              <a:rPr lang="en-US" dirty="0" smtClean="0"/>
              <a:t>good </a:t>
            </a:r>
            <a:r>
              <a:rPr lang="en-US" dirty="0"/>
              <a:t>writing practice (2) </a:t>
            </a:r>
          </a:p>
          <a:p>
            <a:pPr>
              <a:lnSpc>
                <a:spcPct val="120000"/>
              </a:lnSpc>
              <a:spcBef>
                <a:spcPts val="0"/>
              </a:spcBef>
            </a:pPr>
            <a:r>
              <a:rPr lang="en-US" dirty="0"/>
              <a:t>Presentations provide different viewpoints (1)</a:t>
            </a:r>
          </a:p>
        </p:txBody>
      </p:sp>
      <p:sp>
        <p:nvSpPr>
          <p:cNvPr id="9" name="Text Placeholder 8"/>
          <p:cNvSpPr>
            <a:spLocks noGrp="1"/>
          </p:cNvSpPr>
          <p:nvPr>
            <p:ph type="body" sz="quarter" idx="3"/>
          </p:nvPr>
        </p:nvSpPr>
        <p:spPr/>
        <p:txBody>
          <a:bodyPr/>
          <a:lstStyle/>
          <a:p>
            <a:r>
              <a:rPr lang="en-US" dirty="0" smtClean="0"/>
              <a:t>Improve</a:t>
            </a:r>
            <a:endParaRPr lang="en-US" dirty="0"/>
          </a:p>
        </p:txBody>
      </p:sp>
      <p:sp>
        <p:nvSpPr>
          <p:cNvPr id="4" name="Content Placeholder 3"/>
          <p:cNvSpPr>
            <a:spLocks noGrp="1"/>
          </p:cNvSpPr>
          <p:nvPr>
            <p:ph sz="quarter" idx="4"/>
          </p:nvPr>
        </p:nvSpPr>
        <p:spPr/>
        <p:txBody>
          <a:bodyPr>
            <a:noAutofit/>
          </a:bodyPr>
          <a:lstStyle/>
          <a:p>
            <a:pPr>
              <a:lnSpc>
                <a:spcPct val="100000"/>
              </a:lnSpc>
              <a:spcBef>
                <a:spcPts val="0"/>
              </a:spcBef>
            </a:pPr>
            <a:r>
              <a:rPr lang="en-US" sz="1300" dirty="0" smtClean="0"/>
              <a:t>Some </a:t>
            </a:r>
            <a:r>
              <a:rPr lang="en-US" sz="1300" dirty="0"/>
              <a:t>assignments to be more explained (2) </a:t>
            </a:r>
          </a:p>
          <a:p>
            <a:pPr>
              <a:lnSpc>
                <a:spcPct val="100000"/>
              </a:lnSpc>
              <a:spcBef>
                <a:spcPts val="0"/>
              </a:spcBef>
            </a:pPr>
            <a:r>
              <a:rPr lang="en-US" sz="1300" dirty="0"/>
              <a:t>I would like less guided discussions (2) </a:t>
            </a:r>
          </a:p>
          <a:p>
            <a:pPr>
              <a:lnSpc>
                <a:spcPct val="100000"/>
              </a:lnSpc>
              <a:spcBef>
                <a:spcPts val="0"/>
              </a:spcBef>
            </a:pPr>
            <a:r>
              <a:rPr lang="en-US" sz="1300" dirty="0"/>
              <a:t>Paper topics aren’t flexible enough (2) </a:t>
            </a:r>
          </a:p>
          <a:p>
            <a:pPr>
              <a:lnSpc>
                <a:spcPct val="100000"/>
              </a:lnSpc>
              <a:spcBef>
                <a:spcPts val="0"/>
              </a:spcBef>
            </a:pPr>
            <a:r>
              <a:rPr lang="en-US" sz="1300" dirty="0"/>
              <a:t>Some topics </a:t>
            </a:r>
            <a:r>
              <a:rPr lang="en-US" sz="1300" dirty="0" smtClean="0"/>
              <a:t>hard </a:t>
            </a:r>
            <a:r>
              <a:rPr lang="en-US" sz="1300" dirty="0"/>
              <a:t>to pick </a:t>
            </a:r>
            <a:r>
              <a:rPr lang="en-US" sz="1300" dirty="0" smtClean="0"/>
              <a:t>side </a:t>
            </a:r>
            <a:r>
              <a:rPr lang="en-US" sz="1300" dirty="0"/>
              <a:t>and argue for (1) </a:t>
            </a:r>
          </a:p>
          <a:p>
            <a:pPr>
              <a:lnSpc>
                <a:spcPct val="100000"/>
              </a:lnSpc>
              <a:spcBef>
                <a:spcPts val="0"/>
              </a:spcBef>
            </a:pPr>
            <a:r>
              <a:rPr lang="en-US" sz="1300" dirty="0" smtClean="0"/>
              <a:t>Like </a:t>
            </a:r>
            <a:r>
              <a:rPr lang="en-US" sz="1300" dirty="0"/>
              <a:t>to know </a:t>
            </a:r>
            <a:r>
              <a:rPr lang="en-US" sz="1300" dirty="0" smtClean="0"/>
              <a:t>expected reading takeaways (</a:t>
            </a:r>
            <a:r>
              <a:rPr lang="en-US" sz="1300" dirty="0"/>
              <a:t>1) </a:t>
            </a:r>
          </a:p>
          <a:p>
            <a:pPr>
              <a:lnSpc>
                <a:spcPct val="100000"/>
              </a:lnSpc>
              <a:spcBef>
                <a:spcPts val="0"/>
              </a:spcBef>
            </a:pPr>
            <a:r>
              <a:rPr lang="en-US" sz="1300" dirty="0" smtClean="0"/>
              <a:t>Advertise Interesting </a:t>
            </a:r>
            <a:r>
              <a:rPr lang="en-US" sz="1300" dirty="0"/>
              <a:t>Article </a:t>
            </a:r>
            <a:r>
              <a:rPr lang="en-US" sz="1300" dirty="0" smtClean="0"/>
              <a:t>board </a:t>
            </a:r>
            <a:r>
              <a:rPr lang="en-US" sz="1300" dirty="0"/>
              <a:t>(1) </a:t>
            </a:r>
          </a:p>
          <a:p>
            <a:pPr>
              <a:lnSpc>
                <a:spcPct val="100000"/>
              </a:lnSpc>
              <a:spcBef>
                <a:spcPts val="0"/>
              </a:spcBef>
            </a:pPr>
            <a:r>
              <a:rPr lang="en-US" sz="1300" dirty="0"/>
              <a:t>Please Talk Louder (2) </a:t>
            </a:r>
          </a:p>
          <a:p>
            <a:pPr>
              <a:lnSpc>
                <a:spcPct val="100000"/>
              </a:lnSpc>
              <a:spcBef>
                <a:spcPts val="0"/>
              </a:spcBef>
            </a:pPr>
            <a:r>
              <a:rPr lang="en-US" sz="1300" dirty="0"/>
              <a:t>Your handwriting is hard to read (1) </a:t>
            </a:r>
          </a:p>
          <a:p>
            <a:pPr>
              <a:lnSpc>
                <a:spcPct val="100000"/>
              </a:lnSpc>
              <a:spcBef>
                <a:spcPts val="0"/>
              </a:spcBef>
            </a:pPr>
            <a:r>
              <a:rPr lang="en-US" sz="1300" dirty="0"/>
              <a:t>Please add images to slides (1) </a:t>
            </a:r>
          </a:p>
          <a:p>
            <a:pPr>
              <a:lnSpc>
                <a:spcPct val="100000"/>
              </a:lnSpc>
              <a:spcBef>
                <a:spcPts val="0"/>
              </a:spcBef>
            </a:pPr>
            <a:r>
              <a:rPr lang="en-US" sz="1300" dirty="0"/>
              <a:t>More guest speakers (1) </a:t>
            </a:r>
          </a:p>
          <a:p>
            <a:pPr>
              <a:lnSpc>
                <a:spcPct val="100000"/>
              </a:lnSpc>
              <a:spcBef>
                <a:spcPts val="0"/>
              </a:spcBef>
            </a:pPr>
            <a:r>
              <a:rPr lang="en-US" sz="1300" dirty="0"/>
              <a:t>Not enough time on essays (2) </a:t>
            </a:r>
          </a:p>
          <a:p>
            <a:pPr>
              <a:lnSpc>
                <a:spcPct val="100000"/>
              </a:lnSpc>
              <a:spcBef>
                <a:spcPts val="0"/>
              </a:spcBef>
            </a:pPr>
            <a:r>
              <a:rPr lang="en-US" sz="1300" dirty="0"/>
              <a:t>Less Essays (2) </a:t>
            </a:r>
          </a:p>
          <a:p>
            <a:pPr>
              <a:lnSpc>
                <a:spcPct val="100000"/>
              </a:lnSpc>
              <a:spcBef>
                <a:spcPts val="0"/>
              </a:spcBef>
            </a:pPr>
            <a:r>
              <a:rPr lang="en-US" sz="1300" dirty="0"/>
              <a:t>More presentations (1)</a:t>
            </a:r>
          </a:p>
        </p:txBody>
      </p:sp>
      <p:sp>
        <p:nvSpPr>
          <p:cNvPr id="5" name="Footer Placeholder 4"/>
          <p:cNvSpPr>
            <a:spLocks noGrp="1"/>
          </p:cNvSpPr>
          <p:nvPr>
            <p:ph type="ftr" sz="quarter" idx="11"/>
          </p:nvPr>
        </p:nvSpPr>
        <p:spPr/>
        <p:txBody>
          <a:bodyPr/>
          <a:lstStyle/>
          <a:p>
            <a:r>
              <a:rPr lang="en-US"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8575064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799" y="1169671"/>
            <a:ext cx="5417759" cy="3352800"/>
          </a:xfrm>
        </p:spPr>
        <p:txBody>
          <a:bodyPr/>
          <a:lstStyle/>
          <a:p>
            <a:r>
              <a:rPr lang="en-US" dirty="0" smtClean="0"/>
              <a:t>Average 28 attacks/hour. [4]</a:t>
            </a:r>
          </a:p>
          <a:p>
            <a:r>
              <a:rPr lang="en-US" dirty="0" smtClean="0"/>
              <a:t>One of the largest </a:t>
            </a:r>
            <a:r>
              <a:rPr lang="en-US" dirty="0" err="1" smtClean="0"/>
              <a:t>DDoS</a:t>
            </a:r>
            <a:r>
              <a:rPr lang="en-US" dirty="0" smtClean="0"/>
              <a:t> attacks happened recently on Hong Kong democracy voting website </a:t>
            </a:r>
            <a:r>
              <a:rPr lang="en-US" dirty="0" err="1" smtClean="0"/>
              <a:t>PopVote</a:t>
            </a:r>
            <a:r>
              <a:rPr lang="en-US" dirty="0" smtClean="0"/>
              <a:t>. 300 </a:t>
            </a:r>
            <a:r>
              <a:rPr lang="en-US" dirty="0" err="1" smtClean="0"/>
              <a:t>Gbps</a:t>
            </a:r>
            <a:r>
              <a:rPr lang="en-US" dirty="0" smtClean="0"/>
              <a:t>. [5]</a:t>
            </a:r>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Long Nguyen Duc Hoang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http://mmoatk.com/mmo-news/ddosing-in-the-name-of-autism</a:t>
            </a:r>
            <a:endParaRPr lang="en-US" sz="1200" dirty="0">
              <a:solidFill>
                <a:schemeClr val="tx1"/>
              </a:solidFill>
            </a:endParaRPr>
          </a:p>
        </p:txBody>
      </p:sp>
      <p:sp>
        <p:nvSpPr>
          <p:cNvPr id="4" name="Title 3"/>
          <p:cNvSpPr>
            <a:spLocks noGrp="1"/>
          </p:cNvSpPr>
          <p:nvPr>
            <p:ph type="title"/>
          </p:nvPr>
        </p:nvSpPr>
        <p:spPr/>
        <p:txBody>
          <a:bodyPr/>
          <a:lstStyle/>
          <a:p>
            <a:r>
              <a:rPr lang="en-US" sz="2800" cap="none" dirty="0" err="1" smtClean="0"/>
              <a:t>DDoS</a:t>
            </a:r>
            <a:r>
              <a:rPr lang="en-US" dirty="0" smtClean="0"/>
              <a:t> attacks in reality</a:t>
            </a:r>
            <a:endParaRPr lang="en-US" dirty="0"/>
          </a:p>
        </p:txBody>
      </p:sp>
    </p:spTree>
    <p:extLst>
      <p:ext uri="{BB962C8B-B14F-4D97-AF65-F5344CB8AC3E}">
        <p14:creationId xmlns:p14="http://schemas.microsoft.com/office/powerpoint/2010/main" val="2937535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Long Nguyen Duc Hoang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Image: </a:t>
            </a:r>
            <a:r>
              <a:rPr lang="en-US" sz="1200" dirty="0"/>
              <a:t>http://www.digitalattackmap.com/#anim=1&amp;color=0&amp;country=US&amp;time=16331&amp;view=map</a:t>
            </a:r>
            <a:endParaRPr lang="en-US" sz="1200" dirty="0">
              <a:solidFill>
                <a:schemeClr val="tx1"/>
              </a:solidFill>
            </a:endParaRPr>
          </a:p>
        </p:txBody>
      </p:sp>
      <p:pic>
        <p:nvPicPr>
          <p:cNvPr id="10" name="Picture 9"/>
          <p:cNvPicPr>
            <a:picLocks noChangeAspect="1"/>
          </p:cNvPicPr>
          <p:nvPr/>
        </p:nvPicPr>
        <p:blipFill>
          <a:blip r:embed="rId3"/>
          <a:stretch>
            <a:fillRect/>
          </a:stretch>
        </p:blipFill>
        <p:spPr>
          <a:xfrm>
            <a:off x="1959358" y="680114"/>
            <a:ext cx="5828283" cy="4046764"/>
          </a:xfrm>
          <a:prstGeom prst="rect">
            <a:avLst/>
          </a:prstGeom>
        </p:spPr>
      </p:pic>
    </p:spTree>
    <p:extLst>
      <p:ext uri="{BB962C8B-B14F-4D97-AF65-F5344CB8AC3E}">
        <p14:creationId xmlns:p14="http://schemas.microsoft.com/office/powerpoint/2010/main" val="459907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DDoS as a tool for researching</a:t>
            </a:r>
            <a:endParaRPr lang="en-US" cap="none" dirty="0"/>
          </a:p>
        </p:txBody>
      </p:sp>
      <p:sp>
        <p:nvSpPr>
          <p:cNvPr id="3" name="Content Placeholder 2"/>
          <p:cNvSpPr>
            <a:spLocks noGrp="1"/>
          </p:cNvSpPr>
          <p:nvPr>
            <p:ph sz="half" idx="1"/>
          </p:nvPr>
        </p:nvSpPr>
        <p:spPr/>
        <p:txBody>
          <a:bodyPr/>
          <a:lstStyle/>
          <a:p>
            <a:r>
              <a:rPr lang="en-US" dirty="0" smtClean="0"/>
              <a:t>Research network flows.</a:t>
            </a:r>
          </a:p>
          <a:p>
            <a:r>
              <a:rPr lang="en-US" dirty="0" smtClean="0"/>
              <a:t>Measure server’s performance and protection against DDoS. (internal testing)</a:t>
            </a:r>
          </a:p>
          <a:p>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Long Nguyen Duc Hoang</a:t>
            </a:r>
            <a:endParaRPr lang="en-US" sz="1400" dirty="0">
              <a:solidFill>
                <a:schemeClr val="tx1"/>
              </a:solidFill>
              <a:latin typeface="+mj-lt"/>
            </a:endParaRPr>
          </a:p>
        </p:txBody>
      </p:sp>
    </p:spTree>
    <p:extLst>
      <p:ext uri="{BB962C8B-B14F-4D97-AF65-F5344CB8AC3E}">
        <p14:creationId xmlns:p14="http://schemas.microsoft.com/office/powerpoint/2010/main" val="3545218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Protection against DDoS</a:t>
            </a:r>
            <a:endParaRPr lang="en-US" cap="none" dirty="0"/>
          </a:p>
        </p:txBody>
      </p:sp>
      <p:sp>
        <p:nvSpPr>
          <p:cNvPr id="3" name="Content Placeholder 2"/>
          <p:cNvSpPr>
            <a:spLocks noGrp="1"/>
          </p:cNvSpPr>
          <p:nvPr>
            <p:ph sz="half" idx="1"/>
          </p:nvPr>
        </p:nvSpPr>
        <p:spPr/>
        <p:txBody>
          <a:bodyPr/>
          <a:lstStyle/>
          <a:p>
            <a:r>
              <a:rPr lang="en-US" dirty="0" smtClean="0"/>
              <a:t>Software firewall [6]</a:t>
            </a:r>
          </a:p>
          <a:p>
            <a:r>
              <a:rPr lang="en-US" dirty="0" smtClean="0"/>
              <a:t>Hardware firewall [7]</a:t>
            </a:r>
          </a:p>
          <a:p>
            <a:r>
              <a:rPr lang="en-US" dirty="0" smtClean="0"/>
              <a:t>ISP blocking [8]</a:t>
            </a:r>
          </a:p>
          <a:p>
            <a:r>
              <a:rPr lang="en-US" dirty="0" smtClean="0"/>
              <a:t>Cloud-based services [9]</a:t>
            </a:r>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Long Nguyen Duc Hoang</a:t>
            </a:r>
            <a:endParaRPr lang="en-US" sz="1400" dirty="0">
              <a:solidFill>
                <a:schemeClr val="tx1"/>
              </a:solidFill>
              <a:latin typeface="+mj-lt"/>
            </a:endParaRPr>
          </a:p>
        </p:txBody>
      </p:sp>
      <p:pic>
        <p:nvPicPr>
          <p:cNvPr id="3074" name="Picture 2" descr="http://www.centurylink.com/business/artifacts/images/products/ddos-mitig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623" y="1276350"/>
            <a:ext cx="5150957" cy="26403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t>Image</a:t>
            </a:r>
            <a:r>
              <a:rPr lang="en-US" sz="1200" dirty="0"/>
              <a:t>: http://www.centurylink.com/business/security/ddos-mitigation-service.html</a:t>
            </a:r>
            <a:endParaRPr lang="en-US" sz="1200" dirty="0">
              <a:solidFill>
                <a:schemeClr val="tx1"/>
              </a:solidFill>
            </a:endParaRPr>
          </a:p>
        </p:txBody>
      </p:sp>
    </p:spTree>
    <p:extLst>
      <p:ext uri="{BB962C8B-B14F-4D97-AF65-F5344CB8AC3E}">
        <p14:creationId xmlns:p14="http://schemas.microsoft.com/office/powerpoint/2010/main" val="235760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Conclusion</a:t>
            </a:r>
            <a:endParaRPr lang="en-US" cap="none" dirty="0"/>
          </a:p>
        </p:txBody>
      </p:sp>
      <p:sp>
        <p:nvSpPr>
          <p:cNvPr id="3" name="Content Placeholder 2"/>
          <p:cNvSpPr>
            <a:spLocks noGrp="1"/>
          </p:cNvSpPr>
          <p:nvPr>
            <p:ph sz="half" idx="1"/>
          </p:nvPr>
        </p:nvSpPr>
        <p:spPr/>
        <p:txBody>
          <a:bodyPr/>
          <a:lstStyle/>
          <a:p>
            <a:r>
              <a:rPr lang="en-US" dirty="0" err="1" smtClean="0"/>
              <a:t>DoS</a:t>
            </a:r>
            <a:r>
              <a:rPr lang="en-US" dirty="0" smtClean="0"/>
              <a:t>/DDoS can be good or bad depends on the user</a:t>
            </a:r>
          </a:p>
          <a:p>
            <a:r>
              <a:rPr lang="en-US" dirty="0" smtClean="0"/>
              <a:t>DDoS is mostly harmful, but also encourages technological development.</a:t>
            </a:r>
          </a:p>
          <a:p>
            <a:r>
              <a:rPr lang="en-US" dirty="0" smtClean="0"/>
              <a:t>As an ethical computer scientist, one should never use </a:t>
            </a:r>
            <a:r>
              <a:rPr lang="en-US" dirty="0" err="1" smtClean="0"/>
              <a:t>DoS</a:t>
            </a:r>
            <a:r>
              <a:rPr lang="en-US" dirty="0" smtClean="0"/>
              <a:t>/</a:t>
            </a:r>
            <a:r>
              <a:rPr lang="en-US" dirty="0" err="1" smtClean="0"/>
              <a:t>DDoS</a:t>
            </a:r>
            <a:r>
              <a:rPr lang="en-US" dirty="0" smtClean="0"/>
              <a:t> to bring down a server that is not for security research purposes.</a:t>
            </a:r>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Long Nguyen Duc Hoang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http://seo-hacker.com/seo-and-the-white-hat-approach/</a:t>
            </a:r>
            <a:endParaRPr lang="en-US" sz="1200" dirty="0">
              <a:solidFill>
                <a:schemeClr val="tx1"/>
              </a:solidFill>
            </a:endParaRPr>
          </a:p>
        </p:txBody>
      </p:sp>
      <p:pic>
        <p:nvPicPr>
          <p:cNvPr id="5122" name="Picture 2" descr="http://cdn.seo-hacker.com/wp-content/uploads/2010/04/White-Ha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350" y="1352551"/>
            <a:ext cx="337185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447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[1] </a:t>
            </a:r>
            <a:r>
              <a:rPr lang="en-US" dirty="0"/>
              <a:t>Chan, Justin. “</a:t>
            </a:r>
            <a:r>
              <a:rPr lang="en-US" dirty="0">
                <a:hlinkClick r:id="rId3"/>
              </a:rPr>
              <a:t>The Motivation and Goals Behind </a:t>
            </a:r>
            <a:r>
              <a:rPr lang="en-US" dirty="0" err="1">
                <a:hlinkClick r:id="rId3"/>
              </a:rPr>
              <a:t>DDoS</a:t>
            </a:r>
            <a:r>
              <a:rPr lang="en-US" dirty="0">
                <a:hlinkClick r:id="rId3"/>
              </a:rPr>
              <a:t>.” </a:t>
            </a:r>
            <a:r>
              <a:rPr lang="en-US" dirty="0"/>
              <a:t>DOS Arrest. Accessed online 2014-09-18.</a:t>
            </a:r>
          </a:p>
          <a:p>
            <a:pPr marL="0" indent="0">
              <a:buNone/>
            </a:pPr>
            <a:r>
              <a:rPr lang="en-US" dirty="0" smtClean="0"/>
              <a:t>[2] </a:t>
            </a:r>
            <a:r>
              <a:rPr lang="en-US" dirty="0">
                <a:hlinkClick r:id="rId4"/>
              </a:rPr>
              <a:t>"The Philosophy of Anonymous"</a:t>
            </a:r>
            <a:r>
              <a:rPr lang="en-US" dirty="0"/>
              <a:t>. Radicalphilosophy.com. 2010-12-17. </a:t>
            </a:r>
            <a:r>
              <a:rPr lang="en-US" dirty="0" smtClean="0"/>
              <a:t>Accessed online2014-09-18.</a:t>
            </a:r>
          </a:p>
          <a:p>
            <a:pPr marL="0" indent="0">
              <a:buNone/>
            </a:pPr>
            <a:r>
              <a:rPr lang="en-US" dirty="0" smtClean="0"/>
              <a:t>[3] Joseph Cox (June 19, </a:t>
            </a:r>
            <a:r>
              <a:rPr lang="en-US" dirty="0"/>
              <a:t>2014). </a:t>
            </a:r>
            <a:r>
              <a:rPr lang="en-US" dirty="0" smtClean="0"/>
              <a:t>"</a:t>
            </a:r>
            <a:r>
              <a:rPr lang="en-US" dirty="0">
                <a:hlinkClick r:id="rId5"/>
              </a:rPr>
              <a:t>The fight to make </a:t>
            </a:r>
            <a:r>
              <a:rPr lang="en-US" dirty="0" err="1">
                <a:hlinkClick r:id="rId5"/>
              </a:rPr>
              <a:t>DDoS</a:t>
            </a:r>
            <a:r>
              <a:rPr lang="en-US" dirty="0">
                <a:hlinkClick r:id="rId5"/>
              </a:rPr>
              <a:t> attacks a legitimate form of </a:t>
            </a:r>
            <a:r>
              <a:rPr lang="en-US" dirty="0" smtClean="0">
                <a:hlinkClick r:id="rId5"/>
              </a:rPr>
              <a:t>protest</a:t>
            </a:r>
            <a:r>
              <a:rPr lang="en-US" dirty="0" smtClean="0"/>
              <a:t>". The Daily Dot.</a:t>
            </a:r>
          </a:p>
          <a:p>
            <a:pPr marL="0" indent="0">
              <a:buNone/>
            </a:pPr>
            <a:r>
              <a:rPr lang="en-US" dirty="0" smtClean="0"/>
              <a:t>[4] </a:t>
            </a:r>
            <a:r>
              <a:rPr lang="en-US" dirty="0">
                <a:hlinkClick r:id="rId6"/>
              </a:rPr>
              <a:t>Arbor Cloud</a:t>
            </a:r>
            <a:r>
              <a:rPr lang="en-US" dirty="0" smtClean="0"/>
              <a:t>. Web. </a:t>
            </a:r>
            <a:r>
              <a:rPr lang="en-US" dirty="0"/>
              <a:t>Accessed </a:t>
            </a:r>
            <a:r>
              <a:rPr lang="en-US" dirty="0" smtClean="0"/>
              <a:t>online 2014</a:t>
            </a:r>
            <a:r>
              <a:rPr lang="en-US" dirty="0"/>
              <a:t>-09-18</a:t>
            </a:r>
            <a:r>
              <a:rPr lang="en-US" dirty="0" smtClean="0"/>
              <a:t>.</a:t>
            </a:r>
          </a:p>
          <a:p>
            <a:pPr marL="0" indent="0">
              <a:buNone/>
            </a:pPr>
            <a:r>
              <a:rPr lang="en-US" dirty="0" smtClean="0"/>
              <a:t>[5] Paganini, </a:t>
            </a:r>
            <a:r>
              <a:rPr lang="en-US" dirty="0" err="1" smtClean="0"/>
              <a:t>Pierluigi</a:t>
            </a:r>
            <a:r>
              <a:rPr lang="en-US" dirty="0" smtClean="0"/>
              <a:t>. </a:t>
            </a:r>
            <a:r>
              <a:rPr lang="en-US" dirty="0">
                <a:hlinkClick r:id="rId7"/>
              </a:rPr>
              <a:t>Largest </a:t>
            </a:r>
            <a:r>
              <a:rPr lang="en-US" dirty="0" err="1">
                <a:hlinkClick r:id="rId7"/>
              </a:rPr>
              <a:t>DDoS</a:t>
            </a:r>
            <a:r>
              <a:rPr lang="en-US" dirty="0">
                <a:hlinkClick r:id="rId7"/>
              </a:rPr>
              <a:t> attack hit </a:t>
            </a:r>
            <a:r>
              <a:rPr lang="en-US" dirty="0" err="1">
                <a:hlinkClick r:id="rId7"/>
              </a:rPr>
              <a:t>PopVote</a:t>
            </a:r>
            <a:r>
              <a:rPr lang="en-US" dirty="0">
                <a:hlinkClick r:id="rId7"/>
              </a:rPr>
              <a:t>, Hong Kong Democracy voting </a:t>
            </a:r>
            <a:r>
              <a:rPr lang="en-US" dirty="0" smtClean="0">
                <a:hlinkClick r:id="rId7"/>
              </a:rPr>
              <a:t>site. </a:t>
            </a:r>
            <a:r>
              <a:rPr lang="en-US" dirty="0" smtClean="0"/>
              <a:t>Web. Accessed online 2014-09-23.</a:t>
            </a:r>
            <a:endParaRPr lang="en-US" dirty="0"/>
          </a:p>
          <a:p>
            <a:pPr marL="0" indent="0">
              <a:buNone/>
            </a:pPr>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Long Nguyen Duc Hoang</a:t>
            </a:r>
            <a:endParaRPr lang="en-US" sz="1400" dirty="0">
              <a:solidFill>
                <a:schemeClr val="tx1"/>
              </a:solidFill>
              <a:latin typeface="+mj-lt"/>
            </a:endParaRPr>
          </a:p>
        </p:txBody>
      </p:sp>
    </p:spTree>
    <p:extLst>
      <p:ext uri="{BB962C8B-B14F-4D97-AF65-F5344CB8AC3E}">
        <p14:creationId xmlns:p14="http://schemas.microsoft.com/office/powerpoint/2010/main" val="1737903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[6] </a:t>
            </a:r>
            <a:r>
              <a:rPr lang="en-US" dirty="0">
                <a:hlinkClick r:id="rId3"/>
              </a:rPr>
              <a:t>IEEE Transactions on Parallel and Distributed Systems</a:t>
            </a:r>
            <a:r>
              <a:rPr lang="en-US" dirty="0"/>
              <a:t>, ISSN 1045-9219, 2014, Volume 25, Issue 9, pp. 2245 - 2254 </a:t>
            </a:r>
            <a:endParaRPr lang="en-US" dirty="0" smtClean="0"/>
          </a:p>
          <a:p>
            <a:pPr marL="0" indent="0">
              <a:buNone/>
            </a:pPr>
            <a:r>
              <a:rPr lang="en-US" dirty="0" smtClean="0"/>
              <a:t>[7] </a:t>
            </a:r>
            <a:r>
              <a:rPr lang="en-US" dirty="0" smtClean="0">
                <a:hlinkClick r:id="rId4"/>
              </a:rPr>
              <a:t>Arbor APS</a:t>
            </a:r>
            <a:r>
              <a:rPr lang="en-US" dirty="0" smtClean="0"/>
              <a:t>. Web. Accessed online 09/22/2014.</a:t>
            </a:r>
          </a:p>
          <a:p>
            <a:pPr marL="0" indent="0">
              <a:buNone/>
            </a:pPr>
            <a:r>
              <a:rPr lang="en-US" dirty="0" smtClean="0"/>
              <a:t>[8] </a:t>
            </a:r>
            <a:r>
              <a:rPr lang="en-US" dirty="0">
                <a:hlinkClick r:id="rId5"/>
              </a:rPr>
              <a:t>Denise Pappalardo</a:t>
            </a:r>
            <a:r>
              <a:rPr lang="en-US" dirty="0"/>
              <a:t> Network World, ISSN 0887-7661, 11/17/2003, Volume 20, Issue 46, p. 27 </a:t>
            </a:r>
            <a:endParaRPr lang="en-US" dirty="0" smtClean="0"/>
          </a:p>
          <a:p>
            <a:pPr marL="0" indent="0">
              <a:buNone/>
            </a:pPr>
            <a:r>
              <a:rPr lang="en-US" dirty="0" smtClean="0"/>
              <a:t>[9] </a:t>
            </a:r>
            <a:r>
              <a:rPr lang="en-US" dirty="0" err="1"/>
              <a:t>Thapngam</a:t>
            </a:r>
            <a:r>
              <a:rPr lang="en-US" dirty="0"/>
              <a:t>, </a:t>
            </a:r>
            <a:r>
              <a:rPr lang="en-US" dirty="0" err="1"/>
              <a:t>Theerasak</a:t>
            </a:r>
            <a:r>
              <a:rPr lang="en-US" dirty="0"/>
              <a:t>; Yu, </a:t>
            </a:r>
            <a:r>
              <a:rPr lang="en-US" dirty="0" err="1"/>
              <a:t>Shui</a:t>
            </a:r>
            <a:r>
              <a:rPr lang="en-US" dirty="0"/>
              <a:t>; Zhou, </a:t>
            </a:r>
            <a:r>
              <a:rPr lang="en-US" dirty="0" err="1"/>
              <a:t>Wanlei</a:t>
            </a:r>
            <a:r>
              <a:rPr lang="en-US" dirty="0"/>
              <a:t>; </a:t>
            </a:r>
            <a:r>
              <a:rPr lang="en-US" dirty="0" err="1"/>
              <a:t>Makki</a:t>
            </a:r>
            <a:r>
              <a:rPr lang="en-US" dirty="0"/>
              <a:t>, S </a:t>
            </a:r>
            <a:r>
              <a:rPr lang="en-US" dirty="0" smtClean="0"/>
              <a:t>Kami. </a:t>
            </a:r>
            <a:r>
              <a:rPr lang="en-US" dirty="0" smtClean="0">
                <a:hlinkClick r:id="rId6"/>
              </a:rPr>
              <a:t>Peer-to-Peer </a:t>
            </a:r>
            <a:r>
              <a:rPr lang="en-US" dirty="0">
                <a:hlinkClick r:id="rId6"/>
              </a:rPr>
              <a:t>Networking and Applications</a:t>
            </a:r>
            <a:r>
              <a:rPr lang="en-US" dirty="0"/>
              <a:t>, ISSN 1936-6442, 12/2014, Volume 7, Issue 4, pp. 346 </a:t>
            </a:r>
            <a:r>
              <a:rPr lang="en-US" dirty="0" smtClean="0"/>
              <a:t>– 358</a:t>
            </a:r>
          </a:p>
          <a:p>
            <a:pPr marL="0" indent="0">
              <a:buNone/>
            </a:pPr>
            <a:endParaRPr lang="en-US" dirty="0" smtClean="0"/>
          </a:p>
        </p:txBody>
      </p:sp>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dirty="0"/>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Long Nguyen Duc Hoang</a:t>
            </a:r>
            <a:endParaRPr lang="en-US" sz="1400" dirty="0">
              <a:solidFill>
                <a:schemeClr val="tx1"/>
              </a:solidFill>
              <a:latin typeface="+mj-lt"/>
            </a:endParaRPr>
          </a:p>
        </p:txBody>
      </p:sp>
    </p:spTree>
    <p:extLst>
      <p:ext uri="{BB962C8B-B14F-4D97-AF65-F5344CB8AC3E}">
        <p14:creationId xmlns:p14="http://schemas.microsoft.com/office/powerpoint/2010/main" val="649138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1325213"/>
            <a:ext cx="3733800" cy="3352799"/>
          </a:xfrm>
          <a:prstGeom prst="rect">
            <a:avLst/>
          </a:prstGeom>
          <a:noFill/>
          <a:ln>
            <a:noFill/>
          </a:ln>
        </p:spPr>
        <p:txBody>
          <a:bodyPr lIns="91425" tIns="45700" rIns="91425" bIns="45700" anchor="t" anchorCtr="0">
            <a:noAutofit/>
          </a:bodyPr>
          <a:lstStyle/>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How good are your passwords?</a:t>
            </a:r>
          </a:p>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How secure do you want to be?</a:t>
            </a:r>
          </a:p>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How unique are your passwords?</a:t>
            </a:r>
          </a:p>
        </p:txBody>
      </p:sp>
      <p:sp>
        <p:nvSpPr>
          <p:cNvPr id="88" name="Shape 88"/>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a:solidFill>
                  <a:schemeClr val="lt1"/>
                </a:solidFill>
                <a:latin typeface="Cambria"/>
                <a:ea typeface="Cambria"/>
                <a:cs typeface="Cambria"/>
                <a:sym typeface="Cambria"/>
              </a:rPr>
              <a:t>Password Security - Are we doing well yet?</a:t>
            </a:r>
          </a:p>
        </p:txBody>
      </p:sp>
      <p:sp>
        <p:nvSpPr>
          <p:cNvPr id="89" name="Shape 89"/>
          <p:cNvSpPr txBox="1">
            <a:spLocks noGrp="1"/>
          </p:cNvSpPr>
          <p:nvPr>
            <p:ph type="body" idx="2"/>
          </p:nvPr>
        </p:nvSpPr>
        <p:spPr>
          <a:xfrm>
            <a:off x="4724400" y="1352550"/>
            <a:ext cx="3733800" cy="2489099"/>
          </a:xfrm>
          <a:prstGeom prst="rect">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buClr>
                <a:schemeClr val="lt2"/>
              </a:buClr>
              <a:buSzPct val="25000"/>
              <a:buFont typeface="Arial"/>
              <a:buNone/>
            </a:pPr>
            <a:r>
              <a:rPr lang="en-US" sz="1800" b="0" i="0" u="none" strike="noStrike" cap="none" baseline="0">
                <a:solidFill>
                  <a:schemeClr val="lt1"/>
                </a:solidFill>
                <a:latin typeface="Cambria"/>
                <a:ea typeface="Cambria"/>
                <a:cs typeface="Cambria"/>
                <a:sym typeface="Cambria"/>
              </a:rPr>
              <a:t>&lt;Graphic&gt;</a:t>
            </a:r>
          </a:p>
        </p:txBody>
      </p:sp>
      <p:sp>
        <p:nvSpPr>
          <p:cNvPr id="90" name="Shape 90"/>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baseline="0">
                <a:solidFill>
                  <a:schemeClr val="lt1"/>
                </a:solidFill>
                <a:latin typeface="Cambria"/>
                <a:ea typeface="Cambria"/>
                <a:cs typeface="Cambria"/>
                <a:sym typeface="Cambria"/>
              </a:rPr>
              <a:t>© 2014 Keith A. Pray</a:t>
            </a:r>
          </a:p>
        </p:txBody>
      </p:sp>
      <p:sp>
        <p:nvSpPr>
          <p:cNvPr id="91" name="Shape 91"/>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
        <p:nvSpPr>
          <p:cNvPr id="92" name="Shape 92"/>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Joseph Blackman</a:t>
            </a:r>
          </a:p>
        </p:txBody>
      </p:sp>
      <p:sp>
        <p:nvSpPr>
          <p:cNvPr id="93" name="Shape 93"/>
          <p:cNvSpPr txBox="1"/>
          <p:nvPr/>
        </p:nvSpPr>
        <p:spPr>
          <a:xfrm>
            <a:off x="0" y="3917951"/>
            <a:ext cx="9144000" cy="2768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u="sng">
                <a:solidFill>
                  <a:schemeClr val="lt1"/>
                </a:solidFill>
                <a:latin typeface="Cambria"/>
                <a:ea typeface="Cambria"/>
                <a:cs typeface="Cambria"/>
                <a:sym typeface="Cambria"/>
                <a:hlinkClick r:id="rId3"/>
              </a:rPr>
              <a:t>https://blog.lookout.com/wp-content/uploads/2013/11/password.jpg</a:t>
            </a:r>
          </a:p>
          <a:p>
            <a:pPr marL="0" marR="0" lvl="0" indent="0" algn="r" rtl="0">
              <a:spcBef>
                <a:spcPts val="0"/>
              </a:spcBef>
              <a:buNone/>
            </a:pPr>
            <a:endParaRPr sz="1200">
              <a:solidFill>
                <a:schemeClr val="lt1"/>
              </a:solidFill>
              <a:latin typeface="Cambria"/>
              <a:ea typeface="Cambria"/>
              <a:cs typeface="Cambria"/>
              <a:sym typeface="Cambria"/>
            </a:endParaRPr>
          </a:p>
        </p:txBody>
      </p:sp>
      <p:pic>
        <p:nvPicPr>
          <p:cNvPr id="94" name="Shape 94"/>
          <p:cNvPicPr preferRelativeResize="0"/>
          <p:nvPr/>
        </p:nvPicPr>
        <p:blipFill>
          <a:blip r:embed="rId4">
            <a:alphaModFix/>
          </a:blip>
          <a:stretch>
            <a:fillRect/>
          </a:stretch>
        </p:blipFill>
        <p:spPr>
          <a:xfrm>
            <a:off x="4724400" y="1352550"/>
            <a:ext cx="3733799" cy="2489193"/>
          </a:xfrm>
          <a:prstGeom prst="rect">
            <a:avLst/>
          </a:prstGeom>
          <a:noFill/>
          <a:ln>
            <a:noFill/>
          </a:ln>
        </p:spPr>
      </p:pic>
      <p:sp>
        <p:nvSpPr>
          <p:cNvPr id="10" name="Slide Number Placeholder 4"/>
          <p:cNvSpPr txBox="1">
            <a:spLocks/>
          </p:cNvSpPr>
          <p:nvPr/>
        </p:nvSpPr>
        <p:spPr>
          <a:xfrm>
            <a:off x="8519160" y="4997196"/>
            <a:ext cx="624840" cy="146304"/>
          </a:xfrm>
          <a:prstGeom prst="rect">
            <a:avLst/>
          </a:prstGeom>
        </p:spPr>
        <p:txBody>
          <a:bodyPr vert="horz" lIns="91436" tIns="45718" rIns="91436" bIns="45718"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A17EAB-8B51-5C40-8776-6683E51FA7A0}" type="slidenum">
              <a:rPr lang="en-US" smtClean="0"/>
              <a:pPr/>
              <a:t>27</a:t>
            </a:fld>
            <a:endParaRPr lang="en-US" dirty="0"/>
          </a:p>
        </p:txBody>
      </p:sp>
    </p:spTree>
    <p:extLst>
      <p:ext uri="{BB962C8B-B14F-4D97-AF65-F5344CB8AC3E}">
        <p14:creationId xmlns:p14="http://schemas.microsoft.com/office/powerpoint/2010/main" val="38774962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1325213"/>
            <a:ext cx="3733800" cy="3352799"/>
          </a:xfrm>
          <a:prstGeom prst="rect">
            <a:avLst/>
          </a:prstGeom>
          <a:noFill/>
          <a:ln>
            <a:noFill/>
          </a:ln>
        </p:spPr>
        <p:txBody>
          <a:bodyPr lIns="91425" tIns="45700" rIns="91425" bIns="45700" anchor="t" anchorCtr="0">
            <a:noAutofit/>
          </a:bodyPr>
          <a:lstStyle/>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The black box</a:t>
            </a:r>
          </a:p>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Brute force</a:t>
            </a:r>
          </a:p>
          <a:p>
            <a:pPr marL="411534" marR="0" lvl="1"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Rainbow tables</a:t>
            </a:r>
          </a:p>
        </p:txBody>
      </p:sp>
      <p:sp>
        <p:nvSpPr>
          <p:cNvPr id="101" name="Shape 101"/>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a:solidFill>
                  <a:schemeClr val="lt1"/>
                </a:solidFill>
                <a:latin typeface="Cambria"/>
                <a:ea typeface="Cambria"/>
                <a:cs typeface="Cambria"/>
                <a:sym typeface="Cambria"/>
              </a:rPr>
              <a:t>Basics of password security</a:t>
            </a:r>
          </a:p>
        </p:txBody>
      </p:sp>
      <p:sp>
        <p:nvSpPr>
          <p:cNvPr id="102" name="Shape 102"/>
          <p:cNvSpPr txBox="1">
            <a:spLocks noGrp="1"/>
          </p:cNvSpPr>
          <p:nvPr>
            <p:ph type="ftr" idx="11"/>
          </p:nvPr>
        </p:nvSpPr>
        <p:spPr>
          <a:xfrm>
            <a:off x="0" y="4997196"/>
            <a:ext cx="5562600" cy="146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baseline="0">
                <a:solidFill>
                  <a:schemeClr val="lt1"/>
                </a:solidFill>
                <a:latin typeface="Cambria"/>
                <a:ea typeface="Cambria"/>
                <a:cs typeface="Cambria"/>
                <a:sym typeface="Cambria"/>
              </a:rPr>
              <a:t>© 2014 Keith A. Pray</a:t>
            </a:r>
          </a:p>
        </p:txBody>
      </p:sp>
      <p:sp>
        <p:nvSpPr>
          <p:cNvPr id="103" name="Shape 103"/>
          <p:cNvSpPr txBox="1">
            <a:spLocks noGrp="1"/>
          </p:cNvSpPr>
          <p:nvPr>
            <p:ph type="sldNum" idx="12"/>
          </p:nvPr>
        </p:nvSpPr>
        <p:spPr>
          <a:xfrm>
            <a:off x="8519160" y="4997196"/>
            <a:ext cx="624899" cy="146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
        <p:nvSpPr>
          <p:cNvPr id="104" name="Shape 104"/>
          <p:cNvSpPr txBox="1"/>
          <p:nvPr/>
        </p:nvSpPr>
        <p:spPr>
          <a:xfrm>
            <a:off x="6847114" y="372337"/>
            <a:ext cx="2179799" cy="3078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Joseph Blackman</a:t>
            </a:r>
          </a:p>
        </p:txBody>
      </p:sp>
      <p:sp>
        <p:nvSpPr>
          <p:cNvPr id="105" name="Shape 105"/>
          <p:cNvSpPr txBox="1"/>
          <p:nvPr/>
        </p:nvSpPr>
        <p:spPr>
          <a:xfrm>
            <a:off x="0" y="4781551"/>
            <a:ext cx="9144000" cy="2768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baseline="0">
                <a:solidFill>
                  <a:schemeClr val="lt1"/>
                </a:solidFill>
                <a:latin typeface="Cambria"/>
                <a:ea typeface="Cambria"/>
                <a:cs typeface="Cambria"/>
                <a:sym typeface="Cambria"/>
              </a:rPr>
              <a:t>&lt;Citation&gt;</a:t>
            </a:r>
          </a:p>
        </p:txBody>
      </p:sp>
      <p:pic>
        <p:nvPicPr>
          <p:cNvPr id="106" name="Shape 106"/>
          <p:cNvPicPr preferRelativeResize="0"/>
          <p:nvPr/>
        </p:nvPicPr>
        <p:blipFill>
          <a:blip r:embed="rId3">
            <a:alphaModFix/>
          </a:blip>
          <a:stretch>
            <a:fillRect/>
          </a:stretch>
        </p:blipFill>
        <p:spPr>
          <a:xfrm>
            <a:off x="4785350" y="1175925"/>
            <a:ext cx="3733800" cy="3325474"/>
          </a:xfrm>
          <a:prstGeom prst="rect">
            <a:avLst/>
          </a:prstGeom>
          <a:noFill/>
          <a:ln>
            <a:noFill/>
          </a:ln>
        </p:spPr>
      </p:pic>
      <p:sp>
        <p:nvSpPr>
          <p:cNvPr id="9" name="Slide Number Placeholder 4"/>
          <p:cNvSpPr txBox="1">
            <a:spLocks/>
          </p:cNvSpPr>
          <p:nvPr/>
        </p:nvSpPr>
        <p:spPr>
          <a:xfrm>
            <a:off x="8519160" y="4997196"/>
            <a:ext cx="624840" cy="146304"/>
          </a:xfrm>
          <a:prstGeom prst="rect">
            <a:avLst/>
          </a:prstGeom>
        </p:spPr>
        <p:txBody>
          <a:bodyPr vert="horz" lIns="91436" tIns="45718" rIns="91436" bIns="45718"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A17EAB-8B51-5C40-8776-6683E51FA7A0}" type="slidenum">
              <a:rPr lang="en-US" smtClean="0"/>
              <a:pPr/>
              <a:t>28</a:t>
            </a:fld>
            <a:endParaRPr lang="en-US" dirty="0"/>
          </a:p>
        </p:txBody>
      </p:sp>
    </p:spTree>
    <p:extLst>
      <p:ext uri="{BB962C8B-B14F-4D97-AF65-F5344CB8AC3E}">
        <p14:creationId xmlns:p14="http://schemas.microsoft.com/office/powerpoint/2010/main" val="420824612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1325213"/>
            <a:ext cx="3733800" cy="3352799"/>
          </a:xfrm>
          <a:prstGeom prst="rect">
            <a:avLst/>
          </a:prstGeom>
          <a:noFill/>
          <a:ln>
            <a:noFill/>
          </a:ln>
        </p:spPr>
        <p:txBody>
          <a:bodyPr lIns="91425" tIns="45700" rIns="91425" bIns="45700" anchor="t" anchorCtr="0">
            <a:noAutofit/>
          </a:bodyPr>
          <a:lstStyle/>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Salting</a:t>
            </a:r>
          </a:p>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Dictionary attack</a:t>
            </a:r>
          </a:p>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Again, brute force</a:t>
            </a:r>
          </a:p>
        </p:txBody>
      </p:sp>
      <p:sp>
        <p:nvSpPr>
          <p:cNvPr id="113" name="Shape 113"/>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a:solidFill>
                  <a:schemeClr val="lt1"/>
                </a:solidFill>
                <a:latin typeface="Cambria"/>
                <a:ea typeface="Cambria"/>
                <a:cs typeface="Cambria"/>
                <a:sym typeface="Cambria"/>
              </a:rPr>
              <a:t>Advanced password security</a:t>
            </a:r>
          </a:p>
        </p:txBody>
      </p:sp>
      <p:sp>
        <p:nvSpPr>
          <p:cNvPr id="114" name="Shape 114"/>
          <p:cNvSpPr txBox="1">
            <a:spLocks noGrp="1"/>
          </p:cNvSpPr>
          <p:nvPr>
            <p:ph type="ftr" idx="11"/>
          </p:nvPr>
        </p:nvSpPr>
        <p:spPr>
          <a:xfrm>
            <a:off x="0" y="4997196"/>
            <a:ext cx="5562600" cy="146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baseline="0">
                <a:solidFill>
                  <a:schemeClr val="lt1"/>
                </a:solidFill>
                <a:latin typeface="Cambria"/>
                <a:ea typeface="Cambria"/>
                <a:cs typeface="Cambria"/>
                <a:sym typeface="Cambria"/>
              </a:rPr>
              <a:t>© 2014 Keith A. Pray</a:t>
            </a:r>
          </a:p>
        </p:txBody>
      </p:sp>
      <p:sp>
        <p:nvSpPr>
          <p:cNvPr id="115" name="Shape 115"/>
          <p:cNvSpPr txBox="1">
            <a:spLocks noGrp="1"/>
          </p:cNvSpPr>
          <p:nvPr>
            <p:ph type="sldNum" idx="12"/>
          </p:nvPr>
        </p:nvSpPr>
        <p:spPr>
          <a:xfrm>
            <a:off x="8519160" y="4997196"/>
            <a:ext cx="624899" cy="146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
        <p:nvSpPr>
          <p:cNvPr id="116" name="Shape 116"/>
          <p:cNvSpPr txBox="1"/>
          <p:nvPr/>
        </p:nvSpPr>
        <p:spPr>
          <a:xfrm>
            <a:off x="6847114" y="372337"/>
            <a:ext cx="2179799" cy="3078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Joseph Blackman</a:t>
            </a:r>
          </a:p>
        </p:txBody>
      </p:sp>
      <p:sp>
        <p:nvSpPr>
          <p:cNvPr id="117" name="Shape 117"/>
          <p:cNvSpPr txBox="1"/>
          <p:nvPr/>
        </p:nvSpPr>
        <p:spPr>
          <a:xfrm>
            <a:off x="-117075" y="4533289"/>
            <a:ext cx="9144000" cy="2768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http://www.nationaldefensemagazine.org/blog/Lists/Photos/cyber-security-05152013.gif</a:t>
            </a:r>
          </a:p>
        </p:txBody>
      </p:sp>
      <p:pic>
        <p:nvPicPr>
          <p:cNvPr id="118" name="Shape 118"/>
          <p:cNvPicPr preferRelativeResize="0"/>
          <p:nvPr/>
        </p:nvPicPr>
        <p:blipFill>
          <a:blip r:embed="rId3">
            <a:alphaModFix/>
          </a:blip>
          <a:stretch>
            <a:fillRect/>
          </a:stretch>
        </p:blipFill>
        <p:spPr>
          <a:xfrm>
            <a:off x="4419600" y="1317324"/>
            <a:ext cx="4038600" cy="3028957"/>
          </a:xfrm>
          <a:prstGeom prst="rect">
            <a:avLst/>
          </a:prstGeom>
          <a:noFill/>
          <a:ln>
            <a:noFill/>
          </a:ln>
        </p:spPr>
      </p:pic>
      <p:sp>
        <p:nvSpPr>
          <p:cNvPr id="9" name="Slide Number Placeholder 4"/>
          <p:cNvSpPr txBox="1">
            <a:spLocks/>
          </p:cNvSpPr>
          <p:nvPr/>
        </p:nvSpPr>
        <p:spPr>
          <a:xfrm>
            <a:off x="8519160" y="4997196"/>
            <a:ext cx="624840" cy="146304"/>
          </a:xfrm>
          <a:prstGeom prst="rect">
            <a:avLst/>
          </a:prstGeom>
        </p:spPr>
        <p:txBody>
          <a:bodyPr vert="horz" lIns="91436" tIns="45718" rIns="91436" bIns="45718"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A17EAB-8B51-5C40-8776-6683E51FA7A0}" type="slidenum">
              <a:rPr lang="en-US" smtClean="0"/>
              <a:pPr/>
              <a:t>29</a:t>
            </a:fld>
            <a:endParaRPr lang="en-US" dirty="0"/>
          </a:p>
        </p:txBody>
      </p:sp>
    </p:spTree>
    <p:extLst>
      <p:ext uri="{BB962C8B-B14F-4D97-AF65-F5344CB8AC3E}">
        <p14:creationId xmlns:p14="http://schemas.microsoft.com/office/powerpoint/2010/main" val="10127211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 2/2</a:t>
            </a:r>
            <a:endParaRPr lang="en-US" dirty="0"/>
          </a:p>
        </p:txBody>
      </p:sp>
      <p:sp>
        <p:nvSpPr>
          <p:cNvPr id="7" name="Slide Number Placeholder 4"/>
          <p:cNvSpPr>
            <a:spLocks noGrp="1"/>
          </p:cNvSpPr>
          <p:nvPr>
            <p:ph idx="1"/>
          </p:nvPr>
        </p:nvSpPr>
        <p:spPr/>
        <p:txBody>
          <a:bodyPr>
            <a:normAutofit/>
          </a:bodyPr>
          <a:lstStyle/>
          <a:p>
            <a:pPr>
              <a:lnSpc>
                <a:spcPct val="70000"/>
              </a:lnSpc>
            </a:pPr>
            <a:r>
              <a:rPr lang="en-US" dirty="0"/>
              <a:t>Self-Improve</a:t>
            </a:r>
            <a:r>
              <a:rPr lang="en-US" dirty="0" smtClean="0"/>
              <a:t>:</a:t>
            </a:r>
            <a:endParaRPr lang="en-US" dirty="0"/>
          </a:p>
          <a:p>
            <a:pPr lvl="1">
              <a:lnSpc>
                <a:spcPct val="70000"/>
              </a:lnSpc>
            </a:pPr>
            <a:r>
              <a:rPr lang="en-US" dirty="0"/>
              <a:t>Go to extra credit opportunities (2) </a:t>
            </a:r>
          </a:p>
          <a:p>
            <a:pPr lvl="1">
              <a:lnSpc>
                <a:spcPct val="70000"/>
              </a:lnSpc>
            </a:pPr>
            <a:r>
              <a:rPr lang="en-US" dirty="0"/>
              <a:t>Bring reading notes to class (1) </a:t>
            </a:r>
          </a:p>
          <a:p>
            <a:pPr lvl="1">
              <a:lnSpc>
                <a:spcPct val="70000"/>
              </a:lnSpc>
            </a:pPr>
            <a:r>
              <a:rPr lang="en-US" dirty="0"/>
              <a:t>Reading before writing the paper (1) </a:t>
            </a:r>
          </a:p>
          <a:p>
            <a:pPr lvl="1">
              <a:lnSpc>
                <a:spcPct val="70000"/>
              </a:lnSpc>
            </a:pPr>
            <a:r>
              <a:rPr lang="en-US" dirty="0"/>
              <a:t>Reading more in depth (2) </a:t>
            </a:r>
          </a:p>
          <a:p>
            <a:pPr lvl="1">
              <a:lnSpc>
                <a:spcPct val="70000"/>
              </a:lnSpc>
            </a:pPr>
            <a:r>
              <a:rPr lang="en-US" dirty="0"/>
              <a:t>Engaging in discussion more (2) </a:t>
            </a:r>
          </a:p>
          <a:p>
            <a:pPr lvl="1">
              <a:lnSpc>
                <a:spcPct val="70000"/>
              </a:lnSpc>
            </a:pPr>
            <a:r>
              <a:rPr lang="en-US" dirty="0"/>
              <a:t>Work more efficiently (3) </a:t>
            </a:r>
          </a:p>
          <a:p>
            <a:pPr lvl="1">
              <a:lnSpc>
                <a:spcPct val="70000"/>
              </a:lnSpc>
            </a:pPr>
            <a:r>
              <a:rPr lang="en-US" dirty="0"/>
              <a:t>Starting Earlier (7) </a:t>
            </a:r>
          </a:p>
          <a:p>
            <a:pPr lvl="1">
              <a:lnSpc>
                <a:spcPct val="70000"/>
              </a:lnSpc>
            </a:pPr>
            <a:r>
              <a:rPr lang="en-US" dirty="0"/>
              <a:t>Reviewing before class (1)</a:t>
            </a:r>
          </a:p>
        </p:txBody>
      </p:sp>
      <p:sp>
        <p:nvSpPr>
          <p:cNvPr id="5" name="Footer Placeholder 4"/>
          <p:cNvSpPr>
            <a:spLocks noGrp="1"/>
          </p:cNvSpPr>
          <p:nvPr>
            <p:ph type="ftr" sz="quarter" idx="11"/>
          </p:nvPr>
        </p:nvSpPr>
        <p:spPr/>
        <p:txBody>
          <a:bodyPr/>
          <a:lstStyle/>
          <a:p>
            <a:r>
              <a:rPr lang="en-US"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31636963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a:solidFill>
                  <a:schemeClr val="lt1"/>
                </a:solidFill>
                <a:latin typeface="Cambria"/>
                <a:ea typeface="Cambria"/>
                <a:cs typeface="Cambria"/>
                <a:sym typeface="Cambria"/>
              </a:rPr>
              <a:t>Major leaks</a:t>
            </a:r>
          </a:p>
        </p:txBody>
      </p:sp>
      <p:sp>
        <p:nvSpPr>
          <p:cNvPr id="125" name="Shape 125"/>
          <p:cNvSpPr txBox="1">
            <a:spLocks noGrp="1"/>
          </p:cNvSpPr>
          <p:nvPr>
            <p:ph type="body" idx="1"/>
          </p:nvPr>
        </p:nvSpPr>
        <p:spPr>
          <a:xfrm>
            <a:off x="685800" y="1325213"/>
            <a:ext cx="3733800" cy="3352799"/>
          </a:xfrm>
          <a:prstGeom prst="rect">
            <a:avLst/>
          </a:prstGeom>
          <a:noFill/>
          <a:ln>
            <a:noFill/>
          </a:ln>
        </p:spPr>
        <p:txBody>
          <a:bodyPr lIns="91425" tIns="45700" rIns="91425" bIns="45700" anchor="t" anchorCtr="0">
            <a:noAutofit/>
          </a:bodyPr>
          <a:lstStyle/>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2012 - eHarmony (1.2 M)</a:t>
            </a:r>
            <a:r>
              <a:rPr lang="en-US" sz="1800" baseline="30000">
                <a:solidFill>
                  <a:schemeClr val="lt1"/>
                </a:solidFill>
                <a:latin typeface="Cambria"/>
                <a:ea typeface="Cambria"/>
                <a:cs typeface="Cambria"/>
                <a:sym typeface="Cambria"/>
              </a:rPr>
              <a:t>1</a:t>
            </a:r>
          </a:p>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2013 - Adobe (135 M)</a:t>
            </a:r>
            <a:r>
              <a:rPr lang="en-US" sz="1800" baseline="30000">
                <a:solidFill>
                  <a:schemeClr val="lt1"/>
                </a:solidFill>
                <a:latin typeface="Cambria"/>
                <a:ea typeface="Cambria"/>
                <a:cs typeface="Cambria"/>
                <a:sym typeface="Cambria"/>
              </a:rPr>
              <a:t>2</a:t>
            </a:r>
          </a:p>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2014 - Google (5 M)</a:t>
            </a:r>
            <a:r>
              <a:rPr lang="en-US" sz="1800" baseline="30000">
                <a:solidFill>
                  <a:schemeClr val="lt1"/>
                </a:solidFill>
                <a:latin typeface="Cambria"/>
                <a:ea typeface="Cambria"/>
                <a:cs typeface="Cambria"/>
                <a:sym typeface="Cambria"/>
              </a:rPr>
              <a:t>3</a:t>
            </a:r>
          </a:p>
        </p:txBody>
      </p:sp>
      <p:sp>
        <p:nvSpPr>
          <p:cNvPr id="126" name="Shape 126"/>
          <p:cNvSpPr txBox="1">
            <a:spLocks noGrp="1"/>
          </p:cNvSpPr>
          <p:nvPr>
            <p:ph type="ftr" idx="11"/>
          </p:nvPr>
        </p:nvSpPr>
        <p:spPr>
          <a:xfrm>
            <a:off x="0" y="4997196"/>
            <a:ext cx="5562600" cy="146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baseline="0">
                <a:solidFill>
                  <a:schemeClr val="lt1"/>
                </a:solidFill>
                <a:latin typeface="Cambria"/>
                <a:ea typeface="Cambria"/>
                <a:cs typeface="Cambria"/>
                <a:sym typeface="Cambria"/>
              </a:rPr>
              <a:t>© 2014 Keith A. Pray</a:t>
            </a:r>
          </a:p>
        </p:txBody>
      </p:sp>
      <p:sp>
        <p:nvSpPr>
          <p:cNvPr id="127" name="Shape 127"/>
          <p:cNvSpPr txBox="1">
            <a:spLocks noGrp="1"/>
          </p:cNvSpPr>
          <p:nvPr>
            <p:ph type="sldNum" idx="12"/>
          </p:nvPr>
        </p:nvSpPr>
        <p:spPr>
          <a:xfrm>
            <a:off x="8519160" y="4997196"/>
            <a:ext cx="624899" cy="146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
        <p:nvSpPr>
          <p:cNvPr id="128" name="Shape 128"/>
          <p:cNvSpPr txBox="1"/>
          <p:nvPr/>
        </p:nvSpPr>
        <p:spPr>
          <a:xfrm>
            <a:off x="6847114" y="372337"/>
            <a:ext cx="2179799" cy="3078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Joseph Blackman</a:t>
            </a:r>
          </a:p>
        </p:txBody>
      </p:sp>
      <p:sp>
        <p:nvSpPr>
          <p:cNvPr id="129" name="Shape 129"/>
          <p:cNvSpPr txBox="1"/>
          <p:nvPr/>
        </p:nvSpPr>
        <p:spPr>
          <a:xfrm>
            <a:off x="0" y="4726876"/>
            <a:ext cx="9144000" cy="2768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u="sng">
                <a:solidFill>
                  <a:schemeClr val="lt1"/>
                </a:solidFill>
                <a:latin typeface="Cambria"/>
                <a:ea typeface="Cambria"/>
                <a:cs typeface="Cambria"/>
                <a:sym typeface="Cambria"/>
                <a:hlinkClick r:id="rId3"/>
              </a:rPr>
              <a:t>http://www.pipelt.com/wp-content/uploads/2012/02/Leak-Detection.jpg</a:t>
            </a:r>
          </a:p>
          <a:p>
            <a:pPr marL="0" marR="0" lvl="0" indent="0" algn="r" rtl="0">
              <a:spcBef>
                <a:spcPts val="0"/>
              </a:spcBef>
              <a:buNone/>
            </a:pPr>
            <a:endParaRPr sz="1200">
              <a:solidFill>
                <a:schemeClr val="lt1"/>
              </a:solidFill>
              <a:latin typeface="Cambria"/>
              <a:ea typeface="Cambria"/>
              <a:cs typeface="Cambria"/>
              <a:sym typeface="Cambria"/>
            </a:endParaRPr>
          </a:p>
        </p:txBody>
      </p:sp>
      <p:pic>
        <p:nvPicPr>
          <p:cNvPr id="130" name="Shape 130"/>
          <p:cNvPicPr preferRelativeResize="0"/>
          <p:nvPr/>
        </p:nvPicPr>
        <p:blipFill>
          <a:blip r:embed="rId4">
            <a:alphaModFix/>
          </a:blip>
          <a:stretch>
            <a:fillRect/>
          </a:stretch>
        </p:blipFill>
        <p:spPr>
          <a:xfrm>
            <a:off x="2378900" y="2927878"/>
            <a:ext cx="6079300" cy="1798999"/>
          </a:xfrm>
          <a:prstGeom prst="rect">
            <a:avLst/>
          </a:prstGeom>
          <a:noFill/>
          <a:ln>
            <a:noFill/>
          </a:ln>
        </p:spPr>
      </p:pic>
      <p:sp>
        <p:nvSpPr>
          <p:cNvPr id="9" name="Slide Number Placeholder 4"/>
          <p:cNvSpPr txBox="1">
            <a:spLocks/>
          </p:cNvSpPr>
          <p:nvPr/>
        </p:nvSpPr>
        <p:spPr>
          <a:xfrm>
            <a:off x="8519160" y="4997196"/>
            <a:ext cx="624840" cy="146304"/>
          </a:xfrm>
          <a:prstGeom prst="rect">
            <a:avLst/>
          </a:prstGeom>
        </p:spPr>
        <p:txBody>
          <a:bodyPr vert="horz" lIns="91436" tIns="45718" rIns="91436" bIns="45718"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A17EAB-8B51-5C40-8776-6683E51FA7A0}" type="slidenum">
              <a:rPr lang="en-US" smtClean="0"/>
              <a:pPr/>
              <a:t>30</a:t>
            </a:fld>
            <a:endParaRPr lang="en-US" dirty="0"/>
          </a:p>
        </p:txBody>
      </p:sp>
    </p:spTree>
    <p:extLst>
      <p:ext uri="{BB962C8B-B14F-4D97-AF65-F5344CB8AC3E}">
        <p14:creationId xmlns:p14="http://schemas.microsoft.com/office/powerpoint/2010/main" val="357158576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1325213"/>
            <a:ext cx="3733800" cy="3352799"/>
          </a:xfrm>
          <a:prstGeom prst="rect">
            <a:avLst/>
          </a:prstGeom>
          <a:noFill/>
          <a:ln>
            <a:noFill/>
          </a:ln>
        </p:spPr>
        <p:txBody>
          <a:bodyPr lIns="91425" tIns="45700" rIns="91425" bIns="45700" anchor="t" anchorCtr="0">
            <a:noAutofit/>
          </a:bodyPr>
          <a:lstStyle/>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Two-phase authentication</a:t>
            </a:r>
          </a:p>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Slower algorithms</a:t>
            </a:r>
            <a:r>
              <a:rPr lang="en-US" sz="1800" baseline="30000">
                <a:solidFill>
                  <a:schemeClr val="lt1"/>
                </a:solidFill>
                <a:latin typeface="Cambria"/>
                <a:ea typeface="Cambria"/>
                <a:cs typeface="Cambria"/>
                <a:sym typeface="Cambria"/>
              </a:rPr>
              <a:t>4</a:t>
            </a:r>
          </a:p>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Better passwords</a:t>
            </a:r>
          </a:p>
        </p:txBody>
      </p:sp>
      <p:sp>
        <p:nvSpPr>
          <p:cNvPr id="137" name="Shape 137"/>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a:solidFill>
                  <a:schemeClr val="lt1"/>
                </a:solidFill>
                <a:latin typeface="Cambria"/>
                <a:ea typeface="Cambria"/>
                <a:cs typeface="Cambria"/>
                <a:sym typeface="Cambria"/>
              </a:rPr>
              <a:t>Looking forward</a:t>
            </a:r>
          </a:p>
        </p:txBody>
      </p:sp>
      <p:sp>
        <p:nvSpPr>
          <p:cNvPr id="138" name="Shape 138"/>
          <p:cNvSpPr txBox="1">
            <a:spLocks noGrp="1"/>
          </p:cNvSpPr>
          <p:nvPr>
            <p:ph type="ftr" idx="11"/>
          </p:nvPr>
        </p:nvSpPr>
        <p:spPr>
          <a:xfrm>
            <a:off x="0" y="4997196"/>
            <a:ext cx="5562600" cy="146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baseline="0">
                <a:solidFill>
                  <a:schemeClr val="lt1"/>
                </a:solidFill>
                <a:latin typeface="Cambria"/>
                <a:ea typeface="Cambria"/>
                <a:cs typeface="Cambria"/>
                <a:sym typeface="Cambria"/>
              </a:rPr>
              <a:t>© 2014 Keith A. Pray</a:t>
            </a:r>
          </a:p>
        </p:txBody>
      </p:sp>
      <p:sp>
        <p:nvSpPr>
          <p:cNvPr id="139" name="Shape 139"/>
          <p:cNvSpPr txBox="1">
            <a:spLocks noGrp="1"/>
          </p:cNvSpPr>
          <p:nvPr>
            <p:ph type="sldNum" idx="12"/>
          </p:nvPr>
        </p:nvSpPr>
        <p:spPr>
          <a:xfrm>
            <a:off x="8519160" y="4997196"/>
            <a:ext cx="624899" cy="146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
        <p:nvSpPr>
          <p:cNvPr id="140" name="Shape 140"/>
          <p:cNvSpPr txBox="1"/>
          <p:nvPr/>
        </p:nvSpPr>
        <p:spPr>
          <a:xfrm>
            <a:off x="6847114" y="372337"/>
            <a:ext cx="2179799" cy="3078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Joseph Blackman</a:t>
            </a:r>
          </a:p>
        </p:txBody>
      </p:sp>
      <p:sp>
        <p:nvSpPr>
          <p:cNvPr id="141" name="Shape 141"/>
          <p:cNvSpPr txBox="1"/>
          <p:nvPr/>
        </p:nvSpPr>
        <p:spPr>
          <a:xfrm>
            <a:off x="0" y="4515651"/>
            <a:ext cx="9144000" cy="2768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http://upload.wikimedia.org/wikipedia/commons/d/db/Nokia_E51_Phone_Black_Nero_Schwarz_2.jpg</a:t>
            </a:r>
          </a:p>
        </p:txBody>
      </p:sp>
      <p:pic>
        <p:nvPicPr>
          <p:cNvPr id="142" name="Shape 142"/>
          <p:cNvPicPr preferRelativeResize="0"/>
          <p:nvPr/>
        </p:nvPicPr>
        <p:blipFill>
          <a:blip r:embed="rId3">
            <a:alphaModFix/>
          </a:blip>
          <a:stretch>
            <a:fillRect/>
          </a:stretch>
        </p:blipFill>
        <p:spPr>
          <a:xfrm>
            <a:off x="4101546" y="1366337"/>
            <a:ext cx="4417598" cy="2944651"/>
          </a:xfrm>
          <a:prstGeom prst="rect">
            <a:avLst/>
          </a:prstGeom>
          <a:noFill/>
          <a:ln>
            <a:noFill/>
          </a:ln>
        </p:spPr>
      </p:pic>
      <p:sp>
        <p:nvSpPr>
          <p:cNvPr id="9" name="Slide Number Placeholder 4"/>
          <p:cNvSpPr txBox="1">
            <a:spLocks/>
          </p:cNvSpPr>
          <p:nvPr/>
        </p:nvSpPr>
        <p:spPr>
          <a:xfrm>
            <a:off x="8519160" y="4997196"/>
            <a:ext cx="624840" cy="146304"/>
          </a:xfrm>
          <a:prstGeom prst="rect">
            <a:avLst/>
          </a:prstGeom>
        </p:spPr>
        <p:txBody>
          <a:bodyPr vert="horz" lIns="91436" tIns="45718" rIns="91436" bIns="45718"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A17EAB-8B51-5C40-8776-6683E51FA7A0}" type="slidenum">
              <a:rPr lang="en-US" smtClean="0"/>
              <a:pPr/>
              <a:t>31</a:t>
            </a:fld>
            <a:endParaRPr lang="en-US" dirty="0"/>
          </a:p>
        </p:txBody>
      </p:sp>
    </p:spTree>
    <p:extLst>
      <p:ext uri="{BB962C8B-B14F-4D97-AF65-F5344CB8AC3E}">
        <p14:creationId xmlns:p14="http://schemas.microsoft.com/office/powerpoint/2010/main" val="15676178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b="0" i="0" u="none" strike="noStrike" cap="none" baseline="0">
                <a:solidFill>
                  <a:schemeClr val="lt1"/>
                </a:solidFill>
                <a:latin typeface="Cambria"/>
                <a:ea typeface="Cambria"/>
                <a:cs typeface="Cambria"/>
                <a:sym typeface="Cambria"/>
              </a:rPr>
              <a:t>REFERENCES</a:t>
            </a:r>
          </a:p>
        </p:txBody>
      </p:sp>
      <p:sp>
        <p:nvSpPr>
          <p:cNvPr id="149" name="Shape 149"/>
          <p:cNvSpPr txBox="1">
            <a:spLocks noGrp="1"/>
          </p:cNvSpPr>
          <p:nvPr>
            <p:ph type="body" idx="1"/>
          </p:nvPr>
        </p:nvSpPr>
        <p:spPr>
          <a:xfrm>
            <a:off x="685800" y="1352550"/>
            <a:ext cx="7772400" cy="3352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lt2"/>
              </a:buClr>
              <a:buSzPct val="25000"/>
              <a:buFont typeface="Arial"/>
              <a:buNone/>
            </a:pPr>
            <a:r>
              <a:rPr lang="en-US" b="0" i="0" u="none" strike="noStrike" cap="none" baseline="0">
                <a:solidFill>
                  <a:schemeClr val="lt1"/>
                </a:solidFill>
                <a:latin typeface="Cambria"/>
                <a:ea typeface="Cambria"/>
                <a:cs typeface="Cambria"/>
                <a:sym typeface="Cambria"/>
              </a:rPr>
              <a:t>[1] Accessed 9/21/2014 </a:t>
            </a:r>
            <a:r>
              <a:rPr lang="en-US">
                <a:solidFill>
                  <a:schemeClr val="lt1"/>
                </a:solidFill>
                <a:latin typeface="Cambria"/>
                <a:ea typeface="Cambria"/>
                <a:cs typeface="Cambria"/>
                <a:sym typeface="Cambria"/>
              </a:rPr>
              <a:t>http://wayback.archive.org/web/20131114161909/http://www.hydraze.org/2012/06/not-so-quick-analysis-of-the-eharmony-password-leak/</a:t>
            </a:r>
          </a:p>
          <a:p>
            <a:pPr marL="0" marR="0" lvl="0" indent="0" algn="l" rtl="0">
              <a:lnSpc>
                <a:spcPct val="90000"/>
              </a:lnSpc>
              <a:spcBef>
                <a:spcPts val="1200"/>
              </a:spcBef>
              <a:buClr>
                <a:schemeClr val="lt2"/>
              </a:buClr>
              <a:buSzPct val="25000"/>
              <a:buFont typeface="Arial"/>
              <a:buNone/>
            </a:pPr>
            <a:r>
              <a:rPr lang="en-US" b="0" i="0" u="none" strike="noStrike" cap="none" baseline="0">
                <a:solidFill>
                  <a:schemeClr val="lt1"/>
                </a:solidFill>
                <a:latin typeface="Cambria"/>
                <a:ea typeface="Cambria"/>
                <a:cs typeface="Cambria"/>
                <a:sym typeface="Cambria"/>
              </a:rPr>
              <a:t>[2]</a:t>
            </a:r>
            <a:r>
              <a:rPr lang="en-US">
                <a:solidFill>
                  <a:schemeClr val="lt1"/>
                </a:solidFill>
                <a:latin typeface="Cambria"/>
                <a:ea typeface="Cambria"/>
                <a:cs typeface="Cambria"/>
                <a:sym typeface="Cambria"/>
              </a:rPr>
              <a:t> Accessed 9/21/2014 http://wayback.archive.org/web/20131104064133/http://www.hydraze.org/2013/10/some-information-on-adobe-135m-users-leak</a:t>
            </a:r>
          </a:p>
          <a:p>
            <a:pPr marL="0" marR="0" lvl="0" indent="0" algn="l" rtl="0">
              <a:lnSpc>
                <a:spcPct val="90000"/>
              </a:lnSpc>
              <a:spcBef>
                <a:spcPts val="1200"/>
              </a:spcBef>
              <a:buClr>
                <a:schemeClr val="lt2"/>
              </a:buClr>
              <a:buSzPct val="25000"/>
              <a:buFont typeface="Arial"/>
              <a:buNone/>
            </a:pPr>
            <a:r>
              <a:rPr lang="en-US" b="0" i="0" u="none" strike="noStrike" cap="none" baseline="0">
                <a:solidFill>
                  <a:schemeClr val="lt1"/>
                </a:solidFill>
                <a:latin typeface="Cambria"/>
                <a:ea typeface="Cambria"/>
                <a:cs typeface="Cambria"/>
                <a:sym typeface="Cambria"/>
              </a:rPr>
              <a:t>[3]</a:t>
            </a:r>
            <a:r>
              <a:rPr lang="en-US">
                <a:solidFill>
                  <a:schemeClr val="lt1"/>
                </a:solidFill>
                <a:latin typeface="Cambria"/>
                <a:ea typeface="Cambria"/>
                <a:cs typeface="Cambria"/>
                <a:sym typeface="Cambria"/>
              </a:rPr>
              <a:t> Accessed 9/22/2014 http://thenextweb.com/google/2014/09/10/4-93-million-gmail-usernames-passwords-published-google-says-evidence-systems-compromised/</a:t>
            </a:r>
          </a:p>
          <a:p>
            <a:pPr marL="0" marR="0" lvl="0" indent="0" algn="l" rtl="0">
              <a:lnSpc>
                <a:spcPct val="90000"/>
              </a:lnSpc>
              <a:spcBef>
                <a:spcPts val="1200"/>
              </a:spcBef>
              <a:buClr>
                <a:schemeClr val="lt2"/>
              </a:buClr>
              <a:buSzPct val="25000"/>
              <a:buFont typeface="Arial"/>
              <a:buNone/>
            </a:pPr>
            <a:r>
              <a:rPr lang="en-US" b="0" i="0" u="none" strike="noStrike" cap="none" baseline="0">
                <a:solidFill>
                  <a:schemeClr val="lt1"/>
                </a:solidFill>
                <a:latin typeface="Cambria"/>
                <a:ea typeface="Cambria"/>
                <a:cs typeface="Cambria"/>
                <a:sym typeface="Cambria"/>
              </a:rPr>
              <a:t>[4]</a:t>
            </a:r>
            <a:r>
              <a:rPr lang="en-US">
                <a:solidFill>
                  <a:schemeClr val="lt1"/>
                </a:solidFill>
                <a:latin typeface="Cambria"/>
                <a:ea typeface="Cambria"/>
                <a:cs typeface="Cambria"/>
                <a:sym typeface="Cambria"/>
              </a:rPr>
              <a:t> Accessed 9/23/2014</a:t>
            </a:r>
            <a:r>
              <a:rPr lang="en-US" b="0" i="0" u="none" strike="noStrike" cap="none" baseline="0">
                <a:solidFill>
                  <a:schemeClr val="lt1"/>
                </a:solidFill>
                <a:latin typeface="Cambria"/>
                <a:ea typeface="Cambria"/>
                <a:cs typeface="Cambria"/>
                <a:sym typeface="Cambria"/>
              </a:rPr>
              <a:t> </a:t>
            </a:r>
            <a:r>
              <a:rPr lang="en-US">
                <a:solidFill>
                  <a:schemeClr val="lt1"/>
                </a:solidFill>
                <a:latin typeface="Cambria"/>
                <a:ea typeface="Cambria"/>
                <a:cs typeface="Cambria"/>
                <a:sym typeface="Cambria"/>
              </a:rPr>
              <a:t>http://security.blogoverflow.com/2013/09/about-secure-password-hashing/</a:t>
            </a:r>
          </a:p>
        </p:txBody>
      </p:sp>
      <p:sp>
        <p:nvSpPr>
          <p:cNvPr id="150" name="Shape 150"/>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baseline="0">
                <a:solidFill>
                  <a:schemeClr val="lt1"/>
                </a:solidFill>
                <a:latin typeface="Cambria"/>
                <a:ea typeface="Cambria"/>
                <a:cs typeface="Cambria"/>
                <a:sym typeface="Cambria"/>
              </a:rPr>
              <a:t>© 2014 Keith A. Pray</a:t>
            </a:r>
          </a:p>
        </p:txBody>
      </p:sp>
      <p:sp>
        <p:nvSpPr>
          <p:cNvPr id="151" name="Shape 151"/>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
        <p:nvSpPr>
          <p:cNvPr id="152" name="Shape 152"/>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Joseph Blackman</a:t>
            </a:r>
          </a:p>
        </p:txBody>
      </p:sp>
      <p:sp>
        <p:nvSpPr>
          <p:cNvPr id="7" name="Slide Number Placeholder 4"/>
          <p:cNvSpPr txBox="1">
            <a:spLocks/>
          </p:cNvSpPr>
          <p:nvPr/>
        </p:nvSpPr>
        <p:spPr>
          <a:xfrm>
            <a:off x="8519160" y="4997196"/>
            <a:ext cx="624840" cy="146304"/>
          </a:xfrm>
          <a:prstGeom prst="rect">
            <a:avLst/>
          </a:prstGeom>
        </p:spPr>
        <p:txBody>
          <a:bodyPr vert="horz" lIns="91436" tIns="45718" rIns="91436" bIns="45718"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A17EAB-8B51-5C40-8776-6683E51FA7A0}" type="slidenum">
              <a:rPr lang="en-US" smtClean="0"/>
              <a:pPr/>
              <a:t>32</a:t>
            </a:fld>
            <a:endParaRPr lang="en-US" dirty="0"/>
          </a:p>
        </p:txBody>
      </p:sp>
    </p:spTree>
    <p:extLst>
      <p:ext uri="{BB962C8B-B14F-4D97-AF65-F5344CB8AC3E}">
        <p14:creationId xmlns:p14="http://schemas.microsoft.com/office/powerpoint/2010/main" val="205951793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Encryption Today</a:t>
            </a:r>
            <a:endParaRPr lang="en-US" dirty="0"/>
          </a:p>
        </p:txBody>
      </p:sp>
      <p:sp>
        <p:nvSpPr>
          <p:cNvPr id="3" name="Content Placeholder 2"/>
          <p:cNvSpPr>
            <a:spLocks noGrp="1"/>
          </p:cNvSpPr>
          <p:nvPr>
            <p:ph sz="half" idx="1"/>
          </p:nvPr>
        </p:nvSpPr>
        <p:spPr/>
        <p:txBody>
          <a:bodyPr/>
          <a:lstStyle/>
          <a:p>
            <a:r>
              <a:rPr lang="en-US" dirty="0" smtClean="0"/>
              <a:t>Quantum Encryption Methods</a:t>
            </a:r>
          </a:p>
          <a:p>
            <a:pPr lvl="1"/>
            <a:r>
              <a:rPr lang="en-US" dirty="0" smtClean="0"/>
              <a:t>Quantum Key Distribution</a:t>
            </a:r>
          </a:p>
          <a:p>
            <a:r>
              <a:rPr lang="en-US" dirty="0" smtClean="0"/>
              <a:t>How much is quantum encryption being used today?</a:t>
            </a:r>
          </a:p>
          <a:p>
            <a:pPr lvl="1"/>
            <a:r>
              <a:rPr lang="en-US" dirty="0" smtClean="0"/>
              <a:t>Not much, because it has a limited range of about 60 miles[1].</a:t>
            </a:r>
          </a:p>
          <a:p>
            <a:pPr lvl="1"/>
            <a:r>
              <a:rPr lang="en-US" dirty="0" smtClean="0"/>
              <a:t>Battelle claims that they will be able to implement quantum encryption by 2015! [2][3]</a:t>
            </a:r>
          </a:p>
          <a:p>
            <a:endParaRPr lang="en-US" dirty="0" smtClean="0"/>
          </a:p>
          <a:p>
            <a:endParaRPr lang="en-US" dirty="0" smtClean="0"/>
          </a:p>
        </p:txBody>
      </p:sp>
      <p:sp>
        <p:nvSpPr>
          <p:cNvPr id="4" name="Content Placeholder 3"/>
          <p:cNvSpPr>
            <a:spLocks noGrp="1"/>
          </p:cNvSpPr>
          <p:nvPr>
            <p:ph sz="half" idx="2"/>
          </p:nvPr>
        </p:nvSpPr>
        <p:spPr>
          <a:xfrm>
            <a:off x="4724400" y="1235577"/>
            <a:ext cx="3733800" cy="3352800"/>
          </a:xfrm>
          <a:ln>
            <a:solidFill>
              <a:schemeClr val="bg1"/>
            </a:solidFill>
          </a:ln>
        </p:spPr>
        <p:txBody>
          <a:bodyPr anchor="ct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Oscar Perez</a:t>
            </a:r>
            <a:endParaRPr lang="en-US" sz="1400" dirty="0">
              <a:solidFill>
                <a:schemeClr val="tx1"/>
              </a:solidFill>
              <a:latin typeface="+mj-lt"/>
            </a:endParaRPr>
          </a:p>
        </p:txBody>
      </p:sp>
      <p:sp>
        <p:nvSpPr>
          <p:cNvPr id="8" name="TextBox 7"/>
          <p:cNvSpPr txBox="1"/>
          <p:nvPr/>
        </p:nvSpPr>
        <p:spPr>
          <a:xfrm>
            <a:off x="-117204" y="4588377"/>
            <a:ext cx="9144000" cy="276999"/>
          </a:xfrm>
          <a:prstGeom prst="rect">
            <a:avLst/>
          </a:prstGeom>
          <a:noFill/>
        </p:spPr>
        <p:txBody>
          <a:bodyPr wrap="square" rtlCol="0">
            <a:spAutoFit/>
          </a:bodyPr>
          <a:lstStyle/>
          <a:p>
            <a:pPr algn="r"/>
            <a:r>
              <a:rPr lang="en-US" sz="1200" dirty="0" smtClean="0"/>
              <a:t>http://</a:t>
            </a:r>
            <a:r>
              <a:rPr lang="en-US" sz="1200" dirty="0" err="1" smtClean="0"/>
              <a:t>esolutech.com/portfolio/battelle</a:t>
            </a:r>
            <a:r>
              <a:rPr lang="en-US" sz="1200" dirty="0" smtClean="0"/>
              <a:t>/</a:t>
            </a:r>
            <a:endParaRPr lang="en-US" sz="1200" dirty="0">
              <a:solidFill>
                <a:schemeClr val="tx1"/>
              </a:solidFill>
            </a:endParaRPr>
          </a:p>
        </p:txBody>
      </p:sp>
      <p:pic>
        <p:nvPicPr>
          <p:cNvPr id="15362" name="Picture 2"/>
          <p:cNvPicPr>
            <a:picLocks noChangeAspect="1" noChangeArrowheads="1"/>
          </p:cNvPicPr>
          <p:nvPr/>
        </p:nvPicPr>
        <p:blipFill>
          <a:blip r:embed="rId3"/>
          <a:srcRect/>
          <a:stretch>
            <a:fillRect/>
          </a:stretch>
        </p:blipFill>
        <p:spPr bwMode="auto">
          <a:xfrm>
            <a:off x="4724400" y="1235577"/>
            <a:ext cx="3733799" cy="3352800"/>
          </a:xfrm>
          <a:prstGeom prst="rect">
            <a:avLst/>
          </a:prstGeom>
          <a:noFill/>
          <a:ln w="9525">
            <a:noFill/>
            <a:miter lim="800000"/>
            <a:headEnd/>
            <a:tailEnd/>
          </a:ln>
          <a:effectLst/>
        </p:spPr>
      </p:pic>
    </p:spTree>
    <p:extLst>
      <p:ext uri="{BB962C8B-B14F-4D97-AF65-F5344CB8AC3E}">
        <p14:creationId xmlns:p14="http://schemas.microsoft.com/office/powerpoint/2010/main" val="408552265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Necessary?</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Current encryptions are in danger.</a:t>
            </a:r>
          </a:p>
          <a:p>
            <a:pPr lvl="1"/>
            <a:r>
              <a:rPr lang="en-US" dirty="0" smtClean="0"/>
              <a:t>A lot of classical key’s can simply be beaten by brute force[4]</a:t>
            </a:r>
          </a:p>
          <a:p>
            <a:pPr lvl="2"/>
            <a:r>
              <a:rPr lang="en-US" dirty="0" smtClean="0"/>
              <a:t>A student at Notre Dame was able to crack a 109 bit key with 10,000 computers and 549 days</a:t>
            </a:r>
          </a:p>
          <a:p>
            <a:pPr lvl="1"/>
            <a:r>
              <a:rPr lang="en-US" dirty="0" smtClean="0"/>
              <a:t>There are advances in mathematics which make decrypting easier[5]</a:t>
            </a:r>
          </a:p>
          <a:p>
            <a:pPr lvl="2"/>
            <a:r>
              <a:rPr lang="en-US" dirty="0" err="1" smtClean="0"/>
              <a:t>Manindra</a:t>
            </a:r>
            <a:r>
              <a:rPr lang="en-US" dirty="0" smtClean="0"/>
              <a:t> </a:t>
            </a:r>
            <a:r>
              <a:rPr lang="en-US" dirty="0" err="1" smtClean="0"/>
              <a:t>Agrawal</a:t>
            </a:r>
            <a:r>
              <a:rPr lang="en-US" dirty="0" smtClean="0"/>
              <a:t> discovers easy way to determine primes. (Proof on Right)</a:t>
            </a:r>
          </a:p>
          <a:p>
            <a:pPr lvl="1"/>
            <a:r>
              <a:rPr lang="en-US" dirty="0" smtClean="0"/>
              <a:t>Quantum algorithms may be used to crack keys much faster[1].</a:t>
            </a:r>
          </a:p>
          <a:p>
            <a:pPr lvl="2"/>
            <a:r>
              <a:rPr lang="en-US" dirty="0" err="1" smtClean="0"/>
              <a:t>Shor’s</a:t>
            </a:r>
            <a:r>
              <a:rPr lang="en-US" dirty="0" smtClean="0"/>
              <a:t> algorithm can factor large primes in polynomial time.[7]</a:t>
            </a:r>
          </a:p>
          <a:p>
            <a:r>
              <a:rPr lang="en-US" dirty="0" smtClean="0"/>
              <a:t>Quantum encryptions do not have to worry about these things.</a:t>
            </a:r>
          </a:p>
          <a:p>
            <a:endParaRPr lang="en-US" dirty="0" smtClean="0"/>
          </a:p>
        </p:txBody>
      </p:sp>
      <p:sp>
        <p:nvSpPr>
          <p:cNvPr id="4" name="Content Placeholder 3"/>
          <p:cNvSpPr>
            <a:spLocks noGrp="1"/>
          </p:cNvSpPr>
          <p:nvPr>
            <p:ph sz="half" idx="2"/>
          </p:nvPr>
        </p:nvSpPr>
        <p:spPr>
          <a:ln>
            <a:solidFill>
              <a:schemeClr val="bg1"/>
            </a:solidFill>
          </a:ln>
        </p:spPr>
        <p:txBody>
          <a:bodyPr anchor="ctr">
            <a:normAutofit fontScale="92500" lnSpcReduction="20000"/>
          </a:bodyP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Oscar Perez</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http://www.cse.iitk.ac.in/users/manindra/algebra/primality_v6.pdf</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724400" y="1352551"/>
            <a:ext cx="3733800" cy="3352800"/>
          </a:xfrm>
          <a:prstGeom prst="rect">
            <a:avLst/>
          </a:prstGeom>
        </p:spPr>
      </p:pic>
    </p:spTree>
    <p:extLst>
      <p:ext uri="{BB962C8B-B14F-4D97-AF65-F5344CB8AC3E}">
        <p14:creationId xmlns:p14="http://schemas.microsoft.com/office/powerpoint/2010/main" val="2975167896"/>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invincible?</a:t>
            </a:r>
            <a:endParaRPr lang="en-US" dirty="0"/>
          </a:p>
        </p:txBody>
      </p:sp>
      <p:sp>
        <p:nvSpPr>
          <p:cNvPr id="3" name="Content Placeholder 2"/>
          <p:cNvSpPr>
            <a:spLocks noGrp="1"/>
          </p:cNvSpPr>
          <p:nvPr>
            <p:ph sz="half" idx="1"/>
          </p:nvPr>
        </p:nvSpPr>
        <p:spPr>
          <a:xfrm>
            <a:off x="362330" y="1352551"/>
            <a:ext cx="3733800" cy="3352800"/>
          </a:xfrm>
        </p:spPr>
        <p:txBody>
          <a:bodyPr/>
          <a:lstStyle/>
          <a:p>
            <a:r>
              <a:rPr lang="en-US" dirty="0" smtClean="0"/>
              <a:t>Theoretically, Quantum Encryption is still vulnerable[6].</a:t>
            </a:r>
          </a:p>
          <a:p>
            <a:r>
              <a:rPr lang="en-US" dirty="0" smtClean="0"/>
              <a:t>Practically, Quantum Key distributions could also fail due to interference from the environment[1]</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Oscar Perez</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http://www.cse.wustl.edu/~jain/cse571-07/ftp/quantum/</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245489" y="1352551"/>
            <a:ext cx="4781307" cy="3352800"/>
          </a:xfrm>
          <a:prstGeom prst="rect">
            <a:avLst/>
          </a:prstGeom>
        </p:spPr>
      </p:pic>
    </p:spTree>
    <p:extLst>
      <p:ext uri="{BB962C8B-B14F-4D97-AF65-F5344CB8AC3E}">
        <p14:creationId xmlns:p14="http://schemas.microsoft.com/office/powerpoint/2010/main" val="223649686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85800" y="1352551"/>
            <a:ext cx="7772400" cy="3352800"/>
          </a:xfrm>
        </p:spPr>
        <p:txBody>
          <a:bodyPr/>
          <a:lstStyle/>
          <a:p>
            <a:r>
              <a:rPr lang="en-US" dirty="0" smtClean="0"/>
              <a:t>While Quantum Encryption is limited, steps are being made to improve it, and it is realistically possible that one day it will be heavily used for many practical purposes.</a:t>
            </a:r>
          </a:p>
          <a:p>
            <a:r>
              <a:rPr lang="en-US" dirty="0" smtClean="0"/>
              <a:t>Quantum Encryption is better than classical encryption especially since classical encryption can be beaten by genius and power.</a:t>
            </a:r>
          </a:p>
          <a:p>
            <a:r>
              <a:rPr lang="en-US" dirty="0" smtClean="0"/>
              <a:t>Quantum Encryption may not be the solution to stopping hackers, but it is a good next step to make hacking much more difficult.</a:t>
            </a:r>
          </a:p>
          <a:p>
            <a:endParaRPr lang="en-US" dirty="0" smtClean="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Oscar Perez</a:t>
            </a:r>
            <a:endParaRPr lang="en-US" sz="1400" dirty="0">
              <a:solidFill>
                <a:schemeClr val="tx1"/>
              </a:solidFill>
              <a:latin typeface="+mj-lt"/>
            </a:endParaRPr>
          </a:p>
        </p:txBody>
      </p:sp>
    </p:spTree>
    <p:extLst>
      <p:ext uri="{BB962C8B-B14F-4D97-AF65-F5344CB8AC3E}">
        <p14:creationId xmlns:p14="http://schemas.microsoft.com/office/powerpoint/2010/main" val="125715788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1200" dirty="0" smtClean="0"/>
              <a:t>[1]”Quantum Encryption – A Means to a Perfect Security? </a:t>
            </a:r>
            <a:r>
              <a:rPr lang="en-US" sz="1200" dirty="0">
                <a:hlinkClick r:id="rId2"/>
              </a:rPr>
              <a:t>http://</a:t>
            </a:r>
            <a:r>
              <a:rPr lang="en-US" sz="1200" dirty="0" smtClean="0">
                <a:hlinkClick r:id="rId2"/>
              </a:rPr>
              <a:t>www.sans.org/reading-room/whitepapers/vpns/quantum-encryption-means-perfect-security-986</a:t>
            </a:r>
            <a:r>
              <a:rPr lang="en-US" sz="1200" dirty="0" smtClean="0"/>
              <a:t>, September 22, 2014</a:t>
            </a:r>
          </a:p>
          <a:p>
            <a:pPr marL="0" indent="0">
              <a:buNone/>
            </a:pPr>
            <a:r>
              <a:rPr lang="en-US" sz="1200" dirty="0" smtClean="0"/>
              <a:t>[</a:t>
            </a:r>
            <a:r>
              <a:rPr lang="en-US" sz="1200" dirty="0"/>
              <a:t>2</a:t>
            </a:r>
            <a:r>
              <a:rPr lang="en-US" sz="1200" dirty="0" smtClean="0"/>
              <a:t>] </a:t>
            </a:r>
            <a:r>
              <a:rPr lang="en-US" sz="1200" dirty="0">
                <a:hlinkClick r:id="rId3"/>
              </a:rPr>
              <a:t>http://spectrum.ieee.org/computing/networks/longdistance-quantum-</a:t>
            </a:r>
            <a:r>
              <a:rPr lang="en-US" sz="1200" dirty="0" smtClean="0">
                <a:hlinkClick r:id="rId3"/>
              </a:rPr>
              <a:t>cryptography</a:t>
            </a:r>
            <a:r>
              <a:rPr lang="en-US" sz="1200" dirty="0" smtClean="0"/>
              <a:t>, September 22, 2014</a:t>
            </a:r>
          </a:p>
          <a:p>
            <a:pPr marL="0" indent="0">
              <a:buNone/>
            </a:pPr>
            <a:r>
              <a:rPr lang="en-US" sz="1200" dirty="0" smtClean="0"/>
              <a:t>[3] </a:t>
            </a:r>
            <a:r>
              <a:rPr lang="en-US" sz="1200" dirty="0">
                <a:hlinkClick r:id="rId4"/>
              </a:rPr>
              <a:t>http://gcn.com/articles/2013/10/28/quantum-</a:t>
            </a:r>
            <a:r>
              <a:rPr lang="en-US" sz="1200" dirty="0" smtClean="0">
                <a:hlinkClick r:id="rId4"/>
              </a:rPr>
              <a:t>cryptography.aspx</a:t>
            </a:r>
            <a:r>
              <a:rPr lang="en-US" sz="1200" dirty="0" smtClean="0"/>
              <a:t>, September 22, 2014</a:t>
            </a:r>
          </a:p>
          <a:p>
            <a:pPr marL="0" indent="0">
              <a:buNone/>
            </a:pPr>
            <a:r>
              <a:rPr lang="en-US" sz="1200" dirty="0" smtClean="0"/>
              <a:t>[4] </a:t>
            </a:r>
            <a:r>
              <a:rPr lang="en-US" sz="1200" dirty="0" smtClean="0">
                <a:hlinkClick r:id="rId5"/>
              </a:rPr>
              <a:t>http://www.zdnet.com/news/notre-dame-math-whiz-cracks-code/126169</a:t>
            </a:r>
            <a:r>
              <a:rPr lang="en-US" sz="1200" dirty="0" smtClean="0"/>
              <a:t>, September 22, 2014</a:t>
            </a:r>
          </a:p>
          <a:p>
            <a:pPr marL="0" indent="0">
              <a:buNone/>
            </a:pPr>
            <a:r>
              <a:rPr lang="en-US" sz="1200" dirty="0" smtClean="0"/>
              <a:t>[5] “PRIMES in P”, </a:t>
            </a:r>
            <a:r>
              <a:rPr lang="en-US" sz="1200" dirty="0" err="1" smtClean="0"/>
              <a:t>Manindra</a:t>
            </a:r>
            <a:r>
              <a:rPr lang="en-US" sz="1200" dirty="0" smtClean="0"/>
              <a:t> </a:t>
            </a:r>
            <a:r>
              <a:rPr lang="en-US" sz="1200" dirty="0" err="1" smtClean="0"/>
              <a:t>Agrawal</a:t>
            </a:r>
            <a:r>
              <a:rPr lang="en-US" sz="1200" dirty="0" smtClean="0"/>
              <a:t>, </a:t>
            </a:r>
            <a:r>
              <a:rPr lang="en-US" sz="1200" dirty="0" err="1" smtClean="0"/>
              <a:t>Neeraj</a:t>
            </a:r>
            <a:r>
              <a:rPr lang="en-US" sz="1200" dirty="0" smtClean="0"/>
              <a:t> </a:t>
            </a:r>
            <a:r>
              <a:rPr lang="en-US" sz="1200" dirty="0" err="1" smtClean="0"/>
              <a:t>Kayal</a:t>
            </a:r>
            <a:r>
              <a:rPr lang="en-US" sz="1200" dirty="0" smtClean="0"/>
              <a:t>, </a:t>
            </a:r>
            <a:r>
              <a:rPr lang="en-US" sz="1200" dirty="0" err="1" smtClean="0"/>
              <a:t>Nitin</a:t>
            </a:r>
            <a:r>
              <a:rPr lang="en-US" sz="1200" dirty="0" smtClean="0"/>
              <a:t> </a:t>
            </a:r>
            <a:r>
              <a:rPr lang="en-US" sz="1200" dirty="0" err="1" smtClean="0"/>
              <a:t>Saxena</a:t>
            </a:r>
            <a:r>
              <a:rPr lang="en-US" sz="1200" dirty="0" smtClean="0"/>
              <a:t>, </a:t>
            </a:r>
            <a:r>
              <a:rPr lang="en-US" sz="1200" dirty="0" smtClean="0">
                <a:hlinkClick r:id="rId6"/>
              </a:rPr>
              <a:t>http://www.cse.iitk.ac.in/users/manindra/algebra/primality_v6.pdf</a:t>
            </a:r>
            <a:r>
              <a:rPr lang="en-US" sz="1200" dirty="0" smtClean="0"/>
              <a:t>, September 22, 2014</a:t>
            </a:r>
          </a:p>
          <a:p>
            <a:pPr marL="0" indent="0">
              <a:buNone/>
            </a:pPr>
            <a:r>
              <a:rPr lang="en-US" sz="1200" dirty="0" smtClean="0"/>
              <a:t>[6]”Vulnerabilities in Quantum Key Distribution Protocols”, D. Richard Kuhn </a:t>
            </a:r>
            <a:r>
              <a:rPr lang="en-US" sz="1200" dirty="0" smtClean="0">
                <a:hlinkClick r:id="rId7"/>
              </a:rPr>
              <a:t>http://arxiv.org/pdf/quant-ph/0305076.pdf</a:t>
            </a:r>
            <a:r>
              <a:rPr lang="en-US" sz="1200" dirty="0" smtClean="0"/>
              <a:t>, September 22, 2014</a:t>
            </a:r>
          </a:p>
          <a:p>
            <a:pPr marL="0" indent="0">
              <a:buNone/>
            </a:pPr>
            <a:r>
              <a:rPr lang="en-US" sz="1200" dirty="0" smtClean="0"/>
              <a:t>[7] “</a:t>
            </a:r>
            <a:r>
              <a:rPr lang="en-US" sz="1200" dirty="0" err="1" smtClean="0"/>
              <a:t>Shor’s</a:t>
            </a:r>
            <a:r>
              <a:rPr lang="en-US" sz="1200" dirty="0" smtClean="0"/>
              <a:t> Quantum Factoring Algorithm”, Samuel J. </a:t>
            </a:r>
            <a:r>
              <a:rPr lang="en-US" sz="1200" dirty="0" err="1" smtClean="0"/>
              <a:t>Lomonaco</a:t>
            </a:r>
            <a:r>
              <a:rPr lang="en-US" sz="1200" dirty="0" smtClean="0"/>
              <a:t>, Jr., </a:t>
            </a:r>
            <a:r>
              <a:rPr lang="en-US" sz="1200" dirty="0" smtClean="0">
                <a:hlinkClick r:id="rId8"/>
              </a:rPr>
              <a:t>http://www.csee.umbc.edu/~lomonaco/ams/lecturenotes/SamShor.pdf</a:t>
            </a:r>
            <a:r>
              <a:rPr lang="en-US" sz="1200" smtClean="0"/>
              <a:t>, </a:t>
            </a:r>
            <a:r>
              <a:rPr lang="en-US" sz="1200" dirty="0" smtClean="0"/>
              <a:t>September 23, 2014</a:t>
            </a:r>
            <a:endParaRPr lang="en-US" sz="1200" dirty="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pPr/>
              <a:t>37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Oscar Perez</a:t>
            </a:r>
            <a:endParaRPr lang="en-US" sz="1400" dirty="0">
              <a:solidFill>
                <a:schemeClr val="tx1"/>
              </a:solidFill>
              <a:latin typeface="+mj-lt"/>
            </a:endParaRPr>
          </a:p>
        </p:txBody>
      </p:sp>
    </p:spTree>
    <p:extLst>
      <p:ext uri="{BB962C8B-B14F-4D97-AF65-F5344CB8AC3E}">
        <p14:creationId xmlns:p14="http://schemas.microsoft.com/office/powerpoint/2010/main" val="376565386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8</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2014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9134826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smtClean="0">
                <a:ea typeface="ＭＳ Ｐゴシック" charset="-128"/>
                <a:cs typeface="ＭＳ Ｐゴシック" charset="-128"/>
              </a:rPr>
              <a:t>Trojan Horse</a:t>
            </a:r>
          </a:p>
          <a:p>
            <a:pPr eaLnBrk="1" hangingPunct="1"/>
            <a:r>
              <a:rPr lang="en-US" dirty="0" smtClean="0">
                <a:ea typeface="ＭＳ Ｐゴシック" charset="-128"/>
                <a:cs typeface="ＭＳ Ｐゴシック" charset="-128"/>
              </a:rPr>
              <a:t>Virus</a:t>
            </a:r>
          </a:p>
          <a:p>
            <a:pPr eaLnBrk="1" hangingPunct="1"/>
            <a:r>
              <a:rPr lang="en-US" dirty="0" smtClean="0">
                <a:ea typeface="ＭＳ Ｐゴシック" charset="-128"/>
                <a:cs typeface="ＭＳ Ｐゴシック" charset="-128"/>
              </a:rPr>
              <a:t>Worm</a:t>
            </a:r>
          </a:p>
          <a:p>
            <a:pPr eaLnBrk="1" hangingPunct="1"/>
            <a:r>
              <a:rPr lang="en-US" dirty="0" smtClean="0">
                <a:ea typeface="ＭＳ Ｐゴシック" charset="-128"/>
                <a:cs typeface="ＭＳ Ｐゴシック" charset="-128"/>
              </a:rPr>
              <a:t>Bot Network</a:t>
            </a:r>
          </a:p>
          <a:p>
            <a:pPr eaLnBrk="1" hangingPunct="1"/>
            <a:r>
              <a:rPr lang="en-US" dirty="0" smtClean="0">
                <a:ea typeface="ＭＳ Ｐゴシック" charset="-128"/>
                <a:cs typeface="ＭＳ Ｐゴシック" charset="-128"/>
              </a:rPr>
              <a:t>Buffer Overrun </a:t>
            </a:r>
          </a:p>
          <a:p>
            <a:pPr eaLnBrk="1" hangingPunct="1"/>
            <a:r>
              <a:rPr lang="en-US" dirty="0" smtClean="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smtClean="0">
                <a:ea typeface="ＭＳ Ｐゴシック" charset="-128"/>
                <a:cs typeface="ＭＳ Ｐゴシック" charset="-128"/>
              </a:rPr>
              <a:t>How do they work?</a:t>
            </a:r>
          </a:p>
          <a:p>
            <a:r>
              <a:rPr lang="en-US" smtClean="0">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en-US" smtClean="0"/>
              <a:t>© 2014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40</a:t>
            </a:fld>
            <a:endParaRPr lang="en-US"/>
          </a:p>
        </p:txBody>
      </p:sp>
    </p:spTree>
    <p:extLst>
      <p:ext uri="{BB962C8B-B14F-4D97-AF65-F5344CB8AC3E}">
        <p14:creationId xmlns:p14="http://schemas.microsoft.com/office/powerpoint/2010/main" val="2152332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41</a:t>
            </a:fld>
            <a:endParaRPr lang="en-US"/>
          </a:p>
        </p:txBody>
      </p:sp>
    </p:spTree>
    <p:extLst>
      <p:ext uri="{BB962C8B-B14F-4D97-AF65-F5344CB8AC3E}">
        <p14:creationId xmlns:p14="http://schemas.microsoft.com/office/powerpoint/2010/main" val="2363850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r>
              <a:rPr lang="en-US" dirty="0" smtClean="0"/>
              <a:t>?</a:t>
            </a:r>
          </a:p>
          <a:p>
            <a:pPr lvl="1"/>
            <a:r>
              <a:rPr lang="en-US" dirty="0" smtClean="0"/>
              <a:t>40 </a:t>
            </a:r>
            <a:r>
              <a:rPr lang="en-US" dirty="0"/>
              <a:t>years ago</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42</a:t>
            </a:fld>
            <a:endParaRPr lang="en-US"/>
          </a:p>
        </p:txBody>
      </p:sp>
    </p:spTree>
    <p:extLst>
      <p:ext uri="{BB962C8B-B14F-4D97-AF65-F5344CB8AC3E}">
        <p14:creationId xmlns:p14="http://schemas.microsoft.com/office/powerpoint/2010/main" val="16200571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43</a:t>
            </a:fld>
            <a:endParaRPr lang="en-US"/>
          </a:p>
        </p:txBody>
      </p:sp>
    </p:spTree>
    <p:extLst>
      <p:ext uri="{BB962C8B-B14F-4D97-AF65-F5344CB8AC3E}">
        <p14:creationId xmlns:p14="http://schemas.microsoft.com/office/powerpoint/2010/main" val="25377892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44</a:t>
            </a:fld>
            <a:endParaRPr lang="en-US"/>
          </a:p>
        </p:txBody>
      </p:sp>
    </p:spTree>
    <p:extLst>
      <p:ext uri="{BB962C8B-B14F-4D97-AF65-F5344CB8AC3E}">
        <p14:creationId xmlns:p14="http://schemas.microsoft.com/office/powerpoint/2010/main" val="2764394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45</a:t>
            </a:fld>
            <a:endParaRPr lang="en-US"/>
          </a:p>
        </p:txBody>
      </p:sp>
    </p:spTree>
    <p:extLst>
      <p:ext uri="{BB962C8B-B14F-4D97-AF65-F5344CB8AC3E}">
        <p14:creationId xmlns:p14="http://schemas.microsoft.com/office/powerpoint/2010/main" val="8076892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46</a:t>
            </a:fld>
            <a:endParaRPr lang="en-US"/>
          </a:p>
        </p:txBody>
      </p:sp>
    </p:spTree>
    <p:extLst>
      <p:ext uri="{BB962C8B-B14F-4D97-AF65-F5344CB8AC3E}">
        <p14:creationId xmlns:p14="http://schemas.microsoft.com/office/powerpoint/2010/main" val="25159365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pic>
        <p:nvPicPr>
          <p:cNvPr id="6" name="Picture 5"/>
          <p:cNvPicPr>
            <a:picLocks noChangeAspect="1"/>
          </p:cNvPicPr>
          <p:nvPr/>
        </p:nvPicPr>
        <p:blipFill>
          <a:blip r:embed="rId3"/>
          <a:stretch>
            <a:fillRect/>
          </a:stretch>
        </p:blipFill>
        <p:spPr>
          <a:xfrm>
            <a:off x="0" y="391667"/>
            <a:ext cx="3670300" cy="2857500"/>
          </a:xfrm>
          <a:prstGeom prst="rect">
            <a:avLst/>
          </a:prstGeom>
        </p:spPr>
      </p:pic>
      <p:pic>
        <p:nvPicPr>
          <p:cNvPr id="7" name="Picture 6"/>
          <p:cNvPicPr>
            <a:picLocks noChangeAspect="1"/>
          </p:cNvPicPr>
          <p:nvPr/>
        </p:nvPicPr>
        <p:blipFill>
          <a:blip r:embed="rId4"/>
          <a:stretch>
            <a:fillRect/>
          </a:stretch>
        </p:blipFill>
        <p:spPr>
          <a:xfrm>
            <a:off x="3454400" y="1509267"/>
            <a:ext cx="5689600" cy="3479800"/>
          </a:xfrm>
          <a:prstGeom prst="rect">
            <a:avLst/>
          </a:prstGeom>
        </p:spPr>
      </p:pic>
      <p:sp>
        <p:nvSpPr>
          <p:cNvPr id="9" name="TextBox 8"/>
          <p:cNvSpPr txBox="1"/>
          <p:nvPr/>
        </p:nvSpPr>
        <p:spPr>
          <a:xfrm>
            <a:off x="4387879" y="1149234"/>
            <a:ext cx="3822643" cy="346249"/>
          </a:xfrm>
          <a:prstGeom prst="rect">
            <a:avLst/>
          </a:prstGeom>
          <a:noFill/>
        </p:spPr>
        <p:txBody>
          <a:bodyPr wrap="none" rtlCol="0">
            <a:spAutoFit/>
          </a:bodyPr>
          <a:lstStyle/>
          <a:p>
            <a:pPr>
              <a:lnSpc>
                <a:spcPct val="90000"/>
              </a:lnSpc>
            </a:pPr>
            <a:r>
              <a:rPr lang="en-US" dirty="0"/>
              <a:t>http://</a:t>
            </a:r>
            <a:r>
              <a:rPr lang="en-US" dirty="0" err="1"/>
              <a:t>xkcd.com</a:t>
            </a:r>
            <a:r>
              <a:rPr lang="en-US" dirty="0"/>
              <a:t>/538/ (2010-11-14</a:t>
            </a:r>
            <a:r>
              <a:rPr lang="en-US" dirty="0" smtClean="0"/>
              <a:t>)</a:t>
            </a:r>
            <a:endParaRPr lang="en-US" dirty="0"/>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Overrun</a:t>
            </a:r>
            <a:endParaRPr lang="en-US" dirty="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Run time stack</a:t>
            </a:r>
            <a:endParaRPr lang="en-US" dirty="0">
              <a:solidFill>
                <a:srgbClr val="000000"/>
              </a:solidFill>
            </a:endParaRPr>
          </a:p>
        </p:txBody>
      </p:sp>
      <p:sp>
        <p:nvSpPr>
          <p:cNvPr id="23" name="TextBox 13"/>
          <p:cNvSpPr txBox="1">
            <a:spLocks noChangeArrowheads="1"/>
          </p:cNvSpPr>
          <p:nvPr/>
        </p:nvSpPr>
        <p:spPr bwMode="auto">
          <a:xfrm>
            <a:off x="6400800" y="1969491"/>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Variable Attack</a:t>
            </a:r>
            <a:endParaRPr lang="en-US" dirty="0">
              <a:solidFill>
                <a:srgbClr val="000000"/>
              </a:solidFill>
            </a:endParaRPr>
          </a:p>
        </p:txBody>
      </p:sp>
      <p:sp>
        <p:nvSpPr>
          <p:cNvPr id="24" name="TextBox 13"/>
          <p:cNvSpPr txBox="1">
            <a:spLocks noChangeArrowheads="1"/>
          </p:cNvSpPr>
          <p:nvPr/>
        </p:nvSpPr>
        <p:spPr bwMode="auto">
          <a:xfrm>
            <a:off x="6400800" y="3100463"/>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Stack Attack</a:t>
            </a:r>
            <a:endParaRPr lang="en-US" dirty="0">
              <a:solidFill>
                <a:srgbClr val="000000"/>
              </a:solidFill>
            </a:endParaRPr>
          </a:p>
        </p:txBody>
      </p:sp>
    </p:spTree>
    <p:extLst>
      <p:ext uri="{BB962C8B-B14F-4D97-AF65-F5344CB8AC3E}">
        <p14:creationId xmlns:p14="http://schemas.microsoft.com/office/powerpoint/2010/main" val="2999387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Tree>
    <p:extLst>
      <p:ext uri="{BB962C8B-B14F-4D97-AF65-F5344CB8AC3E}">
        <p14:creationId xmlns:p14="http://schemas.microsoft.com/office/powerpoint/2010/main" val="26899116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571043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Target</a:t>
            </a:r>
            <a:endParaRPr lang="en-US" dirty="0">
              <a:solidFill>
                <a:srgbClr val="000000"/>
              </a:solidFill>
            </a:endParaRPr>
          </a:p>
        </p:txBody>
      </p:sp>
    </p:spTree>
    <p:extLst>
      <p:ext uri="{BB962C8B-B14F-4D97-AF65-F5344CB8AC3E}">
        <p14:creationId xmlns:p14="http://schemas.microsoft.com/office/powerpoint/2010/main" val="32774000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11411</TotalTime>
  <Words>4938</Words>
  <Application>Microsoft Macintosh PowerPoint</Application>
  <PresentationFormat>On-screen Show (16:9)</PresentationFormat>
  <Paragraphs>606</Paragraphs>
  <Slides>46</Slides>
  <Notes>43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Red Radial 16x9</vt:lpstr>
      <vt:lpstr>Class 8 Crime</vt:lpstr>
      <vt:lpstr>Survey Results 1/2</vt:lpstr>
      <vt:lpstr>Survey Results 2/2</vt:lpstr>
      <vt:lpstr>Overview</vt:lpstr>
      <vt:lpstr>PowerPoint Presentation</vt:lpstr>
      <vt:lpstr>Buffer Overrun</vt:lpstr>
      <vt:lpstr>TCP Three-way Handshake</vt:lpstr>
      <vt:lpstr>SYN Flood Attack</vt:lpstr>
      <vt:lpstr>Ping Attack</vt:lpstr>
      <vt:lpstr>My Reading Notes</vt:lpstr>
      <vt:lpstr>Group Quiz</vt:lpstr>
      <vt:lpstr>Assignment Code Testing 1/2</vt:lpstr>
      <vt:lpstr>Assignment Code Testing 2/2</vt:lpstr>
      <vt:lpstr>Overview</vt:lpstr>
      <vt:lpstr>DoS/DDoS And Its Uses.</vt:lpstr>
      <vt:lpstr>Normal request</vt:lpstr>
      <vt:lpstr>DoS Attack</vt:lpstr>
      <vt:lpstr>DDoS Attack</vt:lpstr>
      <vt:lpstr>Common reasons for DDoS [1]</vt:lpstr>
      <vt:lpstr>DDoS attacks in reality</vt:lpstr>
      <vt:lpstr>PowerPoint Presentation</vt:lpstr>
      <vt:lpstr>DDoS as a tool for researching</vt:lpstr>
      <vt:lpstr>Protection against DDoS</vt:lpstr>
      <vt:lpstr>Conclusion</vt:lpstr>
      <vt:lpstr>References</vt:lpstr>
      <vt:lpstr>References</vt:lpstr>
      <vt:lpstr>Password Security - Are we doing well yet?</vt:lpstr>
      <vt:lpstr>Basics of password security</vt:lpstr>
      <vt:lpstr>Advanced password security</vt:lpstr>
      <vt:lpstr>Major leaks</vt:lpstr>
      <vt:lpstr>Looking forward</vt:lpstr>
      <vt:lpstr>REFERENCES</vt:lpstr>
      <vt:lpstr>quantum Encryption Today</vt:lpstr>
      <vt:lpstr>Is it Necessary?</vt:lpstr>
      <vt:lpstr>Is it invincible?</vt:lpstr>
      <vt:lpstr>conclusion</vt:lpstr>
      <vt:lpstr>References</vt:lpstr>
      <vt:lpstr>Class 8 The End</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196</cp:revision>
  <dcterms:created xsi:type="dcterms:W3CDTF">2014-08-25T02:19:16Z</dcterms:created>
  <dcterms:modified xsi:type="dcterms:W3CDTF">2014-09-26T15:42:08Z</dcterms:modified>
</cp:coreProperties>
</file>