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handoutMasterIdLst>
    <p:handoutMasterId r:id="rId21"/>
  </p:handoutMasterIdLst>
  <p:sldIdLst>
    <p:sldId id="256" r:id="rId2"/>
    <p:sldId id="306" r:id="rId3"/>
    <p:sldId id="259" r:id="rId4"/>
    <p:sldId id="277" r:id="rId5"/>
    <p:sldId id="261" r:id="rId6"/>
    <p:sldId id="267" r:id="rId7"/>
    <p:sldId id="307" r:id="rId8"/>
    <p:sldId id="308" r:id="rId9"/>
    <p:sldId id="309" r:id="rId10"/>
    <p:sldId id="310" r:id="rId11"/>
    <p:sldId id="311" r:id="rId12"/>
    <p:sldId id="312" r:id="rId13"/>
    <p:sldId id="313" r:id="rId14"/>
    <p:sldId id="314" r:id="rId15"/>
    <p:sldId id="315" r:id="rId16"/>
    <p:sldId id="316" r:id="rId17"/>
    <p:sldId id="317" r:id="rId18"/>
    <p:sldId id="269"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25" autoAdjust="0"/>
    <p:restoredTop sz="74783" autoAdjust="0"/>
  </p:normalViewPr>
  <p:slideViewPr>
    <p:cSldViewPr snapToGrid="0" snapToObjects="1">
      <p:cViewPr varScale="1">
        <p:scale>
          <a:sx n="115" d="100"/>
          <a:sy n="115" d="100"/>
        </p:scale>
        <p:origin x="-1096" y="-96"/>
      </p:cViewPr>
      <p:guideLst>
        <p:guide orient="horz" pos="1620"/>
        <p:guide pos="2880"/>
      </p:guideLst>
    </p:cSldViewPr>
  </p:slideViewPr>
  <p:notesTextViewPr>
    <p:cViewPr>
      <p:scale>
        <a:sx n="100" d="100"/>
        <a:sy n="100" d="100"/>
      </p:scale>
      <p:origin x="0" y="0"/>
    </p:cViewPr>
  </p:notesTextViewPr>
  <p:sorterViewPr>
    <p:cViewPr>
      <p:scale>
        <a:sx n="115" d="100"/>
        <a:sy n="115"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9/16/14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9/16/14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109" charset="0"/>
                <a:ea typeface="ＭＳ Ｐゴシック" pitchFamily="-109" charset="-128"/>
                <a:cs typeface="ＭＳ Ｐゴシック" pitchFamily="-109" charset="-128"/>
              </a:rPr>
              <a:t>Here’s the title slide. Excited already, aren’t you?</a:t>
            </a:r>
          </a:p>
          <a:p>
            <a:pPr eaLnBrk="1" hangingPunct="1"/>
            <a:endParaRPr lang="en-US" dirty="0" smtClean="0">
              <a:latin typeface="Arial" pitchFamily="-109" charset="0"/>
              <a:ea typeface="ＭＳ Ｐゴシック" pitchFamily="-109" charset="-128"/>
              <a:cs typeface="ＭＳ Ｐゴシック" pitchFamily="-109" charset="-128"/>
            </a:endParaRPr>
          </a:p>
          <a:p>
            <a:pPr eaLnBrk="1" hangingPunct="1"/>
            <a:r>
              <a:rPr lang="en-US" dirty="0" smtClean="0">
                <a:latin typeface="Arial" pitchFamily="-109" charset="0"/>
                <a:ea typeface="ＭＳ Ｐゴシック" pitchFamily="-109" charset="-128"/>
                <a:cs typeface="ＭＳ Ｐゴシック" pitchFamily="-109" charset="-128"/>
              </a:rPr>
              <a:t>Reminders:</a:t>
            </a:r>
          </a:p>
          <a:p>
            <a:pPr eaLnBrk="1" hangingPunct="1"/>
            <a:r>
              <a:rPr lang="en-US" dirty="0" smtClean="0">
                <a:latin typeface="Arial" pitchFamily="-109" charset="0"/>
                <a:ea typeface="ＭＳ Ｐゴシック" pitchFamily="-109" charset="-128"/>
                <a:cs typeface="ＭＳ Ｐゴシック" pitchFamily="-109" charset="-128"/>
              </a:rPr>
              <a:t>Do not change the format, footers,</a:t>
            </a:r>
            <a:r>
              <a:rPr lang="en-US" baseline="0" dirty="0" smtClean="0">
                <a:latin typeface="Arial" pitchFamily="-109" charset="0"/>
                <a:ea typeface="ＭＳ Ｐゴシック" pitchFamily="-109" charset="-128"/>
                <a:cs typeface="ＭＳ Ｐゴシック" pitchFamily="-109" charset="-128"/>
              </a:rPr>
              <a:t> etc. in the template slides.</a:t>
            </a:r>
          </a:p>
          <a:p>
            <a:pPr eaLnBrk="1" hangingPunct="1"/>
            <a:r>
              <a:rPr lang="en-US" baseline="0" dirty="0" smtClean="0">
                <a:latin typeface="Arial" pitchFamily="-109" charset="0"/>
                <a:ea typeface="ＭＳ Ｐゴシック" pitchFamily="-109" charset="-128"/>
                <a:cs typeface="ＭＳ Ｐゴシック" pitchFamily="-109" charset="-128"/>
              </a:rPr>
              <a:t>Paper writing process: Sources </a:t>
            </a:r>
            <a:r>
              <a:rPr lang="en-US" baseline="0" dirty="0" smtClean="0">
                <a:latin typeface="Arial" pitchFamily="-109" charset="0"/>
                <a:ea typeface="ＭＳ Ｐゴシック" pitchFamily="-109" charset="-128"/>
                <a:cs typeface="ＭＳ Ｐゴシック" pitchFamily="-109" charset="-128"/>
                <a:sym typeface="Wingdings"/>
              </a:rPr>
              <a:t></a:t>
            </a:r>
            <a:r>
              <a:rPr lang="en-US" baseline="0" dirty="0" smtClean="0">
                <a:latin typeface="Arial" pitchFamily="-109" charset="0"/>
                <a:ea typeface="ＭＳ Ｐゴシック" pitchFamily="-109" charset="-128"/>
                <a:cs typeface="ＭＳ Ｐゴシック" pitchFamily="-109" charset="-128"/>
              </a:rPr>
              <a:t> Notes </a:t>
            </a:r>
            <a:r>
              <a:rPr lang="en-US" baseline="0" dirty="0" smtClean="0">
                <a:latin typeface="Arial" pitchFamily="-109" charset="0"/>
                <a:ea typeface="ＭＳ Ｐゴシック" pitchFamily="-109" charset="-128"/>
                <a:cs typeface="ＭＳ Ｐゴシック" pitchFamily="-109" charset="-128"/>
                <a:sym typeface="Wingdings"/>
              </a:rPr>
              <a:t> Conclusion  Argument  Counter Point  Response</a:t>
            </a: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US" sz="1200">
                <a:latin typeface="Calibri"/>
                <a:ea typeface="Calibri"/>
                <a:cs typeface="Calibri"/>
                <a:sym typeface="Calibri"/>
              </a:rPr>
              <a:t>-To the privacy conscious user, closed source software can be doing anything behind your back, even if the developers say the software is doing only what it advertises.</a:t>
            </a:r>
          </a:p>
          <a:p>
            <a:pPr rtl="0">
              <a:spcBef>
                <a:spcPts val="0"/>
              </a:spcBef>
              <a:buNone/>
            </a:pPr>
            <a:r>
              <a:rPr lang="en-US" sz="1200">
                <a:latin typeface="Calibri"/>
                <a:ea typeface="Calibri"/>
                <a:cs typeface="Calibri"/>
                <a:sym typeface="Calibri"/>
              </a:rPr>
              <a:t>-With open source software, the functionality of the software is made transparent to the user (so long as the user has the technical skill to understand the source code).</a:t>
            </a:r>
          </a:p>
          <a:p>
            <a:pPr rtl="0">
              <a:spcBef>
                <a:spcPts val="0"/>
              </a:spcBef>
              <a:buNone/>
            </a:pPr>
            <a:endParaRPr sz="1200">
              <a:latin typeface="Calibri"/>
              <a:ea typeface="Calibri"/>
              <a:cs typeface="Calibri"/>
              <a:sym typeface="Calibri"/>
            </a:endParaRPr>
          </a:p>
          <a:p>
            <a:pPr rtl="0">
              <a:spcBef>
                <a:spcPts val="0"/>
              </a:spcBef>
              <a:buNone/>
            </a:pPr>
            <a:r>
              <a:rPr lang="en-US" sz="1200">
                <a:latin typeface="Calibri"/>
                <a:ea typeface="Calibri"/>
                <a:cs typeface="Calibri"/>
                <a:sym typeface="Calibri"/>
              </a:rPr>
              <a:t>-Obviously, for larger projects it is not feasible for one user to know exactly how everything works, but with an open source project, there is usually a large community of users that can look at the source code and see what is happening. Also, users can usually make and see bug reports, which may include security holes that provide backdoor access to the software.</a:t>
            </a:r>
          </a:p>
          <a:p>
            <a:pPr rtl="0">
              <a:spcBef>
                <a:spcPts val="0"/>
              </a:spcBef>
              <a:buNone/>
            </a:pPr>
            <a:r>
              <a:rPr lang="en-US" sz="1200">
                <a:latin typeface="Calibri"/>
                <a:ea typeface="Calibri"/>
                <a:cs typeface="Calibri"/>
                <a:sym typeface="Calibri"/>
              </a:rPr>
              <a:t>-Just remember that just because software is open source does not mean that it is secure or doesn’t have backdoors. However, the more popular an open source project is, the less likely it is to have visible security holes because of the amount of people that look at the source code. Also, from a logical standpoint, the developers of open source software would have to take a greater risk to try to purposefully add backdoors to their software, since they can technically be found in the source code, and this would lose the trust and respect of their userbase.</a:t>
            </a:r>
          </a:p>
          <a:p>
            <a:pPr rtl="0">
              <a:spcBef>
                <a:spcPts val="0"/>
              </a:spcBef>
              <a:buNone/>
            </a:pPr>
            <a:r>
              <a:rPr lang="en-US" sz="1200">
                <a:latin typeface="Calibri"/>
                <a:ea typeface="Calibri"/>
                <a:cs typeface="Calibri"/>
                <a:sym typeface="Calibri"/>
              </a:rPr>
              <a:t>-There is a phenomenon with open source software called Linus’s Law, which states that “given enough eyeballs, all bugs are shallow.” This basically means that as more people look at a project, bugs will be found and fixed more easily. An example of this was when a developer attempted to submit a change to the Linux kernel that would add a backdoor. Someone had broken into the CVS repository and added this change, but it was found and removed quickly due to the number of developers working on the Linux kernel.</a:t>
            </a:r>
          </a:p>
          <a:p>
            <a:pPr rtl="0">
              <a:spcBef>
                <a:spcPts val="0"/>
              </a:spcBef>
              <a:buNone/>
            </a:pPr>
            <a:r>
              <a:rPr lang="en-US" sz="1200">
                <a:latin typeface="Calibri"/>
                <a:ea typeface="Calibri"/>
                <a:cs typeface="Calibri"/>
                <a:sym typeface="Calibri"/>
              </a:rPr>
              <a:t>-The US Department of Defense has an in depth FAQ about open source software with respect to security and privacy.</a:t>
            </a:r>
          </a:p>
          <a:p>
            <a:pPr rtl="0">
              <a:spcBef>
                <a:spcPts val="0"/>
              </a:spcBef>
              <a:buNone/>
            </a:pPr>
            <a:r>
              <a:rPr lang="en-US" sz="1200">
                <a:latin typeface="Calibri"/>
                <a:ea typeface="Calibri"/>
                <a:cs typeface="Calibri"/>
                <a:sym typeface="Calibri"/>
              </a:rPr>
              <a:t>-Popular open source software also gets reviewed by third parties. There are static code analysis tools, like Coverity and Fortify, that can be used to automatically look for security issues in code. Also, the devs for OpenBSD and Debian often audit software going into their repositories.</a:t>
            </a:r>
          </a:p>
          <a:p>
            <a:pPr rtl="0">
              <a:spcBef>
                <a:spcPts val="0"/>
              </a:spcBef>
              <a:buNone/>
            </a:pPr>
            <a:r>
              <a:rPr lang="en-US" sz="1200">
                <a:latin typeface="Calibri"/>
                <a:ea typeface="Calibri"/>
                <a:cs typeface="Calibri"/>
                <a:sym typeface="Calibri"/>
              </a:rPr>
              <a:t>-There has been at least one notable example where proprietary software was made open source, and this reduced security issues, including removing a backdoor. Borland’s InterBase, a database program, had a back door that allowed access to anyone using the username “politically” and the password “correct.” Within 5 months of the software becoming open source, this vulnerability was removed.</a:t>
            </a:r>
          </a:p>
          <a:p>
            <a:pPr lvl="0" rtl="0">
              <a:spcBef>
                <a:spcPts val="0"/>
              </a:spcBef>
              <a:buNone/>
            </a:pPr>
            <a:endParaRPr sz="1200">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US" sz="1200">
                <a:latin typeface="Calibri"/>
                <a:ea typeface="Calibri"/>
                <a:cs typeface="Calibri"/>
                <a:sym typeface="Calibri"/>
              </a:rPr>
              <a:t>-Privacy risks are real when using any software. With closed source software, it is very possible that there are hidden violations of your privacy. Because it is closed source, it is easy for software companies to deny the existence of alleged backdoors.</a:t>
            </a:r>
          </a:p>
          <a:p>
            <a:pPr lvl="0" rtl="0">
              <a:spcBef>
                <a:spcPts val="0"/>
              </a:spcBef>
              <a:buNone/>
            </a:pPr>
            <a:r>
              <a:rPr lang="en-US" sz="1200">
                <a:latin typeface="Calibri"/>
                <a:ea typeface="Calibri"/>
                <a:cs typeface="Calibri"/>
                <a:sym typeface="Calibri"/>
              </a:rPr>
              <a:t>-With open source software, the user can find out exactly what the software is doing and how it is doing it. </a:t>
            </a:r>
            <a:r>
              <a:rPr lang="en-US" sz="1200">
                <a:solidFill>
                  <a:schemeClr val="dk1"/>
                </a:solidFill>
                <a:latin typeface="Calibri"/>
                <a:ea typeface="Calibri"/>
                <a:cs typeface="Calibri"/>
                <a:sym typeface="Calibri"/>
              </a:rPr>
              <a:t>While open source software is probably less likely to contain a hidden backdoor, </a:t>
            </a:r>
            <a:r>
              <a:rPr lang="en-US" sz="1200">
                <a:latin typeface="Calibri"/>
                <a:ea typeface="Calibri"/>
                <a:cs typeface="Calibri"/>
                <a:sym typeface="Calibri"/>
              </a:rPr>
              <a:t>if there is one, it can be seen in the source code. As a piece of open source software gets to be more popular, the software is more likely to be trustworthy because of the amount of people who have seen and work with the source code.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Online</a:t>
            </a:r>
            <a:r>
              <a:rPr lang="en-US" baseline="0" dirty="0" smtClean="0"/>
              <a:t> game companies :  Are game companies improving their services/tech to keep user information secure?  How safe is our name, address, and credit card info?</a:t>
            </a:r>
          </a:p>
          <a:p>
            <a:endParaRPr lang="en-US" baseline="0" dirty="0" smtClean="0"/>
          </a:p>
          <a:p>
            <a:r>
              <a:rPr lang="en-US" baseline="0" dirty="0" smtClean="0"/>
              <a:t>Contact info: name, emails, phone number</a:t>
            </a:r>
          </a:p>
          <a:p>
            <a:r>
              <a:rPr lang="en-US" baseline="0" dirty="0" err="1" smtClean="0"/>
              <a:t>Accout</a:t>
            </a:r>
            <a:r>
              <a:rPr lang="en-US" baseline="0" dirty="0" smtClean="0"/>
              <a:t> info: username, password, security questions.  Cookies that save this info</a:t>
            </a:r>
          </a:p>
          <a:p>
            <a:r>
              <a:rPr lang="en-US" baseline="0" dirty="0" smtClean="0"/>
              <a:t>Billing info (only for online games with paid/monthly services): credit card, billing address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*PlayStation</a:t>
            </a:r>
            <a:r>
              <a:rPr lang="en-US" baseline="0" dirty="0" smtClean="0"/>
              <a:t> network outage: Example of how any online game service could be vulnerable</a:t>
            </a:r>
          </a:p>
          <a:p>
            <a:r>
              <a:rPr lang="en-US" baseline="0" dirty="0" smtClean="0"/>
              <a:t>*77 million accounts stolen: Between April 17-19 2011 77 about 77 million PlayStation network accounts got stolen.  Sony sent a delayed warning to its’ users one week later</a:t>
            </a:r>
          </a:p>
          <a:p>
            <a:r>
              <a:rPr lang="en-US" baseline="0" dirty="0" smtClean="0"/>
              <a:t>*Online service: users could not access online play on PS3, PSP, and </a:t>
            </a:r>
            <a:r>
              <a:rPr lang="en-US" baseline="0" dirty="0" err="1" smtClean="0"/>
              <a:t>sony</a:t>
            </a:r>
            <a:r>
              <a:rPr lang="en-US" baseline="0" dirty="0" smtClean="0"/>
              <a:t> PC games for 24 days. Users also unable to access other services like Hulu or Netflix. It was not until may 14 where ps3 users could download a security patch to gain access to online again.</a:t>
            </a:r>
          </a:p>
          <a:p>
            <a:r>
              <a:rPr lang="en-US" baseline="0" dirty="0" smtClean="0"/>
              <a:t>*Information: Credit card info was safe, but other user information was not.  </a:t>
            </a:r>
          </a:p>
          <a:p>
            <a:r>
              <a:rPr lang="en-US" baseline="0" dirty="0" smtClean="0"/>
              <a:t>*Terms and Conditions: To minimize losses, </a:t>
            </a:r>
            <a:r>
              <a:rPr lang="en-US" baseline="0" dirty="0" err="1" smtClean="0"/>
              <a:t>sony</a:t>
            </a:r>
            <a:r>
              <a:rPr lang="en-US" baseline="0" dirty="0" smtClean="0"/>
              <a:t> made users agree to new term and conditions on September 15 2011 that gave up the users’ right to join together as a group to sue </a:t>
            </a:r>
            <a:r>
              <a:rPr lang="en-US" baseline="0" dirty="0" err="1" smtClean="0"/>
              <a:t>sony</a:t>
            </a:r>
            <a:r>
              <a:rPr lang="en-US" baseline="0" dirty="0" smtClean="0"/>
              <a:t> over any future security breach.  </a:t>
            </a:r>
          </a:p>
          <a:p>
            <a:r>
              <a:rPr lang="en-US" baseline="0" dirty="0" smtClean="0"/>
              <a:t>*Overall: Failure to keep its users’ information secures resulted in profit losses and reputation losses for Sony.  </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035107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a:t>
            </a:r>
            <a:r>
              <a:rPr lang="en-US" baseline="0" dirty="0" smtClean="0"/>
              <a:t> factor authentication:  Added level of security on game account that requires two different kinds of information from the user in order to access or authorize access to game account</a:t>
            </a:r>
            <a:endParaRPr lang="en-US" dirty="0" smtClean="0"/>
          </a:p>
          <a:p>
            <a:r>
              <a:rPr lang="en-US" dirty="0" smtClean="0"/>
              <a:t>*Authenticator: Additional layer of security to prevent unauthorized</a:t>
            </a:r>
            <a:r>
              <a:rPr lang="en-US" baseline="0" dirty="0" smtClean="0"/>
              <a:t> access to a user’s account.  Provides the user with a unique one time use authenticator code to use in addition to his or her password.  Users account linked to physical device or mobile app.  Most large MMO companies have them available (Blizzard, SOE (NOT </a:t>
            </a:r>
            <a:r>
              <a:rPr lang="en-US" baseline="0" dirty="0" err="1" smtClean="0"/>
              <a:t>playstation</a:t>
            </a:r>
            <a:r>
              <a:rPr lang="en-US" baseline="0" dirty="0" smtClean="0"/>
              <a:t> network))</a:t>
            </a:r>
          </a:p>
          <a:p>
            <a:r>
              <a:rPr lang="en-US" dirty="0" smtClean="0"/>
              <a:t>*Steam Guard: Any unauthorized</a:t>
            </a:r>
            <a:r>
              <a:rPr lang="en-US" baseline="0" dirty="0" smtClean="0"/>
              <a:t> device must provide additional information.  One time use code is sent to email linked to account and must be entered with password to authenticate device for future use.  </a:t>
            </a:r>
          </a:p>
          <a:p>
            <a:r>
              <a:rPr lang="en-US" baseline="0" dirty="0" smtClean="0"/>
              <a:t>*Optional: These forms of authentication are optional, and are non-intrusive if someone does not want to enter two kinds passwords each time he or she logs in.</a:t>
            </a:r>
          </a:p>
          <a:p>
            <a:r>
              <a:rPr lang="en-US" baseline="0" dirty="0" smtClean="0"/>
              <a:t>*Overall: non intrusive ways for the user to keep his or her account information more secure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505881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a:t>
            </a:r>
            <a:r>
              <a:rPr lang="en-US" baseline="0" dirty="0" smtClean="0"/>
              <a:t> Users do care about all personal information they enter being kept private and safe.  Even if it is just his or her name. (Real id)</a:t>
            </a:r>
          </a:p>
          <a:p>
            <a:endParaRPr lang="en-US" baseline="0" dirty="0"/>
          </a:p>
          <a:p>
            <a:r>
              <a:rPr lang="en-US" baseline="0" dirty="0" smtClean="0"/>
              <a:t>*Real ID – optional level of identity that keeps players connected on Battle.net.  Can see each others real name instead of character name, across all blizzard games.</a:t>
            </a:r>
          </a:p>
          <a:p>
            <a:r>
              <a:rPr lang="en-US" baseline="0" dirty="0" smtClean="0"/>
              <a:t>Forums: Initially planned to be required on forums for blizzard games (so everyone would have to show their real name if they wanted to discuss in forums).  Blizzard forums and other game related forums out cried against this, and Blizzard announced three days later that Real Id would be optional for forums as well.</a:t>
            </a:r>
          </a:p>
          <a:p>
            <a:endParaRPr lang="en-US" baseline="0" dirty="0" smtClean="0"/>
          </a:p>
          <a:p>
            <a:r>
              <a:rPr lang="en-US" baseline="0" dirty="0" smtClean="0"/>
              <a:t>Companies: More and more game companies are implementing some form of two factor authentication, whether it is an email or an authenticator linked to a user’s account. If users outcry at the idea of their real names and nothing else being shown to strangers, how would they react if their home address or credit card information got shown?!  Knowing this, online game companies will continue to develop/improve security measures to allow users to keep their information private and safe. </a:t>
            </a:r>
          </a:p>
          <a:p>
            <a:endParaRPr lang="en-US" baseline="0" dirty="0" smtClean="0"/>
          </a:p>
          <a:p>
            <a:r>
              <a:rPr lang="en-US" baseline="0" dirty="0" smtClean="0"/>
              <a:t>QUESTIONS?!</a:t>
            </a:r>
          </a:p>
        </p:txBody>
      </p:sp>
      <p:sp>
        <p:nvSpPr>
          <p:cNvPr id="4" name="Slide Number Placeholder 3"/>
          <p:cNvSpPr>
            <a:spLocks noGrp="1"/>
          </p:cNvSpPr>
          <p:nvPr>
            <p:ph type="sldNum" sz="quarter" idx="10"/>
          </p:nvPr>
        </p:nvSpPr>
        <p:spPr/>
        <p:txBody>
          <a:bodyPr/>
          <a:lstStyle/>
          <a:p>
            <a:fld id="{270700B2-88B9-1642-B8EB-F86842378D04}"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633875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109" charset="0"/>
                <a:ea typeface="ＭＳ Ｐゴシック" pitchFamily="-109" charset="-128"/>
                <a:cs typeface="ＭＳ Ｐゴシック" pitchFamily="-109" charset="-128"/>
              </a:rPr>
              <a:t>Not needed this time:</a:t>
            </a:r>
          </a:p>
          <a:p>
            <a:pPr eaLnBrk="1" hangingPunct="1"/>
            <a:endParaRPr lang="en-US" dirty="0" smtClean="0">
              <a:latin typeface="Arial" pitchFamily="-109" charset="0"/>
              <a:ea typeface="ＭＳ Ｐゴシック" pitchFamily="-109" charset="-128"/>
              <a:cs typeface="ＭＳ Ｐゴシック" pitchFamily="-109"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ＭＳ Ｐゴシック" pitchFamily="-109" charset="-128"/>
                <a:cs typeface="ＭＳ Ｐゴシック" pitchFamily="-109" charset="-128"/>
              </a:rPr>
              <a:t>- We will now be using the </a:t>
            </a:r>
            <a:r>
              <a:rPr lang="en-US" dirty="0" err="1" smtClean="0">
                <a:ea typeface="ＭＳ Ｐゴシック" pitchFamily="-109" charset="-128"/>
                <a:cs typeface="ＭＳ Ｐゴシック" pitchFamily="-109" charset="-128"/>
              </a:rPr>
              <a:t>myWPI</a:t>
            </a:r>
            <a:r>
              <a:rPr lang="en-US" dirty="0" smtClean="0">
                <a:ea typeface="ＭＳ Ｐゴシック" pitchFamily="-109" charset="-128"/>
                <a:cs typeface="ＭＳ Ｐゴシック" pitchFamily="-109" charset="-128"/>
              </a:rPr>
              <a:t> Safe Assign feature to pass in papers in addition to hard copies due at the beginning of class. TA will send out detailed directions.</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ＭＳ Ｐゴシック" pitchFamily="-109" charset="-128"/>
                <a:cs typeface="ＭＳ Ｐゴシック" pitchFamily="-109" charset="-128"/>
              </a:rPr>
              <a:t>- High quality reference sources, writing, responses</a:t>
            </a:r>
          </a:p>
          <a:p>
            <a:pPr eaLnBrk="1" hangingPunct="1"/>
            <a:endParaRPr lang="en-US" dirty="0" smtClean="0">
              <a:latin typeface="Arial" pitchFamily="-109" charset="0"/>
              <a:ea typeface="ＭＳ Ｐゴシック" pitchFamily="-109" charset="-128"/>
              <a:cs typeface="ＭＳ Ｐゴシック" pitchFamily="-109" charset="-128"/>
            </a:endParaRP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1831890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0" dirty="0" smtClean="0"/>
              <a:t> –</a:t>
            </a:r>
            <a:r>
              <a:rPr lang="en-US" dirty="0" smtClean="0"/>
              <a:t> Accessed 2014-04-14</a:t>
            </a:r>
          </a:p>
          <a:p>
            <a:r>
              <a:rPr lang="en-US" dirty="0" smtClean="0"/>
              <a:t>Personal</a:t>
            </a:r>
            <a:r>
              <a:rPr lang="en-US" baseline="0" dirty="0" smtClean="0"/>
              <a:t> Information Privacy</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-A backdoor in software is a purposefully created component of the software that allows someone to bypass security measures and gain access to the system.</a:t>
            </a:r>
          </a:p>
          <a:p>
            <a:pPr marL="0" marR="0" lvl="0" indent="0" algn="l" rtl="0">
              <a:spcBef>
                <a:spcPts val="0"/>
              </a:spcBef>
              <a:buSzPct val="25000"/>
              <a:buNone/>
            </a:pPr>
            <a:r>
              <a:rPr lang="en-US" sz="1200">
                <a:solidFill>
                  <a:schemeClr val="dk1"/>
                </a:solidFill>
                <a:latin typeface="Calibri"/>
                <a:ea typeface="Calibri"/>
                <a:cs typeface="Calibri"/>
                <a:sym typeface="Calibri"/>
              </a:rPr>
              <a:t>-Many operating systems have backdoors that have often accidentally been made public. For example, Google can remotely remove and install apps on any Android phone. While this is a potentially useful feature for Google to use for good (such as removing malware), it could just as easily be used with malicious intent. Usually, these backdoors are discovered when security experts notice some kind of strange activity and try to find out exactly what is happening. In the case of the Android backdoor, a security expert had heard that Google had this ability, but had not confirmed it. So, he created a malicious app disguised as a preview for a Twilight book. Unsurprisingly, it got a significant amount of downloads within 24 hours of its release. Google asked him to remove this app from the store, which he did. Later that day, the app had been remotely removed from his phone. Google had remotely uninstalled the software via a Google controlled backdoor in the Android operating system.</a:t>
            </a:r>
          </a:p>
          <a:p>
            <a:pPr marL="0" marR="0" lvl="0" indent="0" algn="l" rtl="0">
              <a:spcBef>
                <a:spcPts val="0"/>
              </a:spcBef>
              <a:buSzPct val="25000"/>
              <a:buNone/>
            </a:pPr>
            <a:r>
              <a:rPr lang="en-US" sz="1200">
                <a:solidFill>
                  <a:schemeClr val="dk1"/>
                </a:solidFill>
                <a:latin typeface="Calibri"/>
                <a:ea typeface="Calibri"/>
                <a:cs typeface="Calibri"/>
                <a:sym typeface="Calibri"/>
              </a:rPr>
              <a:t>-Also, any mobile device using the Exchange mail server can be remotely wiped by the Exchange server administrators. This is a feature that makes itself known, but is not entirely clear to the user. There have been cases where users’ phones have been completely wiped of all data due to an administrator accidentally sending the command to wipe the phone.</a:t>
            </a:r>
          </a:p>
          <a:p>
            <a:pPr marL="0" marR="0" lvl="0" indent="0" algn="l" rtl="0">
              <a:spcBef>
                <a:spcPts val="0"/>
              </a:spcBef>
              <a:buSzPct val="25000"/>
              <a:buNone/>
            </a:pPr>
            <a:r>
              <a:rPr lang="en-US" sz="1200">
                <a:solidFill>
                  <a:schemeClr val="dk1"/>
                </a:solidFill>
                <a:latin typeface="Calibri"/>
                <a:ea typeface="Calibri"/>
                <a:cs typeface="Calibri"/>
                <a:sym typeface="Calibri"/>
              </a:rPr>
              <a:t>-After the NSA’s Prism program was revealed, it was discovered that a number of Microsoft products gave the NSA backdoor access to users’ data including email and files. Most notably, the NSA was given access to SkyDrive files and emails sent to and from Outlook.com.</a:t>
            </a:r>
          </a:p>
          <a:p>
            <a:pPr marL="0" marR="0" lvl="0" indent="0" algn="l" rtl="0">
              <a:spcBef>
                <a:spcPts val="0"/>
              </a:spcBef>
              <a:buSzPct val="25000"/>
              <a:buNone/>
            </a:pPr>
            <a:r>
              <a:rPr lang="en-US" sz="1200">
                <a:solidFill>
                  <a:schemeClr val="dk1"/>
                </a:solidFill>
                <a:latin typeface="Calibri"/>
                <a:ea typeface="Calibri"/>
                <a:cs typeface="Calibri"/>
                <a:sym typeface="Calibri"/>
              </a:rPr>
              <a:t>-In the news, we are always hearing of new alleged backdoors. Recently, there have been unconfirmed rumors of backdoors being found in Windows 8 and RSA encryption.</a:t>
            </a:r>
          </a:p>
          <a:p>
            <a:pPr marL="0" marR="0" lvl="0" indent="0" algn="l" rtl="0">
              <a:spcBef>
                <a:spcPts val="0"/>
              </a:spcBef>
              <a:buSzPct val="25000"/>
              <a:buNone/>
            </a:pPr>
            <a:r>
              <a:rPr lang="en-US" sz="1200">
                <a:solidFill>
                  <a:schemeClr val="dk1"/>
                </a:solidFill>
                <a:latin typeface="Calibri"/>
                <a:ea typeface="Calibri"/>
                <a:cs typeface="Calibri"/>
                <a:sym typeface="Calibri"/>
              </a:rPr>
              <a:t>-The backdoors that I am talking about are in software that we are supposed to be able to trust, we are not including viruses or other malicious software.</a:t>
            </a:r>
          </a:p>
        </p:txBody>
      </p:sp>
      <p:sp>
        <p:nvSpPr>
          <p:cNvPr id="97" name="Shape 9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US" sz="1200">
                <a:latin typeface="Calibri"/>
                <a:ea typeface="Calibri"/>
                <a:cs typeface="Calibri"/>
                <a:sym typeface="Calibri"/>
              </a:rPr>
              <a:t>-When software has a backdoor that we are not explicitly told about by the provider of the software, this is a violation of our privacy.</a:t>
            </a:r>
          </a:p>
          <a:p>
            <a:pPr rtl="0">
              <a:spcBef>
                <a:spcPts val="0"/>
              </a:spcBef>
              <a:buNone/>
            </a:pPr>
            <a:r>
              <a:rPr lang="en-US" sz="1200">
                <a:latin typeface="Calibri"/>
                <a:ea typeface="Calibri"/>
                <a:cs typeface="Calibri"/>
                <a:sym typeface="Calibri"/>
              </a:rPr>
              <a:t>-There are two situations where Google’s backdoor into Android could be used for malicious purposes:</a:t>
            </a:r>
          </a:p>
          <a:p>
            <a:pPr marL="457200" lvl="0" indent="-304800" rtl="0">
              <a:spcBef>
                <a:spcPts val="0"/>
              </a:spcBef>
              <a:buClr>
                <a:srgbClr val="000000"/>
              </a:buClr>
              <a:buSzPct val="100000"/>
              <a:buFont typeface="Calibri"/>
              <a:buAutoNum type="arabicParenR"/>
            </a:pPr>
            <a:r>
              <a:rPr lang="en-US" sz="1200">
                <a:latin typeface="Calibri"/>
                <a:ea typeface="Calibri"/>
                <a:cs typeface="Calibri"/>
                <a:sym typeface="Calibri"/>
              </a:rPr>
              <a:t>Google decides to use it to install malware (unlikely)</a:t>
            </a:r>
          </a:p>
          <a:p>
            <a:pPr marL="457200" lvl="0" indent="-304800" rtl="0">
              <a:spcBef>
                <a:spcPts val="0"/>
              </a:spcBef>
              <a:buClr>
                <a:srgbClr val="000000"/>
              </a:buClr>
              <a:buSzPct val="100000"/>
              <a:buFont typeface="Calibri"/>
              <a:buAutoNum type="arabicParenR"/>
            </a:pPr>
            <a:r>
              <a:rPr lang="en-US" sz="1200">
                <a:latin typeface="Calibri"/>
                <a:ea typeface="Calibri"/>
                <a:cs typeface="Calibri"/>
                <a:sym typeface="Calibri"/>
              </a:rPr>
              <a:t>A third party figures out how to do it and can mass install malware on many devices.</a:t>
            </a:r>
          </a:p>
          <a:p>
            <a:pPr rtl="0">
              <a:spcBef>
                <a:spcPts val="0"/>
              </a:spcBef>
              <a:buNone/>
            </a:pPr>
            <a:r>
              <a:rPr lang="en-US" sz="1200">
                <a:latin typeface="Calibri"/>
                <a:ea typeface="Calibri"/>
                <a:cs typeface="Calibri"/>
                <a:sym typeface="Calibri"/>
              </a:rPr>
              <a:t>-A more recent and relevant example was the Chinese smartphone manufacturer, Xiaomi. It was discovered that information such as the phone’s IMEI number, IMSI number, contacts, and text messages were being sent to a Chinese server, without the permission of the user.</a:t>
            </a:r>
          </a:p>
          <a:p>
            <a:pPr rtl="0">
              <a:spcBef>
                <a:spcPts val="0"/>
              </a:spcBef>
              <a:buNone/>
            </a:pPr>
            <a:r>
              <a:rPr lang="en-US" sz="1200">
                <a:latin typeface="Calibri"/>
                <a:ea typeface="Calibri"/>
                <a:cs typeface="Calibri"/>
                <a:sym typeface="Calibri"/>
              </a:rPr>
              <a:t>-While it is generally not likely that a software company is going to steal your personal information, it has happened in the past. </a:t>
            </a:r>
            <a:r>
              <a:rPr lang="en-US" sz="1200">
                <a:solidFill>
                  <a:schemeClr val="dk1"/>
                </a:solidFill>
                <a:latin typeface="Calibri"/>
                <a:ea typeface="Calibri"/>
                <a:cs typeface="Calibri"/>
                <a:sym typeface="Calibri"/>
              </a:rPr>
              <a:t>As private citizens, we have the right to know what software is doing with our personal information, but as users, we also need to be smart about what software we trust.</a:t>
            </a:r>
          </a:p>
          <a:p>
            <a:pPr>
              <a:spcBef>
                <a:spcPts val="0"/>
              </a:spcBef>
              <a:buNone/>
            </a:pPr>
            <a:r>
              <a:rPr lang="en-US" sz="1200">
                <a:latin typeface="Calibri"/>
                <a:ea typeface="Calibri"/>
                <a:cs typeface="Calibri"/>
                <a:sym typeface="Calibri"/>
              </a:rPr>
              <a:t>-We can continue to use software that could be violating our privacy, or we can use software that is transparent about its intentions.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smtClean="0"/>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smtClean="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en-US" smtClean="0"/>
              <a:t>© 2014 Keith A. Pray</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smtClean="0"/>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2014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 2014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2014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en-US" smtClean="0"/>
              <a:t>© 2014 Keith A. Pray</a:t>
            </a:r>
            <a:endParaRPr lang="en-US"/>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smtClean="0"/>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smtClean="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en-US" smtClean="0"/>
              <a:t>© 2014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smtClean="0">
                  <a:solidFill>
                    <a:schemeClr val="tx1"/>
                  </a:solidFill>
                </a:rPr>
                <a:t>CS 3043 Social Implications Of Computing</a:t>
              </a:r>
              <a:endParaRPr lang="en-US" dirty="0">
                <a:solidFill>
                  <a:schemeClr val="tx1"/>
                </a:solidFill>
              </a:endParaRP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opensource.org/logo-usage-guidelines" TargetMode="External"/><Relationship Id="rId4" Type="http://schemas.openxmlformats.org/officeDocument/2006/relationships/hyperlink" Target="http://www.defense.gov/multimedia/web_graphics/dod/DODc.gif" TargetMode="External"/><Relationship Id="rId5" Type="http://schemas.openxmlformats.org/officeDocument/2006/relationships/image" Target="../media/image5.png"/><Relationship Id="rId6" Type="http://schemas.openxmlformats.org/officeDocument/2006/relationships/image" Target="../media/image6.gif"/><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s://jon.oberheide.org/blog/2010/06/25/remote-kill-and-install-on-google-android/" TargetMode="External"/><Relationship Id="rId4" Type="http://schemas.openxmlformats.org/officeDocument/2006/relationships/hyperlink" Target="http://www.zdziarski.com/blog/?p=3820" TargetMode="External"/><Relationship Id="rId5" Type="http://schemas.openxmlformats.org/officeDocument/2006/relationships/hyperlink" Target="http://www.gnu.org/philosophy/proprietary-back-doors.html" TargetMode="External"/><Relationship Id="rId6" Type="http://schemas.openxmlformats.org/officeDocument/2006/relationships/hyperlink" Target="https://freedom-to-tinker.com/blog/felten/software-transparency/" TargetMode="External"/><Relationship Id="rId7" Type="http://schemas.openxmlformats.org/officeDocument/2006/relationships/hyperlink" Target="http://techcrunch.com/2012/02/23/with-many-eyeballs-all-bugs-are-shallow/" TargetMode="External"/><Relationship Id="rId8" Type="http://schemas.openxmlformats.org/officeDocument/2006/relationships/hyperlink" Target="http://thehackernews.com/2014/08/xiaomi-phones-secretly-sending-users.html" TargetMode="External"/><Relationship Id="rId9" Type="http://schemas.openxmlformats.org/officeDocument/2006/relationships/hyperlink" Target="http://dodcio.defense.gov/OpenSourceSoftwareFAQ.aspx%23Frequently_Asked_Questions_regarding_Open_Source_Software_.28OSS.29_and_the_Department_of_Defense_.28DoD.29" TargetMode="External"/><Relationship Id="rId10" Type="http://schemas.openxmlformats.org/officeDocument/2006/relationships/hyperlink" Target="http://www.theguardian.com/world/2013/jul/11/microsoft-nsa-collaboration-user-data" TargetMode="External"/><Relationship Id="rId11" Type="http://schemas.openxmlformats.org/officeDocument/2006/relationships/hyperlink" Target="https://freedom-to-tinker.com/blog/felten/the-linux-backdoor-attempt-of-2003/"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a:t>
            </a:r>
            <a:r>
              <a:rPr lang="en-US" dirty="0" smtClean="0"/>
              <a:t>6</a:t>
            </a:r>
            <a:r>
              <a:rPr lang="en-US" dirty="0" smtClean="0"/>
              <a:t/>
            </a:r>
            <a:br>
              <a:rPr lang="en-US" dirty="0" smtClean="0"/>
            </a:br>
            <a:r>
              <a:rPr lang="en-US" dirty="0" smtClean="0"/>
              <a:t>Privacy</a:t>
            </a:r>
            <a:endParaRPr lang="en-US" dirty="0"/>
          </a:p>
        </p:txBody>
      </p:sp>
      <p:sp>
        <p:nvSpPr>
          <p:cNvPr id="4" name="Footer Placeholder 3"/>
          <p:cNvSpPr>
            <a:spLocks noGrp="1"/>
          </p:cNvSpPr>
          <p:nvPr>
            <p:ph type="ftr" sz="quarter" idx="3"/>
          </p:nvPr>
        </p:nvSpPr>
        <p:spPr/>
        <p:txBody>
          <a:bodyPr/>
          <a:lstStyle/>
          <a:p>
            <a:r>
              <a:rPr lang="en-US" smtClean="0"/>
              <a:t>© 2014 Keith A. Pray</a:t>
            </a:r>
            <a:endParaRPr lang="en-US" dirty="0"/>
          </a:p>
        </p:txBody>
      </p:sp>
    </p:spTree>
    <p:extLst>
      <p:ext uri="{BB962C8B-B14F-4D97-AF65-F5344CB8AC3E}">
        <p14:creationId xmlns:p14="http://schemas.microsoft.com/office/powerpoint/2010/main" val="24493412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685800" y="361950"/>
            <a:ext cx="7772400" cy="914400"/>
          </a:xfrm>
          <a:prstGeom prst="rect">
            <a:avLst/>
          </a:prstGeom>
        </p:spPr>
        <p:txBody>
          <a:bodyPr lIns="91425" tIns="91425" rIns="91425" bIns="91425" anchor="ctr" anchorCtr="0">
            <a:noAutofit/>
          </a:bodyPr>
          <a:lstStyle/>
          <a:p>
            <a:pPr lvl="0" rtl="0">
              <a:spcBef>
                <a:spcPts val="0"/>
              </a:spcBef>
              <a:buNone/>
            </a:pPr>
            <a:r>
              <a:rPr lang="en-US" sz="2700">
                <a:solidFill>
                  <a:schemeClr val="lt1"/>
                </a:solidFill>
                <a:latin typeface="Cambria"/>
                <a:ea typeface="Cambria"/>
                <a:cs typeface="Cambria"/>
                <a:sym typeface="Cambria"/>
              </a:rPr>
              <a:t>SOFTWARE TRANSPARENCY</a:t>
            </a:r>
          </a:p>
        </p:txBody>
      </p:sp>
      <p:sp>
        <p:nvSpPr>
          <p:cNvPr id="110" name="Shape 110"/>
          <p:cNvSpPr txBox="1">
            <a:spLocks noGrp="1"/>
          </p:cNvSpPr>
          <p:nvPr>
            <p:ph type="body" idx="1"/>
          </p:nvPr>
        </p:nvSpPr>
        <p:spPr>
          <a:xfrm>
            <a:off x="685800" y="1200150"/>
            <a:ext cx="6051300" cy="3352799"/>
          </a:xfrm>
          <a:prstGeom prst="rect">
            <a:avLst/>
          </a:prstGeom>
        </p:spPr>
        <p:txBody>
          <a:bodyPr lIns="91425" tIns="91425" rIns="91425" bIns="91425" anchor="t" anchorCtr="0">
            <a:noAutofit/>
          </a:bodyPr>
          <a:lstStyle/>
          <a:p>
            <a:pPr marL="457200" lvl="0" indent="-342900" rtl="0">
              <a:spcBef>
                <a:spcPts val="0"/>
              </a:spcBef>
              <a:buClr>
                <a:schemeClr val="lt1"/>
              </a:buClr>
              <a:buSzPct val="100000"/>
              <a:buFont typeface="Cambria"/>
              <a:buChar char="•"/>
            </a:pPr>
            <a:r>
              <a:rPr lang="en-US" sz="1800">
                <a:solidFill>
                  <a:schemeClr val="lt1"/>
                </a:solidFill>
                <a:latin typeface="Cambria"/>
                <a:ea typeface="Cambria"/>
                <a:cs typeface="Cambria"/>
                <a:sym typeface="Cambria"/>
              </a:rPr>
              <a:t>Transparency means letting users know exactly what software is doing</a:t>
            </a:r>
          </a:p>
          <a:p>
            <a:pPr marL="457200" lvl="0" indent="-342900" rtl="0">
              <a:spcBef>
                <a:spcPts val="0"/>
              </a:spcBef>
              <a:buClr>
                <a:schemeClr val="lt1"/>
              </a:buClr>
              <a:buSzPct val="100000"/>
              <a:buFont typeface="Cambria"/>
              <a:buChar char="•"/>
            </a:pPr>
            <a:r>
              <a:rPr lang="en-US" sz="1800">
                <a:solidFill>
                  <a:schemeClr val="lt1"/>
                </a:solidFill>
                <a:latin typeface="Cambria"/>
                <a:ea typeface="Cambria"/>
                <a:cs typeface="Cambria"/>
                <a:sym typeface="Cambria"/>
              </a:rPr>
              <a:t>Generally means making software open source </a:t>
            </a:r>
            <a:r>
              <a:rPr lang="en-US" sz="1800" baseline="30000">
                <a:solidFill>
                  <a:schemeClr val="lt1"/>
                </a:solidFill>
                <a:latin typeface="Cambria"/>
                <a:ea typeface="Cambria"/>
                <a:cs typeface="Cambria"/>
                <a:sym typeface="Cambria"/>
              </a:rPr>
              <a:t>[5]</a:t>
            </a:r>
          </a:p>
          <a:p>
            <a:pPr marL="914400" lvl="1" indent="-330200" rtl="0">
              <a:spcBef>
                <a:spcPts val="0"/>
              </a:spcBef>
              <a:buClr>
                <a:schemeClr val="lt1"/>
              </a:buClr>
              <a:buSzPct val="100000"/>
              <a:buFont typeface="Cambria"/>
              <a:buChar char="–"/>
            </a:pPr>
            <a:r>
              <a:rPr lang="en-US" sz="1600">
                <a:solidFill>
                  <a:schemeClr val="lt1"/>
                </a:solidFill>
                <a:latin typeface="Cambria"/>
                <a:ea typeface="Cambria"/>
                <a:cs typeface="Cambria"/>
                <a:sym typeface="Cambria"/>
              </a:rPr>
              <a:t>Open source does not mean there cannot be a backdoor</a:t>
            </a:r>
          </a:p>
          <a:p>
            <a:pPr marL="914400" lvl="1" indent="-330200" rtl="0">
              <a:spcBef>
                <a:spcPts val="0"/>
              </a:spcBef>
              <a:buClr>
                <a:schemeClr val="lt1"/>
              </a:buClr>
              <a:buSzPct val="100000"/>
              <a:buFont typeface="Cambria"/>
              <a:buChar char="–"/>
            </a:pPr>
            <a:r>
              <a:rPr lang="en-US" sz="1600">
                <a:solidFill>
                  <a:schemeClr val="lt1"/>
                </a:solidFill>
                <a:latin typeface="Cambria"/>
                <a:ea typeface="Cambria"/>
                <a:cs typeface="Cambria"/>
                <a:sym typeface="Cambria"/>
              </a:rPr>
              <a:t>Linus’s Law </a:t>
            </a:r>
            <a:r>
              <a:rPr lang="en-US" sz="1600" baseline="30000">
                <a:solidFill>
                  <a:schemeClr val="lt1"/>
                </a:solidFill>
                <a:latin typeface="Cambria"/>
                <a:ea typeface="Cambria"/>
                <a:cs typeface="Cambria"/>
                <a:sym typeface="Cambria"/>
              </a:rPr>
              <a:t>[6]</a:t>
            </a:r>
          </a:p>
          <a:p>
            <a:pPr marL="914400" lvl="1" indent="-330200" rtl="0">
              <a:spcBef>
                <a:spcPts val="0"/>
              </a:spcBef>
              <a:buClr>
                <a:schemeClr val="lt1"/>
              </a:buClr>
              <a:buSzPct val="100000"/>
              <a:buFont typeface="Cambria"/>
              <a:buChar char="–"/>
            </a:pPr>
            <a:r>
              <a:rPr lang="en-US" sz="1600">
                <a:solidFill>
                  <a:schemeClr val="lt1"/>
                </a:solidFill>
                <a:latin typeface="Cambria"/>
                <a:ea typeface="Cambria"/>
                <a:cs typeface="Cambria"/>
                <a:sym typeface="Cambria"/>
              </a:rPr>
              <a:t>Linux backdoor attempt </a:t>
            </a:r>
            <a:r>
              <a:rPr lang="en-US" sz="1600" baseline="30000">
                <a:solidFill>
                  <a:schemeClr val="lt1"/>
                </a:solidFill>
                <a:latin typeface="Cambria"/>
                <a:ea typeface="Cambria"/>
                <a:cs typeface="Cambria"/>
                <a:sym typeface="Cambria"/>
              </a:rPr>
              <a:t>[10]</a:t>
            </a:r>
          </a:p>
          <a:p>
            <a:pPr marL="457200" lvl="0" indent="-342900" rtl="0">
              <a:spcBef>
                <a:spcPts val="0"/>
              </a:spcBef>
              <a:buClr>
                <a:schemeClr val="lt1"/>
              </a:buClr>
              <a:buSzPct val="100000"/>
              <a:buFont typeface="Cambria"/>
              <a:buChar char="•"/>
            </a:pPr>
            <a:r>
              <a:rPr lang="en-US" sz="1800">
                <a:solidFill>
                  <a:schemeClr val="lt1"/>
                </a:solidFill>
                <a:latin typeface="Cambria"/>
                <a:ea typeface="Cambria"/>
                <a:cs typeface="Cambria"/>
                <a:sym typeface="Cambria"/>
              </a:rPr>
              <a:t>Software security reviews </a:t>
            </a:r>
            <a:r>
              <a:rPr lang="en-US" sz="1800" baseline="30000">
                <a:solidFill>
                  <a:schemeClr val="lt1"/>
                </a:solidFill>
                <a:latin typeface="Cambria"/>
                <a:ea typeface="Cambria"/>
                <a:cs typeface="Cambria"/>
                <a:sym typeface="Cambria"/>
              </a:rPr>
              <a:t>[8]</a:t>
            </a:r>
          </a:p>
          <a:p>
            <a:pPr marL="914400" lvl="1" indent="-330200" rtl="0">
              <a:spcBef>
                <a:spcPts val="0"/>
              </a:spcBef>
              <a:buClr>
                <a:schemeClr val="lt1"/>
              </a:buClr>
              <a:buSzPct val="100000"/>
              <a:buFont typeface="Cambria"/>
              <a:buChar char="–"/>
            </a:pPr>
            <a:r>
              <a:rPr lang="en-US" sz="1600">
                <a:solidFill>
                  <a:schemeClr val="lt1"/>
                </a:solidFill>
                <a:latin typeface="Cambria"/>
                <a:ea typeface="Cambria"/>
                <a:cs typeface="Cambria"/>
                <a:sym typeface="Cambria"/>
              </a:rPr>
              <a:t>Static code analysis</a:t>
            </a:r>
          </a:p>
          <a:p>
            <a:pPr marL="914400" lvl="1" indent="-330200" rtl="0">
              <a:spcBef>
                <a:spcPts val="0"/>
              </a:spcBef>
              <a:buClr>
                <a:schemeClr val="lt1"/>
              </a:buClr>
              <a:buSzPct val="100000"/>
              <a:buFont typeface="Cambria"/>
              <a:buChar char="–"/>
            </a:pPr>
            <a:r>
              <a:rPr lang="en-US" sz="1600">
                <a:solidFill>
                  <a:schemeClr val="lt1"/>
                </a:solidFill>
                <a:latin typeface="Cambria"/>
                <a:ea typeface="Cambria"/>
                <a:cs typeface="Cambria"/>
                <a:sym typeface="Cambria"/>
              </a:rPr>
              <a:t>Audits</a:t>
            </a:r>
          </a:p>
          <a:p>
            <a:pPr marL="457200" lvl="0" indent="-342900" rtl="0">
              <a:spcBef>
                <a:spcPts val="0"/>
              </a:spcBef>
              <a:buClr>
                <a:schemeClr val="lt1"/>
              </a:buClr>
              <a:buSzPct val="100000"/>
              <a:buFont typeface="Cambria"/>
              <a:buChar char="•"/>
            </a:pPr>
            <a:r>
              <a:rPr lang="en-US" sz="1800">
                <a:solidFill>
                  <a:schemeClr val="lt1"/>
                </a:solidFill>
                <a:latin typeface="Cambria"/>
                <a:ea typeface="Cambria"/>
                <a:cs typeface="Cambria"/>
                <a:sym typeface="Cambria"/>
              </a:rPr>
              <a:t>Open source can help remove security issues</a:t>
            </a:r>
          </a:p>
          <a:p>
            <a:pPr marL="914400" lvl="1" indent="-330200" rtl="0">
              <a:spcBef>
                <a:spcPts val="0"/>
              </a:spcBef>
              <a:buClr>
                <a:schemeClr val="lt1"/>
              </a:buClr>
              <a:buSzPct val="100000"/>
              <a:buFont typeface="Cambria"/>
              <a:buChar char="–"/>
            </a:pPr>
            <a:r>
              <a:rPr lang="en-US" sz="1600">
                <a:solidFill>
                  <a:schemeClr val="lt1"/>
                </a:solidFill>
                <a:latin typeface="Cambria"/>
                <a:ea typeface="Cambria"/>
                <a:cs typeface="Cambria"/>
                <a:sym typeface="Cambria"/>
              </a:rPr>
              <a:t>Borland InterBase/Firebird </a:t>
            </a:r>
            <a:r>
              <a:rPr lang="en-US" sz="1600" baseline="30000">
                <a:solidFill>
                  <a:schemeClr val="lt1"/>
                </a:solidFill>
                <a:latin typeface="Cambria"/>
                <a:ea typeface="Cambria"/>
                <a:cs typeface="Cambria"/>
                <a:sym typeface="Cambria"/>
              </a:rPr>
              <a:t>[8]</a:t>
            </a:r>
          </a:p>
        </p:txBody>
      </p:sp>
      <p:sp>
        <p:nvSpPr>
          <p:cNvPr id="111" name="Shape 111"/>
          <p:cNvSpPr txBox="1"/>
          <p:nvPr/>
        </p:nvSpPr>
        <p:spPr>
          <a:xfrm>
            <a:off x="0" y="4612401"/>
            <a:ext cx="9144000" cy="2768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200" u="sng">
                <a:solidFill>
                  <a:schemeClr val="lt1"/>
                </a:solidFill>
                <a:latin typeface="Cambria"/>
                <a:ea typeface="Cambria"/>
                <a:cs typeface="Cambria"/>
                <a:sym typeface="Cambria"/>
                <a:hlinkClick r:id="rId3"/>
              </a:rPr>
              <a:t>http://opensource.org/logo-usage-guidelines</a:t>
            </a:r>
          </a:p>
          <a:p>
            <a:pPr marL="0" marR="0" lvl="0" indent="0" algn="r" rtl="0">
              <a:spcBef>
                <a:spcPts val="0"/>
              </a:spcBef>
              <a:buSzPct val="25000"/>
              <a:buNone/>
            </a:pPr>
            <a:r>
              <a:rPr lang="en-US" sz="1200" u="sng">
                <a:solidFill>
                  <a:schemeClr val="lt1"/>
                </a:solidFill>
                <a:latin typeface="Cambria"/>
                <a:ea typeface="Cambria"/>
                <a:cs typeface="Cambria"/>
                <a:sym typeface="Cambria"/>
                <a:hlinkClick r:id="rId4"/>
              </a:rPr>
              <a:t>http://www.defense.gov/multimedia/web_graphics/dod/DODc.gif</a:t>
            </a:r>
            <a:r>
              <a:rPr lang="en-US" sz="1200">
                <a:solidFill>
                  <a:schemeClr val="lt1"/>
                </a:solidFill>
                <a:latin typeface="Cambria"/>
                <a:ea typeface="Cambria"/>
                <a:cs typeface="Cambria"/>
                <a:sym typeface="Cambria"/>
              </a:rPr>
              <a:t> </a:t>
            </a:r>
          </a:p>
        </p:txBody>
      </p:sp>
      <p:sp>
        <p:nvSpPr>
          <p:cNvPr id="112" name="Shape 112"/>
          <p:cNvSpPr txBox="1">
            <a:spLocks noGrp="1"/>
          </p:cNvSpPr>
          <p:nvPr>
            <p:ph type="ftr" idx="11"/>
          </p:nvPr>
        </p:nvSpPr>
        <p:spPr>
          <a:xfrm>
            <a:off x="0" y="4997196"/>
            <a:ext cx="5562600" cy="1463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mbria"/>
              <a:buNone/>
            </a:pPr>
            <a:r>
              <a:rPr lang="en-US" sz="800" b="0" i="0" u="none" strike="noStrike" cap="none" baseline="0">
                <a:solidFill>
                  <a:schemeClr val="lt1"/>
                </a:solidFill>
                <a:latin typeface="Cambria"/>
                <a:ea typeface="Cambria"/>
                <a:cs typeface="Cambria"/>
                <a:sym typeface="Cambria"/>
              </a:rPr>
              <a:t>© 2014 Keith A. Pray</a:t>
            </a:r>
          </a:p>
        </p:txBody>
      </p:sp>
      <p:sp>
        <p:nvSpPr>
          <p:cNvPr id="113" name="Shape 113"/>
          <p:cNvSpPr txBox="1"/>
          <p:nvPr/>
        </p:nvSpPr>
        <p:spPr>
          <a:xfrm>
            <a:off x="6847114" y="372337"/>
            <a:ext cx="2179799" cy="3078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a:solidFill>
                  <a:schemeClr val="lt1"/>
                </a:solidFill>
                <a:latin typeface="Cambria"/>
                <a:ea typeface="Cambria"/>
                <a:cs typeface="Cambria"/>
                <a:sym typeface="Cambria"/>
              </a:rPr>
              <a:t>Nick Brown</a:t>
            </a:r>
          </a:p>
        </p:txBody>
      </p:sp>
      <p:pic>
        <p:nvPicPr>
          <p:cNvPr id="114" name="Shape 114"/>
          <p:cNvPicPr preferRelativeResize="0"/>
          <p:nvPr/>
        </p:nvPicPr>
        <p:blipFill>
          <a:blip r:embed="rId5">
            <a:alphaModFix/>
          </a:blip>
          <a:stretch>
            <a:fillRect/>
          </a:stretch>
        </p:blipFill>
        <p:spPr>
          <a:xfrm>
            <a:off x="6847125" y="590550"/>
            <a:ext cx="1684800" cy="1937525"/>
          </a:xfrm>
          <a:prstGeom prst="rect">
            <a:avLst/>
          </a:prstGeom>
          <a:noFill/>
          <a:ln>
            <a:noFill/>
          </a:ln>
        </p:spPr>
      </p:pic>
      <p:pic>
        <p:nvPicPr>
          <p:cNvPr id="115" name="Shape 115"/>
          <p:cNvPicPr preferRelativeResize="0"/>
          <p:nvPr/>
        </p:nvPicPr>
        <p:blipFill>
          <a:blip r:embed="rId6">
            <a:alphaModFix/>
          </a:blip>
          <a:stretch>
            <a:fillRect/>
          </a:stretch>
        </p:blipFill>
        <p:spPr>
          <a:xfrm>
            <a:off x="6737025" y="2707400"/>
            <a:ext cx="1905000" cy="1905000"/>
          </a:xfrm>
          <a:prstGeom prst="rect">
            <a:avLst/>
          </a:prstGeom>
          <a:noFill/>
          <a:ln>
            <a:noFill/>
          </a:ln>
        </p:spPr>
      </p:pic>
      <p:sp>
        <p:nvSpPr>
          <p:cNvPr id="2" name="Slide Number Placeholder 1"/>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641363888"/>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685800" y="361950"/>
            <a:ext cx="7772400" cy="914400"/>
          </a:xfrm>
          <a:prstGeom prst="rect">
            <a:avLst/>
          </a:prstGeom>
        </p:spPr>
        <p:txBody>
          <a:bodyPr lIns="91425" tIns="91425" rIns="91425" bIns="91425" anchor="ctr" anchorCtr="0">
            <a:noAutofit/>
          </a:bodyPr>
          <a:lstStyle/>
          <a:p>
            <a:pPr lvl="0" rtl="0">
              <a:spcBef>
                <a:spcPts val="0"/>
              </a:spcBef>
              <a:buNone/>
            </a:pPr>
            <a:r>
              <a:rPr lang="en-US" sz="2700">
                <a:solidFill>
                  <a:schemeClr val="lt1"/>
                </a:solidFill>
                <a:latin typeface="Cambria"/>
                <a:ea typeface="Cambria"/>
                <a:cs typeface="Cambria"/>
                <a:sym typeface="Cambria"/>
              </a:rPr>
              <a:t>CONCLUSION</a:t>
            </a:r>
          </a:p>
        </p:txBody>
      </p:sp>
      <p:sp>
        <p:nvSpPr>
          <p:cNvPr id="121" name="Shape 121"/>
          <p:cNvSpPr txBox="1">
            <a:spLocks noGrp="1"/>
          </p:cNvSpPr>
          <p:nvPr>
            <p:ph type="body" idx="1"/>
          </p:nvPr>
        </p:nvSpPr>
        <p:spPr>
          <a:xfrm>
            <a:off x="685800" y="1352550"/>
            <a:ext cx="7772400" cy="3352799"/>
          </a:xfrm>
          <a:prstGeom prst="rect">
            <a:avLst/>
          </a:prstGeom>
        </p:spPr>
        <p:txBody>
          <a:bodyPr lIns="91425" tIns="91425" rIns="91425" bIns="91425" anchor="t" anchorCtr="0">
            <a:noAutofit/>
          </a:bodyPr>
          <a:lstStyle/>
          <a:p>
            <a:pPr marL="457200" marR="0" lvl="0" indent="-342900" algn="l" rtl="0">
              <a:lnSpc>
                <a:spcPct val="90000"/>
              </a:lnSpc>
              <a:spcBef>
                <a:spcPts val="1200"/>
              </a:spcBef>
              <a:spcAft>
                <a:spcPts val="0"/>
              </a:spcAft>
              <a:buClr>
                <a:schemeClr val="lt1"/>
              </a:buClr>
              <a:buSzPct val="100000"/>
              <a:buFont typeface="Cambria"/>
              <a:buChar char="•"/>
            </a:pPr>
            <a:r>
              <a:rPr lang="en-US" sz="1800">
                <a:solidFill>
                  <a:schemeClr val="lt1"/>
                </a:solidFill>
                <a:latin typeface="Cambria"/>
                <a:ea typeface="Cambria"/>
                <a:cs typeface="Cambria"/>
                <a:sym typeface="Cambria"/>
              </a:rPr>
              <a:t>Software backdoors are a privacy issue that we should be worried about</a:t>
            </a:r>
          </a:p>
          <a:p>
            <a:pPr marL="457200" marR="0" lvl="0" indent="-342900" algn="l" rtl="0">
              <a:lnSpc>
                <a:spcPct val="90000"/>
              </a:lnSpc>
              <a:spcBef>
                <a:spcPts val="1200"/>
              </a:spcBef>
              <a:spcAft>
                <a:spcPts val="0"/>
              </a:spcAft>
              <a:buClr>
                <a:schemeClr val="lt1"/>
              </a:buClr>
              <a:buSzPct val="100000"/>
              <a:buFont typeface="Cambria"/>
              <a:buChar char="•"/>
            </a:pPr>
            <a:r>
              <a:rPr lang="en-US" sz="1800">
                <a:solidFill>
                  <a:schemeClr val="lt1"/>
                </a:solidFill>
                <a:latin typeface="Cambria"/>
                <a:ea typeface="Cambria"/>
                <a:cs typeface="Cambria"/>
                <a:sym typeface="Cambria"/>
              </a:rPr>
              <a:t>Closed source software cannot necessarily be trusted</a:t>
            </a:r>
          </a:p>
          <a:p>
            <a:pPr marL="457200" marR="0" lvl="0" indent="-342900" algn="l" rtl="0">
              <a:lnSpc>
                <a:spcPct val="90000"/>
              </a:lnSpc>
              <a:spcBef>
                <a:spcPts val="1200"/>
              </a:spcBef>
              <a:spcAft>
                <a:spcPts val="0"/>
              </a:spcAft>
              <a:buClr>
                <a:schemeClr val="lt1"/>
              </a:buClr>
              <a:buSzPct val="100000"/>
              <a:buFont typeface="Cambria"/>
              <a:buChar char="•"/>
            </a:pPr>
            <a:r>
              <a:rPr lang="en-US" sz="1800">
                <a:solidFill>
                  <a:schemeClr val="lt1"/>
                </a:solidFill>
                <a:latin typeface="Cambria"/>
                <a:ea typeface="Cambria"/>
                <a:cs typeface="Cambria"/>
                <a:sym typeface="Cambria"/>
              </a:rPr>
              <a:t>Open source software, while not necessarily backdoor free, is transparent about what it is doing</a:t>
            </a:r>
          </a:p>
          <a:p>
            <a:pPr marL="457200" marR="0" lvl="0" indent="-342900" algn="l" rtl="0">
              <a:lnSpc>
                <a:spcPct val="90000"/>
              </a:lnSpc>
              <a:spcBef>
                <a:spcPts val="1200"/>
              </a:spcBef>
              <a:spcAft>
                <a:spcPts val="0"/>
              </a:spcAft>
              <a:buClr>
                <a:schemeClr val="lt1"/>
              </a:buClr>
              <a:buSzPct val="100000"/>
              <a:buFont typeface="Cambria"/>
              <a:buChar char="•"/>
            </a:pPr>
            <a:r>
              <a:rPr lang="en-US" sz="1800">
                <a:solidFill>
                  <a:schemeClr val="lt1"/>
                </a:solidFill>
                <a:latin typeface="Cambria"/>
                <a:ea typeface="Cambria"/>
                <a:cs typeface="Cambria"/>
                <a:sym typeface="Cambria"/>
              </a:rPr>
              <a:t>As more people use open source software, the more likely it is that it is not doing anything suspicious.</a:t>
            </a:r>
          </a:p>
        </p:txBody>
      </p:sp>
      <p:sp>
        <p:nvSpPr>
          <p:cNvPr id="122" name="Shape 122"/>
          <p:cNvSpPr txBox="1">
            <a:spLocks noGrp="1"/>
          </p:cNvSpPr>
          <p:nvPr>
            <p:ph type="ftr" idx="11"/>
          </p:nvPr>
        </p:nvSpPr>
        <p:spPr>
          <a:xfrm>
            <a:off x="0" y="4997196"/>
            <a:ext cx="5562600" cy="1463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mbria"/>
              <a:buNone/>
            </a:pPr>
            <a:r>
              <a:rPr lang="en-US" sz="800" b="0" i="0" u="none" strike="noStrike" cap="none" baseline="0">
                <a:solidFill>
                  <a:schemeClr val="lt1"/>
                </a:solidFill>
                <a:latin typeface="Cambria"/>
                <a:ea typeface="Cambria"/>
                <a:cs typeface="Cambria"/>
                <a:sym typeface="Cambria"/>
              </a:rPr>
              <a:t>© 2014 Keith A. Pray</a:t>
            </a:r>
          </a:p>
        </p:txBody>
      </p:sp>
      <p:sp>
        <p:nvSpPr>
          <p:cNvPr id="123" name="Shape 123"/>
          <p:cNvSpPr txBox="1"/>
          <p:nvPr/>
        </p:nvSpPr>
        <p:spPr>
          <a:xfrm>
            <a:off x="6847114" y="372337"/>
            <a:ext cx="2179799" cy="3078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a:solidFill>
                  <a:schemeClr val="lt1"/>
                </a:solidFill>
                <a:latin typeface="Cambria"/>
                <a:ea typeface="Cambria"/>
                <a:cs typeface="Cambria"/>
                <a:sym typeface="Cambria"/>
              </a:rPr>
              <a:t>Nick Brown</a:t>
            </a:r>
          </a:p>
        </p:txBody>
      </p:sp>
      <p:sp>
        <p:nvSpPr>
          <p:cNvPr id="2" name="Slide Number Placeholder 1"/>
          <p:cNvSpPr>
            <a:spLocks noGrp="1"/>
          </p:cNvSpPr>
          <p:nvPr>
            <p:ph type="sldNum" sz="quarter" idx="12"/>
          </p:nvPr>
        </p:nvSpPr>
        <p:spPr/>
        <p:txBody>
          <a:bodyPr/>
          <a:lstStyle/>
          <a:p>
            <a:fld id="{A2A17EAB-8B51-5C40-8776-6683E51FA7A0}" type="slidenum">
              <a:rPr lang="en-US" smtClean="0"/>
              <a:t>11</a:t>
            </a:fld>
            <a:endParaRPr lang="en-US"/>
          </a:p>
        </p:txBody>
      </p:sp>
    </p:spTree>
    <p:extLst>
      <p:ext uri="{BB962C8B-B14F-4D97-AF65-F5344CB8AC3E}">
        <p14:creationId xmlns:p14="http://schemas.microsoft.com/office/powerpoint/2010/main" val="148243478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lnSpc>
                <a:spcPct val="80000"/>
              </a:lnSpc>
              <a:spcBef>
                <a:spcPts val="0"/>
              </a:spcBef>
              <a:buClr>
                <a:schemeClr val="lt1"/>
              </a:buClr>
              <a:buSzPct val="25000"/>
              <a:buFont typeface="Cambria"/>
              <a:buNone/>
            </a:pPr>
            <a:r>
              <a:rPr lang="en-US" sz="2700" b="0" i="0" u="none" strike="noStrike" cap="none" baseline="0">
                <a:solidFill>
                  <a:schemeClr val="lt1"/>
                </a:solidFill>
                <a:latin typeface="Cambria"/>
                <a:ea typeface="Cambria"/>
                <a:cs typeface="Cambria"/>
                <a:sym typeface="Cambria"/>
              </a:rPr>
              <a:t>REFERENCES</a:t>
            </a:r>
          </a:p>
        </p:txBody>
      </p:sp>
      <p:sp>
        <p:nvSpPr>
          <p:cNvPr id="129" name="Shape 129"/>
          <p:cNvSpPr txBox="1">
            <a:spLocks noGrp="1"/>
          </p:cNvSpPr>
          <p:nvPr>
            <p:ph idx="1"/>
          </p:nvPr>
        </p:nvSpPr>
        <p:spPr>
          <a:prstGeom prst="rect">
            <a:avLst/>
          </a:prstGeom>
          <a:noFill/>
          <a:ln>
            <a:noFill/>
          </a:ln>
        </p:spPr>
        <p:txBody>
          <a:bodyPr lIns="91425" tIns="45700" rIns="91425" bIns="45700" anchor="t" anchorCtr="0">
            <a:noAutofit/>
          </a:bodyPr>
          <a:lstStyle/>
          <a:p>
            <a:pPr marL="0" marR="0" lvl="0" indent="0" algn="l" rtl="0">
              <a:lnSpc>
                <a:spcPct val="100000"/>
              </a:lnSpc>
              <a:spcBef>
                <a:spcPts val="0"/>
              </a:spcBef>
              <a:buClr>
                <a:schemeClr val="lt2"/>
              </a:buClr>
              <a:buSzPct val="25000"/>
              <a:buFont typeface="Cambria"/>
              <a:buNone/>
            </a:pPr>
            <a:r>
              <a:rPr lang="en-US" sz="1000" b="0" i="0" u="none" strike="noStrike" cap="none" baseline="0">
                <a:solidFill>
                  <a:schemeClr val="lt1"/>
                </a:solidFill>
                <a:latin typeface="Cambria"/>
                <a:ea typeface="Cambria"/>
                <a:cs typeface="Cambria"/>
                <a:sym typeface="Cambria"/>
              </a:rPr>
              <a:t>[1] </a:t>
            </a:r>
            <a:r>
              <a:rPr lang="en-US" sz="1000">
                <a:solidFill>
                  <a:schemeClr val="lt1"/>
                </a:solidFill>
                <a:latin typeface="Cambria"/>
                <a:ea typeface="Cambria"/>
                <a:cs typeface="Cambria"/>
                <a:sym typeface="Cambria"/>
              </a:rPr>
              <a:t>Jon Oberheide, Remote Kill and Install on Google Android, </a:t>
            </a:r>
            <a:r>
              <a:rPr lang="en-US" sz="1000" u="sng">
                <a:solidFill>
                  <a:schemeClr val="lt1"/>
                </a:solidFill>
                <a:latin typeface="Cambria"/>
                <a:ea typeface="Cambria"/>
                <a:cs typeface="Cambria"/>
                <a:sym typeface="Cambria"/>
                <a:hlinkClick r:id="rId3"/>
              </a:rPr>
              <a:t>https://jon.oberheide.org/blog/2010/06/25/remote-kill-and-install-on-google-android/</a:t>
            </a:r>
            <a:r>
              <a:rPr lang="en-US" sz="1000">
                <a:solidFill>
                  <a:schemeClr val="lt1"/>
                </a:solidFill>
                <a:latin typeface="Cambria"/>
                <a:ea typeface="Cambria"/>
                <a:cs typeface="Cambria"/>
                <a:sym typeface="Cambria"/>
              </a:rPr>
              <a:t> (September 14, 2014)</a:t>
            </a:r>
          </a:p>
          <a:p>
            <a:pPr marL="0" marR="0" lvl="0" indent="0" algn="l" rtl="0">
              <a:lnSpc>
                <a:spcPct val="100000"/>
              </a:lnSpc>
              <a:spcBef>
                <a:spcPts val="0"/>
              </a:spcBef>
              <a:buClr>
                <a:schemeClr val="lt2"/>
              </a:buClr>
              <a:buSzPct val="25000"/>
              <a:buFont typeface="Cambria"/>
              <a:buNone/>
            </a:pPr>
            <a:r>
              <a:rPr lang="en-US" sz="1000" b="0" i="0" u="none" strike="noStrike" cap="none" baseline="0">
                <a:solidFill>
                  <a:schemeClr val="lt1"/>
                </a:solidFill>
                <a:latin typeface="Cambria"/>
                <a:ea typeface="Cambria"/>
                <a:cs typeface="Cambria"/>
                <a:sym typeface="Cambria"/>
              </a:rPr>
              <a:t>[2] </a:t>
            </a:r>
            <a:r>
              <a:rPr lang="en-US" sz="1000">
                <a:solidFill>
                  <a:schemeClr val="lt1"/>
                </a:solidFill>
                <a:latin typeface="Cambria"/>
                <a:ea typeface="Cambria"/>
                <a:cs typeface="Cambria"/>
                <a:sym typeface="Cambria"/>
              </a:rPr>
              <a:t>Jonathan Zdziarski, Apple Addresses iOS Surveillance and Forensics Vulnerabilities, </a:t>
            </a:r>
            <a:r>
              <a:rPr lang="en-US" sz="1000" u="sng">
                <a:solidFill>
                  <a:schemeClr val="lt1"/>
                </a:solidFill>
                <a:latin typeface="Cambria"/>
                <a:ea typeface="Cambria"/>
                <a:cs typeface="Cambria"/>
                <a:sym typeface="Cambria"/>
                <a:hlinkClick r:id="rId4"/>
              </a:rPr>
              <a:t>http://www.zdziarski.com/blog/?p=3820</a:t>
            </a:r>
            <a:r>
              <a:rPr lang="en-US" sz="1000">
                <a:solidFill>
                  <a:schemeClr val="lt1"/>
                </a:solidFill>
                <a:latin typeface="Cambria"/>
                <a:ea typeface="Cambria"/>
                <a:cs typeface="Cambria"/>
                <a:sym typeface="Cambria"/>
              </a:rPr>
              <a:t> (September 14, 2014)</a:t>
            </a:r>
          </a:p>
          <a:p>
            <a:pPr marL="0" marR="0" lvl="0" indent="0" algn="l" rtl="0">
              <a:lnSpc>
                <a:spcPct val="100000"/>
              </a:lnSpc>
              <a:spcBef>
                <a:spcPts val="0"/>
              </a:spcBef>
              <a:buClr>
                <a:schemeClr val="lt2"/>
              </a:buClr>
              <a:buSzPct val="25000"/>
              <a:buFont typeface="Cambria"/>
              <a:buNone/>
            </a:pPr>
            <a:r>
              <a:rPr lang="en-US" sz="1000" b="0" i="0" u="none" strike="noStrike" cap="none" baseline="0">
                <a:solidFill>
                  <a:schemeClr val="lt1"/>
                </a:solidFill>
                <a:latin typeface="Cambria"/>
                <a:ea typeface="Cambria"/>
                <a:cs typeface="Cambria"/>
                <a:sym typeface="Cambria"/>
              </a:rPr>
              <a:t>[3] </a:t>
            </a:r>
            <a:r>
              <a:rPr lang="en-US" sz="1000">
                <a:solidFill>
                  <a:schemeClr val="lt1"/>
                </a:solidFill>
                <a:latin typeface="Cambria"/>
                <a:ea typeface="Cambria"/>
                <a:cs typeface="Cambria"/>
                <a:sym typeface="Cambria"/>
              </a:rPr>
              <a:t>Martin Kaste, Wipeout: When Your Company Kills Your iPhone, http://www.npr.org/2010/11/22/131511381/wipeout-when-your-company-kills-your-iphone (September 14, 2014)</a:t>
            </a:r>
          </a:p>
          <a:p>
            <a:pPr marL="0" marR="0" lvl="0" indent="0" algn="l" rtl="0">
              <a:lnSpc>
                <a:spcPct val="100000"/>
              </a:lnSpc>
              <a:spcBef>
                <a:spcPts val="0"/>
              </a:spcBef>
              <a:buClr>
                <a:schemeClr val="lt2"/>
              </a:buClr>
              <a:buSzPct val="25000"/>
              <a:buFont typeface="Cambria"/>
              <a:buNone/>
            </a:pPr>
            <a:r>
              <a:rPr lang="en-US" sz="1000" b="0" i="0" u="none" strike="noStrike" cap="none" baseline="0">
                <a:solidFill>
                  <a:schemeClr val="lt1"/>
                </a:solidFill>
                <a:latin typeface="Cambria"/>
                <a:ea typeface="Cambria"/>
                <a:cs typeface="Cambria"/>
                <a:sym typeface="Cambria"/>
              </a:rPr>
              <a:t>[4] GNU</a:t>
            </a:r>
            <a:r>
              <a:rPr lang="en-US" sz="1000">
                <a:solidFill>
                  <a:schemeClr val="lt1"/>
                </a:solidFill>
                <a:latin typeface="Cambria"/>
                <a:ea typeface="Cambria"/>
                <a:cs typeface="Cambria"/>
                <a:sym typeface="Cambria"/>
              </a:rPr>
              <a:t>.org, Proprietary Back Doors, </a:t>
            </a:r>
            <a:r>
              <a:rPr lang="en-US" sz="1000" u="sng">
                <a:solidFill>
                  <a:schemeClr val="lt1"/>
                </a:solidFill>
                <a:latin typeface="Cambria"/>
                <a:ea typeface="Cambria"/>
                <a:cs typeface="Cambria"/>
                <a:sym typeface="Cambria"/>
                <a:hlinkClick r:id="rId5"/>
              </a:rPr>
              <a:t>http://www.gnu.org/philosophy/proprietary-back-doors.html</a:t>
            </a:r>
            <a:r>
              <a:rPr lang="en-US" sz="1000">
                <a:solidFill>
                  <a:schemeClr val="lt1"/>
                </a:solidFill>
                <a:latin typeface="Cambria"/>
                <a:ea typeface="Cambria"/>
                <a:cs typeface="Cambria"/>
                <a:sym typeface="Cambria"/>
              </a:rPr>
              <a:t> (September 14, 2014)</a:t>
            </a:r>
          </a:p>
          <a:p>
            <a:pPr marL="0" marR="0" lvl="0" indent="0" algn="l" rtl="0">
              <a:lnSpc>
                <a:spcPct val="100000"/>
              </a:lnSpc>
              <a:spcBef>
                <a:spcPts val="0"/>
              </a:spcBef>
              <a:buClr>
                <a:schemeClr val="lt2"/>
              </a:buClr>
              <a:buSzPct val="25000"/>
              <a:buFont typeface="Cambria"/>
              <a:buNone/>
            </a:pPr>
            <a:r>
              <a:rPr lang="en-US" sz="1000" b="0" i="0" u="none" strike="noStrike" cap="none" baseline="0">
                <a:solidFill>
                  <a:schemeClr val="lt1"/>
                </a:solidFill>
                <a:latin typeface="Cambria"/>
                <a:ea typeface="Cambria"/>
                <a:cs typeface="Cambria"/>
                <a:sym typeface="Cambria"/>
              </a:rPr>
              <a:t>[5] </a:t>
            </a:r>
            <a:r>
              <a:rPr lang="en-US" sz="1000">
                <a:solidFill>
                  <a:schemeClr val="lt1"/>
                </a:solidFill>
                <a:latin typeface="Cambria"/>
                <a:ea typeface="Cambria"/>
                <a:cs typeface="Cambria"/>
                <a:sym typeface="Cambria"/>
              </a:rPr>
              <a:t>Ed Felten, Software Transparency, </a:t>
            </a:r>
            <a:r>
              <a:rPr lang="en-US" sz="1000" u="sng">
                <a:solidFill>
                  <a:schemeClr val="lt1"/>
                </a:solidFill>
                <a:latin typeface="Cambria"/>
                <a:ea typeface="Cambria"/>
                <a:cs typeface="Cambria"/>
                <a:sym typeface="Cambria"/>
                <a:hlinkClick r:id="rId6"/>
              </a:rPr>
              <a:t>https://freedom-to-tinker.com/blog/felten/software-transparency/</a:t>
            </a:r>
            <a:r>
              <a:rPr lang="en-US" sz="1000">
                <a:solidFill>
                  <a:schemeClr val="lt1"/>
                </a:solidFill>
                <a:latin typeface="Cambria"/>
                <a:ea typeface="Cambria"/>
                <a:cs typeface="Cambria"/>
                <a:sym typeface="Cambria"/>
              </a:rPr>
              <a:t> (September 14, 2014)</a:t>
            </a:r>
          </a:p>
          <a:p>
            <a:pPr marL="0" marR="0" lvl="0" indent="0" algn="l" rtl="0">
              <a:lnSpc>
                <a:spcPct val="100000"/>
              </a:lnSpc>
              <a:spcBef>
                <a:spcPts val="0"/>
              </a:spcBef>
              <a:buClr>
                <a:schemeClr val="lt2"/>
              </a:buClr>
              <a:buSzPct val="25000"/>
              <a:buFont typeface="Cambria"/>
              <a:buNone/>
            </a:pPr>
            <a:r>
              <a:rPr lang="en-US" sz="1000">
                <a:solidFill>
                  <a:schemeClr val="lt1"/>
                </a:solidFill>
                <a:latin typeface="Cambria"/>
                <a:ea typeface="Cambria"/>
                <a:cs typeface="Cambria"/>
                <a:sym typeface="Cambria"/>
              </a:rPr>
              <a:t>[6] Scott Merrill, With Many Eyeballs, All Bugs Are Shallow, </a:t>
            </a:r>
            <a:r>
              <a:rPr lang="en-US" sz="1000" u="sng">
                <a:solidFill>
                  <a:schemeClr val="lt1"/>
                </a:solidFill>
                <a:latin typeface="Cambria"/>
                <a:ea typeface="Cambria"/>
                <a:cs typeface="Cambria"/>
                <a:sym typeface="Cambria"/>
                <a:hlinkClick r:id="rId7"/>
              </a:rPr>
              <a:t>http://techcrunch.com/2012/02/23/with-many-eyeballs-all-bugs-are-shallow/</a:t>
            </a:r>
            <a:r>
              <a:rPr lang="en-US" sz="1000">
                <a:solidFill>
                  <a:schemeClr val="lt1"/>
                </a:solidFill>
                <a:latin typeface="Cambria"/>
                <a:ea typeface="Cambria"/>
                <a:cs typeface="Cambria"/>
                <a:sym typeface="Cambria"/>
              </a:rPr>
              <a:t> (September 14, 2014)</a:t>
            </a:r>
          </a:p>
          <a:p>
            <a:pPr marL="0" marR="0" lvl="0" indent="0" algn="l" rtl="0">
              <a:lnSpc>
                <a:spcPct val="100000"/>
              </a:lnSpc>
              <a:spcBef>
                <a:spcPts val="0"/>
              </a:spcBef>
              <a:buClr>
                <a:schemeClr val="lt2"/>
              </a:buClr>
              <a:buSzPct val="25000"/>
              <a:buFont typeface="Cambria"/>
              <a:buNone/>
            </a:pPr>
            <a:r>
              <a:rPr lang="en-US" sz="1000">
                <a:solidFill>
                  <a:schemeClr val="lt1"/>
                </a:solidFill>
                <a:latin typeface="Cambria"/>
                <a:ea typeface="Cambria"/>
                <a:cs typeface="Cambria"/>
                <a:sym typeface="Cambria"/>
              </a:rPr>
              <a:t>[7] Mohit Kumar, Xiaomi Phones Secretly Sending Users’ Sensitive Data to Chinese Servers, </a:t>
            </a:r>
            <a:r>
              <a:rPr lang="en-US" sz="1000" u="sng">
                <a:solidFill>
                  <a:schemeClr val="lt1"/>
                </a:solidFill>
                <a:latin typeface="Cambria"/>
                <a:ea typeface="Cambria"/>
                <a:cs typeface="Cambria"/>
                <a:sym typeface="Cambria"/>
                <a:hlinkClick r:id="rId8"/>
              </a:rPr>
              <a:t>http://thehackernews.com/2014/08/xiaomi-phones-secretly-sending-users.html</a:t>
            </a:r>
            <a:r>
              <a:rPr lang="en-US" sz="1000">
                <a:solidFill>
                  <a:schemeClr val="lt1"/>
                </a:solidFill>
                <a:latin typeface="Cambria"/>
                <a:ea typeface="Cambria"/>
                <a:cs typeface="Cambria"/>
                <a:sym typeface="Cambria"/>
              </a:rPr>
              <a:t> (September 15, 2014)</a:t>
            </a:r>
          </a:p>
          <a:p>
            <a:pPr marL="0" marR="0" lvl="0" indent="0" algn="l" rtl="0">
              <a:lnSpc>
                <a:spcPct val="100000"/>
              </a:lnSpc>
              <a:spcBef>
                <a:spcPts val="0"/>
              </a:spcBef>
              <a:buClr>
                <a:schemeClr val="lt2"/>
              </a:buClr>
              <a:buSzPct val="25000"/>
              <a:buFont typeface="Cambria"/>
              <a:buNone/>
            </a:pPr>
            <a:r>
              <a:rPr lang="en-US" sz="1000">
                <a:solidFill>
                  <a:schemeClr val="lt1"/>
                </a:solidFill>
                <a:latin typeface="Cambria"/>
                <a:ea typeface="Cambria"/>
                <a:cs typeface="Cambria"/>
                <a:sym typeface="Cambria"/>
              </a:rPr>
              <a:t>[8] US Department of Defence, Frequently Asked Questions Regarding Open Source Software, </a:t>
            </a:r>
            <a:r>
              <a:rPr lang="en-US" sz="1000" u="sng">
                <a:solidFill>
                  <a:schemeClr val="lt1"/>
                </a:solidFill>
                <a:latin typeface="Cambria"/>
                <a:ea typeface="Cambria"/>
                <a:cs typeface="Cambria"/>
                <a:sym typeface="Cambria"/>
                <a:hlinkClick r:id="rId9"/>
              </a:rPr>
              <a:t>http://dodcio.defense.gov/OpenSourceSoftwareFAQ.aspx#Frequently_Asked_Questions_regarding_Open_Source_Software_.28OSS.29_and_the_Department_of_Defense_.28DoD.29</a:t>
            </a:r>
            <a:r>
              <a:rPr lang="en-US" sz="1000">
                <a:solidFill>
                  <a:schemeClr val="lt1"/>
                </a:solidFill>
                <a:latin typeface="Cambria"/>
                <a:ea typeface="Cambria"/>
                <a:cs typeface="Cambria"/>
                <a:sym typeface="Cambria"/>
              </a:rPr>
              <a:t> (September 15, 2014)</a:t>
            </a:r>
          </a:p>
          <a:p>
            <a:pPr marL="0" marR="0" lvl="0" indent="0" algn="l" rtl="0">
              <a:lnSpc>
                <a:spcPct val="100000"/>
              </a:lnSpc>
              <a:spcBef>
                <a:spcPts val="0"/>
              </a:spcBef>
              <a:buClr>
                <a:schemeClr val="lt2"/>
              </a:buClr>
              <a:buSzPct val="25000"/>
              <a:buFont typeface="Cambria"/>
              <a:buNone/>
            </a:pPr>
            <a:r>
              <a:rPr lang="en-US" sz="1000">
                <a:solidFill>
                  <a:schemeClr val="lt1"/>
                </a:solidFill>
                <a:latin typeface="Cambria"/>
                <a:ea typeface="Cambria"/>
                <a:cs typeface="Cambria"/>
                <a:sym typeface="Cambria"/>
              </a:rPr>
              <a:t>[9] Glenn Greenwald, Microsoft handed the NSA access to encrypted messages, </a:t>
            </a:r>
            <a:r>
              <a:rPr lang="en-US" sz="1000" u="sng">
                <a:solidFill>
                  <a:schemeClr val="lt1"/>
                </a:solidFill>
                <a:latin typeface="Cambria"/>
                <a:ea typeface="Cambria"/>
                <a:cs typeface="Cambria"/>
                <a:sym typeface="Cambria"/>
                <a:hlinkClick r:id="rId10"/>
              </a:rPr>
              <a:t>http://www.theguardian.com/world/2013/jul/11/microsoft-nsa-collaboration-user-data</a:t>
            </a:r>
            <a:r>
              <a:rPr lang="en-US" sz="1000">
                <a:solidFill>
                  <a:schemeClr val="lt1"/>
                </a:solidFill>
                <a:latin typeface="Cambria"/>
                <a:ea typeface="Cambria"/>
                <a:cs typeface="Cambria"/>
                <a:sym typeface="Cambria"/>
              </a:rPr>
              <a:t>, (September 15, 2014)</a:t>
            </a:r>
          </a:p>
          <a:p>
            <a:pPr marL="0" marR="0" lvl="0" indent="0" algn="l" rtl="0">
              <a:lnSpc>
                <a:spcPct val="100000"/>
              </a:lnSpc>
              <a:spcBef>
                <a:spcPts val="0"/>
              </a:spcBef>
              <a:buClr>
                <a:schemeClr val="lt2"/>
              </a:buClr>
              <a:buSzPct val="25000"/>
              <a:buFont typeface="Cambria"/>
              <a:buNone/>
            </a:pPr>
            <a:r>
              <a:rPr lang="en-US" sz="1000">
                <a:solidFill>
                  <a:schemeClr val="lt1"/>
                </a:solidFill>
                <a:latin typeface="Cambria"/>
                <a:ea typeface="Cambria"/>
                <a:cs typeface="Cambria"/>
                <a:sym typeface="Cambria"/>
              </a:rPr>
              <a:t>[10] Ed Felten, The Linux Backdoor Attempt of 2003, </a:t>
            </a:r>
            <a:r>
              <a:rPr lang="en-US" sz="1000" u="sng">
                <a:solidFill>
                  <a:schemeClr val="lt1"/>
                </a:solidFill>
                <a:latin typeface="Cambria"/>
                <a:ea typeface="Cambria"/>
                <a:cs typeface="Cambria"/>
                <a:sym typeface="Cambria"/>
                <a:hlinkClick r:id="rId11"/>
              </a:rPr>
              <a:t>https://freedom-to-tinker.com/blog/felten/the-linux-backdoor-attempt-of-2003/</a:t>
            </a:r>
            <a:r>
              <a:rPr lang="en-US" sz="1000">
                <a:solidFill>
                  <a:schemeClr val="lt1"/>
                </a:solidFill>
                <a:latin typeface="Cambria"/>
                <a:ea typeface="Cambria"/>
                <a:cs typeface="Cambria"/>
                <a:sym typeface="Cambria"/>
              </a:rPr>
              <a:t> (September 15, 2014)</a:t>
            </a:r>
          </a:p>
        </p:txBody>
      </p:sp>
      <p:sp>
        <p:nvSpPr>
          <p:cNvPr id="130" name="Shape 130"/>
          <p:cNvSpPr txBox="1">
            <a:spLocks noGrp="1"/>
          </p:cNvSpPr>
          <p:nvPr>
            <p:ph type="ftr" sz="quarter" idx="11"/>
          </p:nvPr>
        </p:nvSpPr>
        <p:spPr>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mbria"/>
              <a:buNone/>
            </a:pPr>
            <a:r>
              <a:rPr lang="en-US" sz="800" b="0" i="0" u="none" strike="noStrike" cap="none" baseline="0">
                <a:solidFill>
                  <a:schemeClr val="lt1"/>
                </a:solidFill>
                <a:latin typeface="Cambria"/>
                <a:ea typeface="Cambria"/>
                <a:cs typeface="Cambria"/>
                <a:sym typeface="Cambria"/>
              </a:rPr>
              <a:t>© 2014 Keith A. Pray</a:t>
            </a:r>
          </a:p>
        </p:txBody>
      </p:sp>
      <p:sp>
        <p:nvSpPr>
          <p:cNvPr id="132" name="Shape 132"/>
          <p:cNvSpPr txBox="1"/>
          <p:nvPr/>
        </p:nvSpPr>
        <p:spPr>
          <a:xfrm>
            <a:off x="6847114" y="372337"/>
            <a:ext cx="2179799" cy="3078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a:solidFill>
                  <a:schemeClr val="lt1"/>
                </a:solidFill>
                <a:latin typeface="Cambria"/>
                <a:ea typeface="Cambria"/>
                <a:cs typeface="Cambria"/>
                <a:sym typeface="Cambria"/>
              </a:rPr>
              <a:t>Nick Brown</a:t>
            </a:r>
          </a:p>
        </p:txBody>
      </p:sp>
      <p:sp>
        <p:nvSpPr>
          <p:cNvPr id="8" name="Slide Number Placeholder 4"/>
          <p:cNvSpPr txBox="1">
            <a:spLocks/>
          </p:cNvSpPr>
          <p:nvPr/>
        </p:nvSpPr>
        <p:spPr>
          <a:xfrm>
            <a:off x="8519160" y="4997196"/>
            <a:ext cx="624840" cy="146304"/>
          </a:xfrm>
          <a:prstGeom prst="rect">
            <a:avLst/>
          </a:prstGeom>
        </p:spPr>
        <p:txBody>
          <a:bodyPr vert="horz" lIns="91436" tIns="45718" rIns="91436" bIns="45718" rtlCol="0" anchor="ctr"/>
          <a:lstStyle>
            <a:defPPr>
              <a:defRPr lang="en-US"/>
            </a:defPPr>
            <a:lvl1pPr marL="0" algn="r"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2A17EAB-8B51-5C40-8776-6683E51FA7A0}" type="slidenum">
              <a:rPr lang="en-US" smtClean="0"/>
              <a:pPr/>
              <a:t>12</a:t>
            </a:fld>
            <a:endParaRPr lang="en-US" dirty="0"/>
          </a:p>
        </p:txBody>
      </p:sp>
    </p:spTree>
    <p:extLst>
      <p:ext uri="{BB962C8B-B14F-4D97-AF65-F5344CB8AC3E}">
        <p14:creationId xmlns:p14="http://schemas.microsoft.com/office/powerpoint/2010/main" val="160091003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game identity</a:t>
            </a:r>
            <a:endParaRPr lang="en-US" dirty="0"/>
          </a:p>
        </p:txBody>
      </p:sp>
      <p:sp>
        <p:nvSpPr>
          <p:cNvPr id="3" name="Content Placeholder 2"/>
          <p:cNvSpPr>
            <a:spLocks noGrp="1"/>
          </p:cNvSpPr>
          <p:nvPr>
            <p:ph sz="half" idx="1"/>
          </p:nvPr>
        </p:nvSpPr>
        <p:spPr/>
        <p:txBody>
          <a:bodyPr/>
          <a:lstStyle/>
          <a:p>
            <a:r>
              <a:rPr lang="en-US" dirty="0" smtClean="0"/>
              <a:t>Online game companies</a:t>
            </a:r>
          </a:p>
          <a:p>
            <a:pPr lvl="1"/>
            <a:r>
              <a:rPr lang="en-US" dirty="0" smtClean="0"/>
              <a:t>Are they improving to keep our personal information secure?</a:t>
            </a:r>
          </a:p>
          <a:p>
            <a:pPr marL="205768" lvl="1" indent="0">
              <a:buNone/>
            </a:pPr>
            <a:endParaRPr lang="en-US" dirty="0" smtClean="0"/>
          </a:p>
          <a:p>
            <a:pPr lvl="1"/>
            <a:r>
              <a:rPr lang="en-US" dirty="0" smtClean="0"/>
              <a:t>Information users commonly give</a:t>
            </a:r>
          </a:p>
          <a:p>
            <a:pPr lvl="2"/>
            <a:r>
              <a:rPr lang="en-US" dirty="0" smtClean="0"/>
              <a:t>Contact information</a:t>
            </a:r>
          </a:p>
          <a:p>
            <a:pPr lvl="2"/>
            <a:r>
              <a:rPr lang="en-US" dirty="0" smtClean="0"/>
              <a:t>Account information</a:t>
            </a:r>
          </a:p>
          <a:p>
            <a:pPr lvl="2"/>
            <a:r>
              <a:rPr lang="en-US" dirty="0" smtClean="0"/>
              <a:t>Billing information</a:t>
            </a:r>
          </a:p>
          <a:p>
            <a:pPr marL="205768" lvl="1" indent="0">
              <a:buNone/>
            </a:pPr>
            <a:r>
              <a:rPr lang="en-US" dirty="0"/>
              <a:t>	</a:t>
            </a:r>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4400" y="1276349"/>
            <a:ext cx="3733800" cy="3310903"/>
          </a:xfrm>
          <a:ln>
            <a:solidFill>
              <a:schemeClr val="bg1"/>
            </a:solidFill>
          </a:ln>
        </p:spPr>
      </p:pic>
      <p:sp>
        <p:nvSpPr>
          <p:cNvPr id="5" name="Footer Placeholder 4"/>
          <p:cNvSpPr>
            <a:spLocks noGrp="1"/>
          </p:cNvSpPr>
          <p:nvPr>
            <p:ph type="ftr" sz="quarter" idx="11"/>
          </p:nvPr>
        </p:nvSpPr>
        <p:spPr/>
        <p:txBody>
          <a:bodyPr/>
          <a:lstStyle/>
          <a:p>
            <a:r>
              <a:rPr lang="en-US" dirty="0" smtClean="0"/>
              <a:t>© 2014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Adam Myers</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Picture: http://www.playstation.com/en-us/legal/user-agreements</a:t>
            </a:r>
            <a:endParaRPr lang="en-US" sz="1200" dirty="0">
              <a:solidFill>
                <a:schemeClr val="tx1"/>
              </a:solidFill>
            </a:endParaRPr>
          </a:p>
        </p:txBody>
      </p:sp>
    </p:spTree>
    <p:extLst>
      <p:ext uri="{BB962C8B-B14F-4D97-AF65-F5344CB8AC3E}">
        <p14:creationId xmlns:p14="http://schemas.microsoft.com/office/powerpoint/2010/main" val="20480363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PlayStation network outage</a:t>
            </a:r>
            <a:endParaRPr lang="en-US" dirty="0"/>
          </a:p>
        </p:txBody>
      </p:sp>
      <p:sp>
        <p:nvSpPr>
          <p:cNvPr id="3" name="Content Placeholder 2"/>
          <p:cNvSpPr>
            <a:spLocks noGrp="1"/>
          </p:cNvSpPr>
          <p:nvPr>
            <p:ph sz="half" idx="1"/>
          </p:nvPr>
        </p:nvSpPr>
        <p:spPr/>
        <p:txBody>
          <a:bodyPr/>
          <a:lstStyle/>
          <a:p>
            <a:r>
              <a:rPr lang="en-US" dirty="0" smtClean="0"/>
              <a:t>~77 million accounts stolen </a:t>
            </a:r>
          </a:p>
          <a:p>
            <a:pPr lvl="1"/>
            <a:r>
              <a:rPr lang="en-US" dirty="0" smtClean="0"/>
              <a:t>Prevented use of online service [1]</a:t>
            </a:r>
          </a:p>
          <a:p>
            <a:pPr lvl="1"/>
            <a:r>
              <a:rPr lang="en-US" dirty="0" smtClean="0"/>
              <a:t>Personal identifiable information stolen from each account [2]</a:t>
            </a:r>
          </a:p>
          <a:p>
            <a:pPr lvl="1"/>
            <a:r>
              <a:rPr lang="en-US" dirty="0" smtClean="0"/>
              <a:t>New Terms and Conditions [3]</a:t>
            </a:r>
          </a:p>
        </p:txBody>
      </p:sp>
      <p:sp>
        <p:nvSpPr>
          <p:cNvPr id="5" name="Footer Placeholder 4"/>
          <p:cNvSpPr>
            <a:spLocks noGrp="1"/>
          </p:cNvSpPr>
          <p:nvPr>
            <p:ph type="ftr" sz="quarter" idx="11"/>
          </p:nvPr>
        </p:nvSpPr>
        <p:spPr/>
        <p:txBody>
          <a:bodyPr/>
          <a:lstStyle/>
          <a:p>
            <a:r>
              <a:rPr lang="en-US" dirty="0" smtClean="0">
                <a:solidFill>
                  <a:prstClr val="white"/>
                </a:solidFill>
              </a:rPr>
              <a:t>© 2014 Keith A. Pray</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A2A17EAB-8B51-5C40-8776-6683E51FA7A0}" type="slidenum">
              <a:rPr lang="en-US" smtClean="0">
                <a:solidFill>
                  <a:prstClr val="white"/>
                </a:solidFill>
              </a:rPr>
              <a:pPr/>
              <a:t>14</a:t>
            </a:fld>
            <a:endParaRPr lang="en-US">
              <a:solidFill>
                <a:prstClr val="white"/>
              </a:solidFill>
            </a:endParaRPr>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prstClr val="white"/>
                </a:solidFill>
              </a:rPr>
              <a:t>Adam Myers</a:t>
            </a:r>
            <a:endParaRPr lang="en-US" sz="1400" dirty="0">
              <a:solidFill>
                <a:prstClr val="white"/>
              </a:solidFill>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prstClr val="white"/>
                </a:solidFill>
              </a:rPr>
              <a:t>Picture: http://cdn0.vox-cdn.com/uploads/chorus_image/image/37383186/playstation_network_logo.0_cinema_960.0.jpg</a:t>
            </a:r>
          </a:p>
        </p:txBody>
      </p:sp>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4400" y="1352550"/>
            <a:ext cx="3733800" cy="3006507"/>
          </a:xfrm>
        </p:spPr>
      </p:pic>
    </p:spTree>
    <p:extLst>
      <p:ext uri="{BB962C8B-B14F-4D97-AF65-F5344CB8AC3E}">
        <p14:creationId xmlns:p14="http://schemas.microsoft.com/office/powerpoint/2010/main" val="36472162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MEASURES COMPANIES ARE TAKING</a:t>
            </a:r>
            <a:endParaRPr lang="en-US" dirty="0"/>
          </a:p>
        </p:txBody>
      </p:sp>
      <p:sp>
        <p:nvSpPr>
          <p:cNvPr id="3" name="Content Placeholder 2"/>
          <p:cNvSpPr>
            <a:spLocks noGrp="1"/>
          </p:cNvSpPr>
          <p:nvPr>
            <p:ph sz="half" idx="1"/>
          </p:nvPr>
        </p:nvSpPr>
        <p:spPr/>
        <p:txBody>
          <a:bodyPr/>
          <a:lstStyle/>
          <a:p>
            <a:r>
              <a:rPr lang="en-US" dirty="0" smtClean="0"/>
              <a:t>Two factor authentication [4]</a:t>
            </a:r>
          </a:p>
          <a:p>
            <a:pPr lvl="1"/>
            <a:r>
              <a:rPr lang="en-US" dirty="0" smtClean="0"/>
              <a:t>Authenticators [4]</a:t>
            </a:r>
          </a:p>
          <a:p>
            <a:pPr lvl="1"/>
            <a:r>
              <a:rPr lang="en-US" dirty="0" smtClean="0"/>
              <a:t>Steam Guard [5]</a:t>
            </a:r>
          </a:p>
          <a:p>
            <a:pPr lvl="1"/>
            <a:r>
              <a:rPr lang="en-US" dirty="0" smtClean="0"/>
              <a:t>Optional</a:t>
            </a:r>
            <a:endParaRPr lang="en-US" dirty="0"/>
          </a:p>
          <a:p>
            <a:pPr marL="0" indent="0">
              <a:buNone/>
            </a:pPr>
            <a:endParaRPr lang="en-US" dirty="0"/>
          </a:p>
          <a:p>
            <a:pPr lvl="1"/>
            <a:endParaRPr lang="en-US" dirty="0" smtClean="0"/>
          </a:p>
          <a:p>
            <a:pPr lvl="1"/>
            <a:endParaRPr lang="en-US" dirty="0" smtClean="0"/>
          </a:p>
          <a:p>
            <a:pPr marL="0" indent="0">
              <a:buNone/>
            </a:pPr>
            <a:endParaRPr lang="en-US" dirty="0" smtClean="0"/>
          </a:p>
          <a:p>
            <a:endParaRPr lang="en-US" dirty="0"/>
          </a:p>
        </p:txBody>
      </p:sp>
      <p:sp>
        <p:nvSpPr>
          <p:cNvPr id="5" name="Footer Placeholder 4"/>
          <p:cNvSpPr>
            <a:spLocks noGrp="1"/>
          </p:cNvSpPr>
          <p:nvPr>
            <p:ph type="ftr" sz="quarter" idx="11"/>
          </p:nvPr>
        </p:nvSpPr>
        <p:spPr/>
        <p:txBody>
          <a:bodyPr/>
          <a:lstStyle/>
          <a:p>
            <a:r>
              <a:rPr lang="en-US" dirty="0" smtClean="0">
                <a:solidFill>
                  <a:prstClr val="white"/>
                </a:solidFill>
              </a:rPr>
              <a:t>© 2014 Keith A. Pray</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A2A17EAB-8B51-5C40-8776-6683E51FA7A0}" type="slidenum">
              <a:rPr lang="en-US" smtClean="0">
                <a:solidFill>
                  <a:prstClr val="white"/>
                </a:solidFill>
              </a:rPr>
              <a:pPr/>
              <a:t>15</a:t>
            </a:fld>
            <a:endParaRPr lang="en-US">
              <a:solidFill>
                <a:prstClr val="white"/>
              </a:solidFill>
            </a:endParaRPr>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prstClr val="white"/>
                </a:solidFill>
              </a:rPr>
              <a:t>Adam Myers</a:t>
            </a:r>
            <a:endParaRPr lang="en-US" sz="1400" dirty="0">
              <a:solidFill>
                <a:prstClr val="white"/>
              </a:solidFill>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prstClr val="white"/>
                </a:solidFill>
              </a:rPr>
              <a:t>Picture: http://www.pcweenie.com/reviews/games/wow4p/_graphics/p10_001_BlizzardAuthenticator.jpg</a:t>
            </a:r>
          </a:p>
        </p:txBody>
      </p:sp>
      <p:pic>
        <p:nvPicPr>
          <p:cNvPr id="10" name="Content Placeholder 9"/>
          <p:cNvPicPr>
            <a:picLocks noGrp="1" noChangeAspect="1"/>
          </p:cNvPicPr>
          <p:nvPr>
            <p:ph sz="half" idx="2"/>
          </p:nvPr>
        </p:nvPicPr>
        <p:blipFill>
          <a:blip r:embed="rId3"/>
          <a:stretch>
            <a:fillRect/>
          </a:stretch>
        </p:blipFill>
        <p:spPr>
          <a:xfrm>
            <a:off x="4724400" y="1546669"/>
            <a:ext cx="3733800" cy="2411028"/>
          </a:xfrm>
          <a:prstGeom prst="rect">
            <a:avLst/>
          </a:prstGeom>
        </p:spPr>
      </p:pic>
    </p:spTree>
    <p:extLst>
      <p:ext uri="{BB962C8B-B14F-4D97-AF65-F5344CB8AC3E}">
        <p14:creationId xmlns:p14="http://schemas.microsoft.com/office/powerpoint/2010/main" val="33788943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Players want their privacy</a:t>
            </a:r>
            <a:endParaRPr lang="en-US" dirty="0"/>
          </a:p>
        </p:txBody>
      </p:sp>
      <p:sp>
        <p:nvSpPr>
          <p:cNvPr id="3" name="Content Placeholder 2"/>
          <p:cNvSpPr>
            <a:spLocks noGrp="1"/>
          </p:cNvSpPr>
          <p:nvPr>
            <p:ph sz="half" idx="1"/>
          </p:nvPr>
        </p:nvSpPr>
        <p:spPr/>
        <p:txBody>
          <a:bodyPr>
            <a:normAutofit fontScale="25000" lnSpcReduction="20000"/>
          </a:bodyPr>
          <a:lstStyle/>
          <a:p>
            <a:r>
              <a:rPr lang="en-US" sz="7200" dirty="0" smtClean="0"/>
              <a:t>Blizzard Real ID [6]</a:t>
            </a:r>
          </a:p>
          <a:p>
            <a:pPr lvl="1"/>
            <a:r>
              <a:rPr lang="en-US" sz="6900" dirty="0" smtClean="0"/>
              <a:t>Online </a:t>
            </a:r>
            <a:r>
              <a:rPr lang="en-US" sz="6900" dirty="0"/>
              <a:t>friends can see users real name</a:t>
            </a:r>
          </a:p>
          <a:p>
            <a:pPr lvl="1"/>
            <a:r>
              <a:rPr lang="en-US" sz="6900" dirty="0"/>
              <a:t>Initially planned to allow all forum user to see each others Real ID</a:t>
            </a:r>
          </a:p>
          <a:p>
            <a:pPr lvl="1"/>
            <a:r>
              <a:rPr lang="en-US" sz="6900" dirty="0"/>
              <a:t>Massive </a:t>
            </a:r>
            <a:r>
              <a:rPr lang="en-US" sz="6900" dirty="0" smtClean="0"/>
              <a:t>outcry; </a:t>
            </a:r>
            <a:r>
              <a:rPr lang="en-US" sz="6900" dirty="0"/>
              <a:t>3 days later, Real ID became </a:t>
            </a:r>
            <a:r>
              <a:rPr lang="en-US" sz="6900" dirty="0" smtClean="0"/>
              <a:t>optional [7]</a:t>
            </a:r>
          </a:p>
          <a:p>
            <a:pPr marL="0" indent="0">
              <a:buNone/>
            </a:pPr>
            <a:endParaRPr lang="en-US" sz="7200" dirty="0" smtClean="0"/>
          </a:p>
          <a:p>
            <a:r>
              <a:rPr lang="en-US" sz="7200" dirty="0" smtClean="0"/>
              <a:t>Companies’ information security methods have improved, and will continue to improve</a:t>
            </a:r>
          </a:p>
          <a:p>
            <a:pPr marL="205768" lvl="1" indent="0">
              <a:buNone/>
            </a:pPr>
            <a:endParaRPr lang="en-US" sz="6900" dirty="0" smtClean="0"/>
          </a:p>
          <a:p>
            <a:pPr marL="205768" lvl="1" indent="0">
              <a:buNone/>
            </a:pPr>
            <a:endParaRPr lang="en-US" dirty="0"/>
          </a:p>
          <a:p>
            <a:pPr marL="205768" lvl="1" indent="0">
              <a:buNone/>
            </a:pPr>
            <a:endParaRPr lang="en-US" dirty="0" smtClean="0"/>
          </a:p>
          <a:p>
            <a:pPr marL="205768" lvl="1" indent="0">
              <a:buNone/>
            </a:pPr>
            <a:r>
              <a:rPr lang="en-US" dirty="0"/>
              <a:t>	</a:t>
            </a:r>
          </a:p>
        </p:txBody>
      </p:sp>
      <p:sp>
        <p:nvSpPr>
          <p:cNvPr id="5" name="Footer Placeholder 4"/>
          <p:cNvSpPr>
            <a:spLocks noGrp="1"/>
          </p:cNvSpPr>
          <p:nvPr>
            <p:ph type="ftr" sz="quarter" idx="11"/>
          </p:nvPr>
        </p:nvSpPr>
        <p:spPr/>
        <p:txBody>
          <a:bodyPr/>
          <a:lstStyle/>
          <a:p>
            <a:r>
              <a:rPr lang="en-US" dirty="0" smtClean="0">
                <a:solidFill>
                  <a:prstClr val="white"/>
                </a:solidFill>
              </a:rPr>
              <a:t>© 2014 Keith A. Pray</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A2A17EAB-8B51-5C40-8776-6683E51FA7A0}" type="slidenum">
              <a:rPr lang="en-US" smtClean="0">
                <a:solidFill>
                  <a:prstClr val="white"/>
                </a:solidFill>
              </a:rPr>
              <a:pPr/>
              <a:t>16</a:t>
            </a:fld>
            <a:endParaRPr lang="en-US">
              <a:solidFill>
                <a:prstClr val="white"/>
              </a:solidFill>
            </a:endParaRPr>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prstClr val="white"/>
                </a:solidFill>
              </a:rPr>
              <a:t>Adam Myers</a:t>
            </a:r>
            <a:endParaRPr lang="en-US" sz="1400" dirty="0">
              <a:solidFill>
                <a:prstClr val="white"/>
              </a:solidFill>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prstClr val="white"/>
                </a:solidFill>
              </a:rPr>
              <a:t>Picture: http</a:t>
            </a:r>
            <a:r>
              <a:rPr lang="en-US" sz="1200" dirty="0">
                <a:solidFill>
                  <a:prstClr val="white"/>
                </a:solidFill>
              </a:rPr>
              <a:t>://media.pcgamer.com/files/2010/07/Real-Id.png</a:t>
            </a:r>
          </a:p>
        </p:txBody>
      </p:sp>
      <p:pic>
        <p:nvPicPr>
          <p:cNvPr id="10" name="Content Placeholder 9"/>
          <p:cNvPicPr>
            <a:picLocks noGrp="1" noChangeAspect="1"/>
          </p:cNvPicPr>
          <p:nvPr>
            <p:ph sz="half" idx="2"/>
          </p:nvPr>
        </p:nvPicPr>
        <p:blipFill>
          <a:blip r:embed="rId3"/>
          <a:stretch>
            <a:fillRect/>
          </a:stretch>
        </p:blipFill>
        <p:spPr>
          <a:xfrm>
            <a:off x="4724400" y="1286737"/>
            <a:ext cx="3733800" cy="2839804"/>
          </a:xfrm>
          <a:prstGeom prst="rect">
            <a:avLst/>
          </a:prstGeom>
        </p:spPr>
      </p:pic>
    </p:spTree>
    <p:extLst>
      <p:ext uri="{BB962C8B-B14F-4D97-AF65-F5344CB8AC3E}">
        <p14:creationId xmlns:p14="http://schemas.microsoft.com/office/powerpoint/2010/main" val="17657042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685800" y="1048160"/>
            <a:ext cx="7772400" cy="3352800"/>
          </a:xfrm>
        </p:spPr>
        <p:txBody>
          <a:bodyPr>
            <a:normAutofit fontScale="92500"/>
          </a:bodyPr>
          <a:lstStyle/>
          <a:p>
            <a:pPr marL="0" indent="0">
              <a:buNone/>
            </a:pPr>
            <a:r>
              <a:rPr lang="en-US" sz="1400" dirty="0" smtClean="0"/>
              <a:t>[1] </a:t>
            </a:r>
            <a:r>
              <a:rPr lang="en-US" sz="1400" dirty="0"/>
              <a:t>Richmond, Shane (2011-04-26). "Millions of internet users hit by massive Sony PlayStation data theft". London: Telegraph. </a:t>
            </a:r>
            <a:r>
              <a:rPr lang="en-US" sz="1400" dirty="0" smtClean="0"/>
              <a:t>2011-04-29</a:t>
            </a:r>
            <a:r>
              <a:rPr lang="en-US" sz="1400" dirty="0"/>
              <a:t>.</a:t>
            </a:r>
            <a:endParaRPr lang="en-US" sz="1400" dirty="0" smtClean="0"/>
          </a:p>
          <a:p>
            <a:pPr marL="0" indent="0">
              <a:buNone/>
            </a:pPr>
            <a:r>
              <a:rPr lang="en-US" sz="1400" dirty="0" smtClean="0"/>
              <a:t>[2] </a:t>
            </a:r>
            <a:r>
              <a:rPr lang="en-US" sz="1400" dirty="0"/>
              <a:t>Kazuo Hirai's Letter to the U.S. House of Representatives". a photo set by Flickr user </a:t>
            </a:r>
            <a:r>
              <a:rPr lang="en-US" sz="1400" dirty="0" err="1"/>
              <a:t>PlayStation.Blog</a:t>
            </a:r>
            <a:r>
              <a:rPr lang="en-US" sz="1400" dirty="0"/>
              <a:t>. Flickr. https://www.flickr.com/photos/playstationblog/sets/72157626521862165</a:t>
            </a:r>
            <a:r>
              <a:rPr lang="en-US" sz="1400" dirty="0" smtClean="0"/>
              <a:t>/. 2011-10-20</a:t>
            </a:r>
          </a:p>
          <a:p>
            <a:pPr marL="0" indent="0">
              <a:buNone/>
            </a:pPr>
            <a:r>
              <a:rPr lang="en-US" sz="1400" dirty="0" smtClean="0"/>
              <a:t>[3] "New </a:t>
            </a:r>
            <a:r>
              <a:rPr lang="en-US" sz="1400" dirty="0"/>
              <a:t>Sony Terms of Service Ban Class Action Lawsuits, Is that Legal?". http://</a:t>
            </a:r>
            <a:r>
              <a:rPr lang="en-US" sz="1400" dirty="0" smtClean="0"/>
              <a:t>gdn9.com/story-25130-New-Sony-Terms-of-Service-Ban-Class-Action-Lawsuits-Is-that-Legal.html. 15 </a:t>
            </a:r>
            <a:r>
              <a:rPr lang="en-US" sz="1400" dirty="0"/>
              <a:t>September 2011</a:t>
            </a:r>
            <a:endParaRPr lang="en-US" sz="1400" dirty="0" smtClean="0"/>
          </a:p>
          <a:p>
            <a:pPr marL="0" indent="0">
              <a:buNone/>
            </a:pPr>
            <a:r>
              <a:rPr lang="en-US" sz="1400" dirty="0" smtClean="0"/>
              <a:t>[4] </a:t>
            </a:r>
            <a:r>
              <a:rPr lang="en-US" sz="1400" dirty="0"/>
              <a:t>https://www.soe.com/soeauthenticator/faq/#</a:t>
            </a:r>
            <a:r>
              <a:rPr lang="en-US" sz="1400" dirty="0" smtClean="0"/>
              <a:t>19 September 15 2014</a:t>
            </a:r>
          </a:p>
          <a:p>
            <a:pPr marL="0" indent="0">
              <a:buNone/>
            </a:pPr>
            <a:r>
              <a:rPr lang="en-US" sz="1400" dirty="0" smtClean="0"/>
              <a:t>[5] </a:t>
            </a:r>
            <a:r>
              <a:rPr lang="en-US" sz="1400" dirty="0"/>
              <a:t>https://</a:t>
            </a:r>
            <a:r>
              <a:rPr lang="en-US" sz="1400" dirty="0" smtClean="0"/>
              <a:t>support.steampowered.com/kb_article.php?ref=4020-ALZM-5519 </a:t>
            </a:r>
            <a:r>
              <a:rPr lang="en-US" sz="1400" dirty="0"/>
              <a:t>September 15 </a:t>
            </a:r>
            <a:r>
              <a:rPr lang="en-US" sz="1400" dirty="0" smtClean="0"/>
              <a:t>2014.</a:t>
            </a:r>
          </a:p>
          <a:p>
            <a:pPr marL="0" indent="0">
              <a:buNone/>
            </a:pPr>
            <a:r>
              <a:rPr lang="en-US" sz="1400" dirty="0" smtClean="0"/>
              <a:t>[6] </a:t>
            </a:r>
            <a:r>
              <a:rPr lang="en-US" sz="1400" dirty="0"/>
              <a:t>Rob </a:t>
            </a:r>
            <a:r>
              <a:rPr lang="en-US" sz="1400" dirty="0" err="1" smtClean="0"/>
              <a:t>Pegoraro</a:t>
            </a:r>
            <a:r>
              <a:rPr lang="en-US" sz="1400" dirty="0"/>
              <a:t> http://</a:t>
            </a:r>
            <a:r>
              <a:rPr lang="en-US" sz="1400" dirty="0" smtClean="0"/>
              <a:t>voices.washingtonpost.com/fasterforward/2010/07/world_of_warcraft_real_names.html. September 16 2014</a:t>
            </a:r>
          </a:p>
          <a:p>
            <a:pPr marL="0" indent="0">
              <a:buNone/>
            </a:pPr>
            <a:r>
              <a:rPr lang="en-US" sz="1400" dirty="0" smtClean="0"/>
              <a:t>[7] </a:t>
            </a:r>
            <a:r>
              <a:rPr lang="en-US" sz="1400" dirty="0"/>
              <a:t>Brendan Sinclair http://www.cnet.com/news/blizzard-real-id-system-sparks-controversy</a:t>
            </a:r>
            <a:r>
              <a:rPr lang="en-US" sz="1400" dirty="0" smtClean="0"/>
              <a:t>/ . September 16 2014</a:t>
            </a:r>
          </a:p>
        </p:txBody>
      </p:sp>
      <p:sp>
        <p:nvSpPr>
          <p:cNvPr id="4" name="Footer Placeholder 3"/>
          <p:cNvSpPr>
            <a:spLocks noGrp="1"/>
          </p:cNvSpPr>
          <p:nvPr>
            <p:ph type="ftr" sz="quarter" idx="11"/>
          </p:nvPr>
        </p:nvSpPr>
        <p:spPr/>
        <p:txBody>
          <a:bodyPr/>
          <a:lstStyle/>
          <a:p>
            <a:r>
              <a:rPr lang="en-US" smtClean="0"/>
              <a:t>© 2014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17</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Adam Myers</a:t>
            </a:r>
            <a:endParaRPr lang="en-US" sz="1400" dirty="0">
              <a:solidFill>
                <a:schemeClr val="tx1"/>
              </a:solidFill>
              <a:latin typeface="+mj-lt"/>
            </a:endParaRPr>
          </a:p>
        </p:txBody>
      </p:sp>
    </p:spTree>
    <p:extLst>
      <p:ext uri="{BB962C8B-B14F-4D97-AF65-F5344CB8AC3E}">
        <p14:creationId xmlns:p14="http://schemas.microsoft.com/office/powerpoint/2010/main" val="9166178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a:t>
            </a:r>
            <a:r>
              <a:rPr lang="en-US" dirty="0" smtClean="0"/>
              <a:t>6</a:t>
            </a:r>
            <a:r>
              <a:rPr lang="en-US" dirty="0" smtClean="0"/>
              <a:t/>
            </a:r>
            <a:br>
              <a:rPr lang="en-US" dirty="0" smtClean="0"/>
            </a:br>
            <a:r>
              <a:rPr lang="en-US" dirty="0" smtClean="0"/>
              <a:t>The End</a:t>
            </a:r>
            <a:endParaRPr lang="en-US" dirty="0"/>
          </a:p>
        </p:txBody>
      </p:sp>
      <p:sp>
        <p:nvSpPr>
          <p:cNvPr id="4" name="Footer Placeholder 3"/>
          <p:cNvSpPr>
            <a:spLocks noGrp="1"/>
          </p:cNvSpPr>
          <p:nvPr>
            <p:ph type="ftr" sz="quarter" idx="3"/>
          </p:nvPr>
        </p:nvSpPr>
        <p:spPr/>
        <p:txBody>
          <a:bodyPr/>
          <a:lstStyle/>
          <a:p>
            <a:r>
              <a:rPr lang="en-US" smtClean="0"/>
              <a:t>© 2014 Keith A. Pray</a:t>
            </a:r>
            <a:endParaRPr lang="en-US" dirty="0"/>
          </a:p>
        </p:txBody>
      </p:sp>
    </p:spTree>
    <p:extLst>
      <p:ext uri="{BB962C8B-B14F-4D97-AF65-F5344CB8AC3E}">
        <p14:creationId xmlns:p14="http://schemas.microsoft.com/office/powerpoint/2010/main" val="36757978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Logistics</a:t>
            </a:r>
            <a:endParaRPr lang="en-US" dirty="0"/>
          </a:p>
        </p:txBody>
      </p:sp>
      <p:sp>
        <p:nvSpPr>
          <p:cNvPr id="3" name="Content Placeholder 2"/>
          <p:cNvSpPr>
            <a:spLocks noGrp="1"/>
          </p:cNvSpPr>
          <p:nvPr>
            <p:ph idx="1"/>
          </p:nvPr>
        </p:nvSpPr>
        <p:spPr/>
        <p:txBody>
          <a:bodyPr/>
          <a:lstStyle/>
          <a:p>
            <a:r>
              <a:rPr lang="en-US" dirty="0"/>
              <a:t>We need Groups to volunteer to present Tuesday </a:t>
            </a:r>
            <a:br>
              <a:rPr lang="en-US" dirty="0"/>
            </a:br>
            <a:r>
              <a:rPr lang="en-US" dirty="0"/>
              <a:t>2014</a:t>
            </a:r>
            <a:r>
              <a:rPr lang="en-US" dirty="0" smtClean="0"/>
              <a:t>-10-07. </a:t>
            </a:r>
            <a:r>
              <a:rPr lang="en-US" dirty="0"/>
              <a:t>The first </a:t>
            </a:r>
            <a:r>
              <a:rPr lang="en-US" dirty="0" smtClean="0"/>
              <a:t>3 </a:t>
            </a:r>
            <a:r>
              <a:rPr lang="en-US" dirty="0"/>
              <a:t>to send the TA and me email win.</a:t>
            </a:r>
          </a:p>
          <a:p>
            <a:r>
              <a:rPr lang="en-US" dirty="0" smtClean="0"/>
              <a:t>Send me group web </a:t>
            </a:r>
            <a:r>
              <a:rPr lang="en-US" dirty="0"/>
              <a:t>site location</a:t>
            </a:r>
          </a:p>
          <a:p>
            <a:r>
              <a:rPr lang="en-US" dirty="0"/>
              <a:t>Please send email to both me and the TA for quickest response time</a:t>
            </a:r>
          </a:p>
          <a:p>
            <a:r>
              <a:rPr lang="en-US" dirty="0"/>
              <a:t>Presentations are due 24 hours before class</a:t>
            </a:r>
          </a:p>
          <a:p>
            <a:r>
              <a:rPr lang="en-US" dirty="0"/>
              <a:t>Use Presentation Guidelines on course web </a:t>
            </a:r>
            <a:r>
              <a:rPr lang="en-US" dirty="0" smtClean="0"/>
              <a:t>site</a:t>
            </a:r>
            <a:endParaRPr lang="en-US" dirty="0"/>
          </a:p>
        </p:txBody>
      </p:sp>
      <p:sp>
        <p:nvSpPr>
          <p:cNvPr id="4" name="Footer Placeholder 3"/>
          <p:cNvSpPr>
            <a:spLocks noGrp="1"/>
          </p:cNvSpPr>
          <p:nvPr>
            <p:ph type="ftr" sz="quarter" idx="11"/>
          </p:nvPr>
        </p:nvSpPr>
        <p:spPr/>
        <p:txBody>
          <a:bodyPr/>
          <a:lstStyle/>
          <a:p>
            <a:r>
              <a:rPr lang="en-US" smtClean="0"/>
              <a:t>© 2014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1738194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a:t>
            </a:r>
            <a:r>
              <a:rPr lang="en-US" dirty="0" smtClean="0"/>
              <a:t>Present</a:t>
            </a:r>
            <a:endParaRPr lang="en-US" dirty="0" smtClean="0"/>
          </a:p>
        </p:txBody>
      </p:sp>
      <p:sp>
        <p:nvSpPr>
          <p:cNvPr id="4" name="Footer Placeholder 3"/>
          <p:cNvSpPr>
            <a:spLocks noGrp="1"/>
          </p:cNvSpPr>
          <p:nvPr>
            <p:ph type="ftr" sz="quarter" idx="11"/>
          </p:nvPr>
        </p:nvSpPr>
        <p:spPr/>
        <p:txBody>
          <a:bodyPr/>
          <a:lstStyle/>
          <a:p>
            <a:r>
              <a:rPr lang="en-US" smtClean="0"/>
              <a:t>© 2014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27115020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a:t>
            </a:fld>
            <a:endParaRPr lang="en-US"/>
          </a:p>
        </p:txBody>
      </p:sp>
      <p:pic>
        <p:nvPicPr>
          <p:cNvPr id="6" name="Picture 5"/>
          <p:cNvPicPr>
            <a:picLocks noChangeAspect="1"/>
          </p:cNvPicPr>
          <p:nvPr/>
        </p:nvPicPr>
        <p:blipFill>
          <a:blip r:embed="rId3"/>
          <a:stretch>
            <a:fillRect/>
          </a:stretch>
        </p:blipFill>
        <p:spPr>
          <a:xfrm>
            <a:off x="4335240" y="342594"/>
            <a:ext cx="4532905" cy="4754186"/>
          </a:xfrm>
          <a:prstGeom prst="rect">
            <a:avLst/>
          </a:prstGeom>
        </p:spPr>
      </p:pic>
      <p:sp>
        <p:nvSpPr>
          <p:cNvPr id="7" name="TextBox 6"/>
          <p:cNvSpPr txBox="1"/>
          <p:nvPr/>
        </p:nvSpPr>
        <p:spPr>
          <a:xfrm>
            <a:off x="1641052" y="4718067"/>
            <a:ext cx="2547542" cy="346249"/>
          </a:xfrm>
          <a:prstGeom prst="rect">
            <a:avLst/>
          </a:prstGeom>
          <a:noFill/>
        </p:spPr>
        <p:txBody>
          <a:bodyPr wrap="none" rtlCol="0">
            <a:spAutoFit/>
          </a:bodyPr>
          <a:lstStyle/>
          <a:p>
            <a:pPr>
              <a:lnSpc>
                <a:spcPct val="90000"/>
              </a:lnSpc>
            </a:pPr>
            <a:r>
              <a:rPr lang="en-US" dirty="0"/>
              <a:t>http://</a:t>
            </a:r>
            <a:r>
              <a:rPr lang="en-US" dirty="0" err="1"/>
              <a:t>xkcd.com</a:t>
            </a:r>
            <a:r>
              <a:rPr lang="en-US" dirty="0"/>
              <a:t>/1269</a:t>
            </a:r>
            <a:r>
              <a:rPr lang="en-US" dirty="0" smtClean="0"/>
              <a:t>/</a:t>
            </a:r>
            <a:endParaRPr lang="en-US" dirty="0"/>
          </a:p>
        </p:txBody>
      </p:sp>
    </p:spTree>
    <p:extLst>
      <p:ext uri="{BB962C8B-B14F-4D97-AF65-F5344CB8AC3E}">
        <p14:creationId xmlns:p14="http://schemas.microsoft.com/office/powerpoint/2010/main" val="16817598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Reading Notes</a:t>
            </a:r>
            <a:endParaRPr lang="en-US" dirty="0"/>
          </a:p>
        </p:txBody>
      </p:sp>
      <p:sp>
        <p:nvSpPr>
          <p:cNvPr id="3" name="Content Placeholder 2"/>
          <p:cNvSpPr>
            <a:spLocks noGrp="1"/>
          </p:cNvSpPr>
          <p:nvPr>
            <p:ph sz="half" idx="1"/>
          </p:nvPr>
        </p:nvSpPr>
        <p:spPr/>
        <p:txBody>
          <a:bodyPr>
            <a:normAutofit/>
          </a:bodyPr>
          <a:lstStyle/>
          <a:p>
            <a:r>
              <a:rPr lang="en-US" dirty="0" smtClean="0"/>
              <a:t>pp. </a:t>
            </a:r>
            <a:r>
              <a:rPr lang="en-US" dirty="0" smtClean="0"/>
              <a:t>231 Moral capitol – 1984?</a:t>
            </a:r>
          </a:p>
          <a:p>
            <a:r>
              <a:rPr lang="en-US" dirty="0" smtClean="0"/>
              <a:t>pp. 237 “…privacy…in their own homes…” != nanny to expect privacy “…when… insides </a:t>
            </a:r>
            <a:r>
              <a:rPr lang="en-US" dirty="0" err="1" smtClean="0"/>
              <a:t>Sullivans</a:t>
            </a:r>
            <a:r>
              <a:rPr lang="en-US" dirty="0" smtClean="0"/>
              <a:t> home.</a:t>
            </a:r>
          </a:p>
          <a:p>
            <a:r>
              <a:rPr lang="en-US" dirty="0" smtClean="0"/>
              <a:t>pp</a:t>
            </a:r>
            <a:r>
              <a:rPr lang="en-US" dirty="0" smtClean="0"/>
              <a:t>. </a:t>
            </a:r>
            <a:r>
              <a:rPr lang="en-US" dirty="0" smtClean="0"/>
              <a:t>245 Web Browsers put cookies on on your hard drive, not Web Servers.</a:t>
            </a:r>
            <a:endParaRPr lang="en-US" dirty="0" smtClean="0"/>
          </a:p>
          <a:p>
            <a:r>
              <a:rPr lang="en-US" dirty="0" smtClean="0"/>
              <a:t>pp. </a:t>
            </a:r>
            <a:r>
              <a:rPr lang="en-US" dirty="0" smtClean="0"/>
              <a:t>249 why is assumption flawed?</a:t>
            </a:r>
            <a:endParaRPr lang="en-US" dirty="0" smtClean="0"/>
          </a:p>
        </p:txBody>
      </p:sp>
      <p:sp>
        <p:nvSpPr>
          <p:cNvPr id="11" name="Content Placeholder 10"/>
          <p:cNvSpPr>
            <a:spLocks noGrp="1"/>
          </p:cNvSpPr>
          <p:nvPr>
            <p:ph sz="half" idx="2"/>
          </p:nvPr>
        </p:nvSpPr>
        <p:spPr/>
        <p:txBody>
          <a:bodyPr>
            <a:normAutofit/>
          </a:bodyPr>
          <a:lstStyle/>
          <a:p>
            <a:r>
              <a:rPr lang="en-US" dirty="0"/>
              <a:t>pp. 251 Are call records really a “social network”?</a:t>
            </a:r>
          </a:p>
          <a:p>
            <a:r>
              <a:rPr lang="en-US" dirty="0" smtClean="0"/>
              <a:t>pp</a:t>
            </a:r>
            <a:r>
              <a:rPr lang="en-US" dirty="0"/>
              <a:t>. 255 Why does Apple not enforce policy of asking permission in the API?</a:t>
            </a:r>
          </a:p>
          <a:p>
            <a:r>
              <a:rPr lang="en-US" dirty="0" smtClean="0"/>
              <a:t>pp</a:t>
            </a:r>
            <a:r>
              <a:rPr lang="en-US" dirty="0" smtClean="0"/>
              <a:t>. </a:t>
            </a:r>
            <a:r>
              <a:rPr lang="en-US" dirty="0" smtClean="0"/>
              <a:t>256 5. </a:t>
            </a:r>
            <a:r>
              <a:rPr lang="en-US" dirty="0" smtClean="0"/>
              <a:t>2003 is a while ago.</a:t>
            </a:r>
            <a:endParaRPr lang="en-US" dirty="0" smtClean="0"/>
          </a:p>
          <a:p>
            <a:r>
              <a:rPr lang="en-US" dirty="0" smtClean="0"/>
              <a:t>pp. </a:t>
            </a:r>
            <a:r>
              <a:rPr lang="en-US" dirty="0" smtClean="0"/>
              <a:t>267 Does not answer first question.</a:t>
            </a:r>
            <a:endParaRPr lang="en-US" dirty="0" smtClean="0"/>
          </a:p>
        </p:txBody>
      </p:sp>
      <p:sp>
        <p:nvSpPr>
          <p:cNvPr id="4" name="Footer Placeholder 3"/>
          <p:cNvSpPr>
            <a:spLocks noGrp="1"/>
          </p:cNvSpPr>
          <p:nvPr>
            <p:ph type="ftr" sz="quarter" idx="11"/>
          </p:nvPr>
        </p:nvSpPr>
        <p:spPr/>
        <p:txBody>
          <a:bodyPr/>
          <a:lstStyle/>
          <a:p>
            <a:r>
              <a:rPr lang="en-US" smtClean="0"/>
              <a:t>© 2014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108164129"/>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Assignment</a:t>
            </a:r>
            <a:br>
              <a:rPr lang="en-US" dirty="0" smtClean="0"/>
            </a:br>
            <a:r>
              <a:rPr lang="en-US" dirty="0" smtClean="0"/>
              <a:t>One Page Paper</a:t>
            </a:r>
            <a:endParaRPr lang="en-US" dirty="0"/>
          </a:p>
        </p:txBody>
      </p:sp>
      <p:sp>
        <p:nvSpPr>
          <p:cNvPr id="3" name="Content Placeholder 2"/>
          <p:cNvSpPr>
            <a:spLocks noGrp="1"/>
          </p:cNvSpPr>
          <p:nvPr>
            <p:ph idx="1"/>
          </p:nvPr>
        </p:nvSpPr>
        <p:spPr/>
        <p:txBody>
          <a:bodyPr>
            <a:normAutofit/>
          </a:bodyPr>
          <a:lstStyle/>
          <a:p>
            <a:r>
              <a:rPr lang="en-US" dirty="0" smtClean="0"/>
              <a:t>Would </a:t>
            </a:r>
            <a:r>
              <a:rPr lang="en-US" dirty="0"/>
              <a:t>a National ID System be a good thing?</a:t>
            </a:r>
          </a:p>
          <a:p>
            <a:pPr lvl="1"/>
            <a:r>
              <a:rPr lang="en-US" dirty="0"/>
              <a:t>One acceptable approach is to show the argument in the book for the position opposite to your conclusion is a weak argument.</a:t>
            </a:r>
          </a:p>
          <a:p>
            <a:pPr lvl="1"/>
            <a:r>
              <a:rPr lang="en-US" dirty="0"/>
              <a:t>Feel free to reference or build upon your self search work if it helps your argument.</a:t>
            </a:r>
          </a:p>
          <a:p>
            <a:endParaRPr lang="en-US" dirty="0"/>
          </a:p>
        </p:txBody>
      </p:sp>
      <p:sp>
        <p:nvSpPr>
          <p:cNvPr id="4" name="Footer Placeholder 3"/>
          <p:cNvSpPr>
            <a:spLocks noGrp="1"/>
          </p:cNvSpPr>
          <p:nvPr>
            <p:ph type="ftr" sz="quarter" idx="11"/>
          </p:nvPr>
        </p:nvSpPr>
        <p:spPr/>
        <p:txBody>
          <a:bodyPr/>
          <a:lstStyle/>
          <a:p>
            <a:r>
              <a:rPr lang="en-US" smtClean="0"/>
              <a:t>© 2014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6632965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82900"/>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a:t>
            </a:r>
            <a:r>
              <a:rPr lang="en-US" dirty="0" smtClean="0"/>
              <a:t>Present</a:t>
            </a:r>
            <a:endParaRPr lang="en-US" dirty="0" smtClean="0"/>
          </a:p>
        </p:txBody>
      </p:sp>
      <p:sp>
        <p:nvSpPr>
          <p:cNvPr id="4" name="Footer Placeholder 3"/>
          <p:cNvSpPr>
            <a:spLocks noGrp="1"/>
          </p:cNvSpPr>
          <p:nvPr>
            <p:ph type="ftr" sz="quarter" idx="11"/>
          </p:nvPr>
        </p:nvSpPr>
        <p:spPr/>
        <p:txBody>
          <a:bodyPr/>
          <a:lstStyle/>
          <a:p>
            <a:r>
              <a:rPr lang="en-US" smtClean="0"/>
              <a:t>© 2014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35150476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685800" y="361950"/>
            <a:ext cx="7772400" cy="914400"/>
          </a:xfrm>
          <a:prstGeom prst="rect">
            <a:avLst/>
          </a:prstGeom>
          <a:noFill/>
          <a:ln>
            <a:noFill/>
          </a:ln>
        </p:spPr>
        <p:txBody>
          <a:bodyPr lIns="91425" tIns="45700" rIns="91425" bIns="45700" anchor="ctr" anchorCtr="0">
            <a:noAutofit/>
          </a:bodyPr>
          <a:lstStyle/>
          <a:p>
            <a:pPr marL="0" marR="0" lvl="0" indent="0" algn="l" rtl="0">
              <a:lnSpc>
                <a:spcPct val="80000"/>
              </a:lnSpc>
              <a:spcBef>
                <a:spcPts val="0"/>
              </a:spcBef>
              <a:buClr>
                <a:schemeClr val="lt1"/>
              </a:buClr>
              <a:buSzPct val="25000"/>
              <a:buFont typeface="Cambria"/>
              <a:buNone/>
            </a:pPr>
            <a:r>
              <a:rPr lang="en-US" sz="2700">
                <a:solidFill>
                  <a:schemeClr val="lt1"/>
                </a:solidFill>
                <a:latin typeface="Cambria"/>
                <a:ea typeface="Cambria"/>
                <a:cs typeface="Cambria"/>
                <a:sym typeface="Cambria"/>
              </a:rPr>
              <a:t>DOES THE SOFTWARE YOU USE HAVE A BACKDOOR?</a:t>
            </a:r>
          </a:p>
        </p:txBody>
      </p:sp>
      <p:sp>
        <p:nvSpPr>
          <p:cNvPr id="88" name="Shape 88"/>
          <p:cNvSpPr txBox="1">
            <a:spLocks noGrp="1"/>
          </p:cNvSpPr>
          <p:nvPr>
            <p:ph type="body" idx="1"/>
          </p:nvPr>
        </p:nvSpPr>
        <p:spPr>
          <a:xfrm>
            <a:off x="685800" y="1352550"/>
            <a:ext cx="3733800" cy="3352799"/>
          </a:xfrm>
          <a:prstGeom prst="rect">
            <a:avLst/>
          </a:prstGeom>
          <a:noFill/>
          <a:ln>
            <a:noFill/>
          </a:ln>
        </p:spPr>
        <p:txBody>
          <a:bodyPr lIns="91425" tIns="45700" rIns="91425" bIns="45700" anchor="t" anchorCtr="0">
            <a:noAutofit/>
          </a:bodyPr>
          <a:lstStyle/>
          <a:p>
            <a:pPr marL="205766" marR="0" lvl="0" indent="-205766" algn="l" rtl="0">
              <a:lnSpc>
                <a:spcPct val="90000"/>
              </a:lnSpc>
              <a:spcBef>
                <a:spcPts val="0"/>
              </a:spcBef>
              <a:buClr>
                <a:schemeClr val="lt2"/>
              </a:buClr>
              <a:buSzPct val="90000"/>
              <a:buFont typeface="Cambria"/>
              <a:buChar char="•"/>
            </a:pPr>
            <a:r>
              <a:rPr lang="en-US" sz="1800">
                <a:solidFill>
                  <a:schemeClr val="lt1"/>
                </a:solidFill>
                <a:latin typeface="Cambria"/>
                <a:ea typeface="Cambria"/>
                <a:cs typeface="Cambria"/>
                <a:sym typeface="Cambria"/>
              </a:rPr>
              <a:t>Android and iOS both have backdoors </a:t>
            </a:r>
            <a:r>
              <a:rPr lang="en-US" sz="1800" baseline="30000">
                <a:solidFill>
                  <a:schemeClr val="lt1"/>
                </a:solidFill>
                <a:latin typeface="Cambria"/>
                <a:ea typeface="Cambria"/>
                <a:cs typeface="Cambria"/>
                <a:sym typeface="Cambria"/>
              </a:rPr>
              <a:t>[1][2]</a:t>
            </a:r>
          </a:p>
          <a:p>
            <a:pPr marL="205766" marR="0" lvl="0" indent="-217196" algn="l" rtl="0">
              <a:lnSpc>
                <a:spcPct val="90000"/>
              </a:lnSpc>
              <a:spcBef>
                <a:spcPts val="0"/>
              </a:spcBef>
              <a:buClr>
                <a:schemeClr val="lt1"/>
              </a:buClr>
              <a:buSzPct val="100000"/>
              <a:buFont typeface="Cambria"/>
              <a:buChar char="•"/>
            </a:pPr>
            <a:r>
              <a:rPr lang="en-US" sz="1800">
                <a:solidFill>
                  <a:schemeClr val="lt1"/>
                </a:solidFill>
                <a:latin typeface="Cambria"/>
                <a:ea typeface="Cambria"/>
                <a:cs typeface="Cambria"/>
                <a:sym typeface="Cambria"/>
              </a:rPr>
              <a:t>Exchange </a:t>
            </a:r>
            <a:r>
              <a:rPr lang="en-US" sz="1800" baseline="30000">
                <a:solidFill>
                  <a:schemeClr val="lt1"/>
                </a:solidFill>
                <a:latin typeface="Cambria"/>
                <a:ea typeface="Cambria"/>
                <a:cs typeface="Cambria"/>
                <a:sym typeface="Cambria"/>
              </a:rPr>
              <a:t>[3]</a:t>
            </a:r>
          </a:p>
          <a:p>
            <a:pPr marL="205766" marR="0" lvl="0" indent="-217196" algn="l" rtl="0">
              <a:lnSpc>
                <a:spcPct val="90000"/>
              </a:lnSpc>
              <a:spcBef>
                <a:spcPts val="0"/>
              </a:spcBef>
              <a:buClr>
                <a:schemeClr val="lt1"/>
              </a:buClr>
              <a:buSzPct val="100000"/>
              <a:buFont typeface="Cambria"/>
              <a:buChar char="•"/>
            </a:pPr>
            <a:r>
              <a:rPr lang="en-US" sz="1800">
                <a:solidFill>
                  <a:schemeClr val="lt1"/>
                </a:solidFill>
                <a:latin typeface="Cambria"/>
                <a:ea typeface="Cambria"/>
                <a:cs typeface="Cambria"/>
                <a:sym typeface="Cambria"/>
              </a:rPr>
              <a:t>SkyDrive and Outlook.com </a:t>
            </a:r>
            <a:r>
              <a:rPr lang="en-US" sz="1800" baseline="30000">
                <a:solidFill>
                  <a:schemeClr val="lt1"/>
                </a:solidFill>
                <a:latin typeface="Cambria"/>
                <a:ea typeface="Cambria"/>
                <a:cs typeface="Cambria"/>
                <a:sym typeface="Cambria"/>
              </a:rPr>
              <a:t>[9]</a:t>
            </a:r>
          </a:p>
          <a:p>
            <a:pPr marL="205766" marR="0" lvl="0" indent="-217196" algn="l" rtl="0">
              <a:lnSpc>
                <a:spcPct val="90000"/>
              </a:lnSpc>
              <a:spcBef>
                <a:spcPts val="0"/>
              </a:spcBef>
              <a:buClr>
                <a:schemeClr val="lt1"/>
              </a:buClr>
              <a:buSzPct val="100000"/>
              <a:buFont typeface="Cambria"/>
              <a:buChar char="•"/>
            </a:pPr>
            <a:r>
              <a:rPr lang="en-US" sz="1800">
                <a:solidFill>
                  <a:schemeClr val="lt1"/>
                </a:solidFill>
                <a:latin typeface="Cambria"/>
                <a:ea typeface="Cambria"/>
                <a:cs typeface="Cambria"/>
                <a:sym typeface="Cambria"/>
              </a:rPr>
              <a:t>Many alleged backdoors in other pieces of software </a:t>
            </a:r>
            <a:r>
              <a:rPr lang="en-US" sz="1800" baseline="30000">
                <a:solidFill>
                  <a:schemeClr val="lt1"/>
                </a:solidFill>
                <a:latin typeface="Cambria"/>
                <a:ea typeface="Cambria"/>
                <a:cs typeface="Cambria"/>
                <a:sym typeface="Cambria"/>
              </a:rPr>
              <a:t>[4]</a:t>
            </a:r>
          </a:p>
          <a:p>
            <a:pPr marL="411534" marR="0" lvl="1" algn="l" rtl="0">
              <a:lnSpc>
                <a:spcPct val="90000"/>
              </a:lnSpc>
              <a:spcBef>
                <a:spcPts val="0"/>
              </a:spcBef>
              <a:buClr>
                <a:schemeClr val="lt1"/>
              </a:buClr>
              <a:buSzPct val="100000"/>
              <a:buFont typeface="Cambria"/>
              <a:buChar char="–"/>
            </a:pPr>
            <a:r>
              <a:rPr lang="en-US" sz="1600">
                <a:solidFill>
                  <a:schemeClr val="lt1"/>
                </a:solidFill>
                <a:latin typeface="Cambria"/>
                <a:ea typeface="Cambria"/>
                <a:cs typeface="Cambria"/>
                <a:sym typeface="Cambria"/>
              </a:rPr>
              <a:t>Not counting malware</a:t>
            </a:r>
          </a:p>
        </p:txBody>
      </p:sp>
      <p:sp>
        <p:nvSpPr>
          <p:cNvPr id="90" name="Shape 90"/>
          <p:cNvSpPr txBox="1">
            <a:spLocks noGrp="1"/>
          </p:cNvSpPr>
          <p:nvPr>
            <p:ph type="sldNum" idx="12"/>
          </p:nvPr>
        </p:nvSpPr>
        <p:spPr>
          <a:xfrm>
            <a:off x="8519160" y="4997196"/>
            <a:ext cx="624839" cy="14630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a:t> </a:t>
            </a:r>
          </a:p>
        </p:txBody>
      </p:sp>
      <p:sp>
        <p:nvSpPr>
          <p:cNvPr id="91" name="Shape 91"/>
          <p:cNvSpPr txBox="1"/>
          <p:nvPr/>
        </p:nvSpPr>
        <p:spPr>
          <a:xfrm>
            <a:off x="6847114" y="372337"/>
            <a:ext cx="2179681" cy="307777"/>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a:solidFill>
                  <a:schemeClr val="lt1"/>
                </a:solidFill>
                <a:latin typeface="Cambria"/>
                <a:ea typeface="Cambria"/>
                <a:cs typeface="Cambria"/>
                <a:sym typeface="Cambria"/>
              </a:rPr>
              <a:t>Nick Brown</a:t>
            </a:r>
          </a:p>
        </p:txBody>
      </p:sp>
      <p:sp>
        <p:nvSpPr>
          <p:cNvPr id="92" name="Shape 92"/>
          <p:cNvSpPr txBox="1"/>
          <p:nvPr/>
        </p:nvSpPr>
        <p:spPr>
          <a:xfrm>
            <a:off x="0" y="4726876"/>
            <a:ext cx="9144000" cy="276998"/>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200">
                <a:solidFill>
                  <a:schemeClr val="lt1"/>
                </a:solidFill>
                <a:latin typeface="Cambria"/>
                <a:ea typeface="Cambria"/>
                <a:cs typeface="Cambria"/>
                <a:sym typeface="Cambria"/>
              </a:rPr>
              <a:t>http://www.kitguru.net/wp-content/uploads/2014/05/android-ios1.jpeg</a:t>
            </a:r>
          </a:p>
        </p:txBody>
      </p:sp>
      <p:pic>
        <p:nvPicPr>
          <p:cNvPr id="93" name="Shape 93"/>
          <p:cNvPicPr preferRelativeResize="0"/>
          <p:nvPr/>
        </p:nvPicPr>
        <p:blipFill>
          <a:blip r:embed="rId3">
            <a:alphaModFix/>
          </a:blip>
          <a:stretch>
            <a:fillRect/>
          </a:stretch>
        </p:blipFill>
        <p:spPr>
          <a:xfrm>
            <a:off x="4356275" y="1344902"/>
            <a:ext cx="4101924" cy="2857249"/>
          </a:xfrm>
          <a:prstGeom prst="rect">
            <a:avLst/>
          </a:prstGeom>
          <a:noFill/>
          <a:ln>
            <a:noFill/>
          </a:ln>
        </p:spPr>
      </p:pic>
      <p:sp>
        <p:nvSpPr>
          <p:cNvPr id="9" name="Footer Placeholder 3"/>
          <p:cNvSpPr txBox="1">
            <a:spLocks/>
          </p:cNvSpPr>
          <p:nvPr/>
        </p:nvSpPr>
        <p:spPr>
          <a:xfrm>
            <a:off x="0" y="4997196"/>
            <a:ext cx="5562600" cy="146304"/>
          </a:xfrm>
          <a:prstGeom prst="rect">
            <a:avLst/>
          </a:prstGeom>
        </p:spPr>
        <p:txBody>
          <a:bodyPr vert="horz" lIns="91436" tIns="45718" rIns="91436" bIns="45718" rtlCol="0" anchor="ctr"/>
          <a:lstStyle>
            <a:defPPr>
              <a:defRPr lang="en-US"/>
            </a:defPPr>
            <a:lvl1pPr marL="0" marR="0" indent="0" algn="l" defTabSz="457200" rtl="0" eaLnBrk="1" fontAlgn="auto" latinLnBrk="0" hangingPunct="1">
              <a:lnSpc>
                <a:spcPct val="100000"/>
              </a:lnSpc>
              <a:spcBef>
                <a:spcPts val="0"/>
              </a:spcBef>
              <a:spcAft>
                <a:spcPts val="0"/>
              </a:spcAft>
              <a:buClrTx/>
              <a:buSzTx/>
              <a:buFontTx/>
              <a:buNone/>
              <a:tabLst/>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t>© 2014 Keith A. Pray</a:t>
            </a:r>
            <a:endParaRPr lang="en-US"/>
          </a:p>
        </p:txBody>
      </p:sp>
      <p:sp>
        <p:nvSpPr>
          <p:cNvPr id="10" name="Slide Number Placeholder 4"/>
          <p:cNvSpPr txBox="1">
            <a:spLocks/>
          </p:cNvSpPr>
          <p:nvPr/>
        </p:nvSpPr>
        <p:spPr>
          <a:xfrm>
            <a:off x="8519160" y="4997196"/>
            <a:ext cx="624840" cy="146304"/>
          </a:xfrm>
          <a:prstGeom prst="rect">
            <a:avLst/>
          </a:prstGeom>
        </p:spPr>
        <p:txBody>
          <a:bodyPr vert="horz" lIns="91436" tIns="45718" rIns="91436" bIns="45718" rtlCol="0" anchor="ctr"/>
          <a:lstStyle>
            <a:defPPr>
              <a:defRPr lang="en-US"/>
            </a:defPPr>
            <a:lvl1pPr marL="0" algn="r"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2A17EAB-8B51-5C40-8776-6683E51FA7A0}" type="slidenum">
              <a:rPr lang="en-US" smtClean="0"/>
              <a:pPr/>
              <a:t>8</a:t>
            </a:fld>
            <a:endParaRPr lang="en-US" dirty="0"/>
          </a:p>
        </p:txBody>
      </p:sp>
    </p:spTree>
    <p:extLst>
      <p:ext uri="{BB962C8B-B14F-4D97-AF65-F5344CB8AC3E}">
        <p14:creationId xmlns:p14="http://schemas.microsoft.com/office/powerpoint/2010/main" val="3013593508"/>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685800" y="361950"/>
            <a:ext cx="7772400" cy="914400"/>
          </a:xfrm>
          <a:prstGeom prst="rect">
            <a:avLst/>
          </a:prstGeom>
        </p:spPr>
        <p:txBody>
          <a:bodyPr lIns="91425" tIns="91425" rIns="91425" bIns="91425" anchor="ctr" anchorCtr="0">
            <a:noAutofit/>
          </a:bodyPr>
          <a:lstStyle/>
          <a:p>
            <a:pPr>
              <a:spcBef>
                <a:spcPts val="0"/>
              </a:spcBef>
              <a:buNone/>
            </a:pPr>
            <a:r>
              <a:rPr lang="en-US" sz="2700">
                <a:solidFill>
                  <a:schemeClr val="lt1"/>
                </a:solidFill>
                <a:latin typeface="Cambria"/>
                <a:ea typeface="Cambria"/>
                <a:cs typeface="Cambria"/>
                <a:sym typeface="Cambria"/>
              </a:rPr>
              <a:t>BACKDOORS ARE A VIOLATION OF OUR PRIVACY</a:t>
            </a:r>
          </a:p>
        </p:txBody>
      </p:sp>
      <p:sp>
        <p:nvSpPr>
          <p:cNvPr id="100" name="Shape 100"/>
          <p:cNvSpPr txBox="1">
            <a:spLocks noGrp="1"/>
          </p:cNvSpPr>
          <p:nvPr>
            <p:ph type="body" idx="1"/>
          </p:nvPr>
        </p:nvSpPr>
        <p:spPr>
          <a:xfrm>
            <a:off x="685800" y="1352550"/>
            <a:ext cx="3697199" cy="3352799"/>
          </a:xfrm>
          <a:prstGeom prst="rect">
            <a:avLst/>
          </a:prstGeom>
        </p:spPr>
        <p:txBody>
          <a:bodyPr lIns="91425" tIns="91425" rIns="91425" bIns="91425" anchor="t" anchorCtr="0">
            <a:noAutofit/>
          </a:bodyPr>
          <a:lstStyle/>
          <a:p>
            <a:pPr marL="457200" lvl="0" indent="-342900" rtl="0">
              <a:spcBef>
                <a:spcPts val="0"/>
              </a:spcBef>
              <a:buClr>
                <a:schemeClr val="lt1"/>
              </a:buClr>
              <a:buSzPct val="100000"/>
              <a:buFont typeface="Cambria"/>
              <a:buChar char="•"/>
            </a:pPr>
            <a:r>
              <a:rPr lang="en-US" sz="1800">
                <a:solidFill>
                  <a:schemeClr val="lt1"/>
                </a:solidFill>
                <a:latin typeface="Cambria"/>
                <a:ea typeface="Cambria"/>
                <a:cs typeface="Cambria"/>
                <a:sym typeface="Cambria"/>
              </a:rPr>
              <a:t>Private information could be exposed</a:t>
            </a:r>
          </a:p>
          <a:p>
            <a:pPr marL="914400" lvl="1" indent="-330200" rtl="0">
              <a:spcBef>
                <a:spcPts val="0"/>
              </a:spcBef>
              <a:buClr>
                <a:schemeClr val="lt1"/>
              </a:buClr>
              <a:buSzPct val="100000"/>
              <a:buFont typeface="Cambria"/>
              <a:buChar char="–"/>
            </a:pPr>
            <a:r>
              <a:rPr lang="en-US" sz="1600">
                <a:solidFill>
                  <a:schemeClr val="lt1"/>
                </a:solidFill>
                <a:latin typeface="Cambria"/>
                <a:ea typeface="Cambria"/>
                <a:cs typeface="Cambria"/>
                <a:sym typeface="Cambria"/>
              </a:rPr>
              <a:t>Google Remote Kill and Install </a:t>
            </a:r>
            <a:r>
              <a:rPr lang="en-US" sz="1600" baseline="30000">
                <a:solidFill>
                  <a:schemeClr val="lt1"/>
                </a:solidFill>
                <a:latin typeface="Cambria"/>
                <a:ea typeface="Cambria"/>
                <a:cs typeface="Cambria"/>
                <a:sym typeface="Cambria"/>
              </a:rPr>
              <a:t>[1]</a:t>
            </a:r>
          </a:p>
          <a:p>
            <a:pPr marL="914400" lvl="1" indent="-330200" rtl="0">
              <a:spcBef>
                <a:spcPts val="0"/>
              </a:spcBef>
              <a:buClr>
                <a:schemeClr val="lt1"/>
              </a:buClr>
              <a:buSzPct val="100000"/>
              <a:buFont typeface="Cambria"/>
              <a:buChar char="–"/>
            </a:pPr>
            <a:r>
              <a:rPr lang="en-US" sz="1600">
                <a:solidFill>
                  <a:schemeClr val="lt1"/>
                </a:solidFill>
                <a:latin typeface="Cambria"/>
                <a:ea typeface="Cambria"/>
                <a:cs typeface="Cambria"/>
                <a:sym typeface="Cambria"/>
              </a:rPr>
              <a:t>Xiaomi Phones </a:t>
            </a:r>
            <a:r>
              <a:rPr lang="en-US" sz="1600" baseline="30000">
                <a:solidFill>
                  <a:schemeClr val="lt1"/>
                </a:solidFill>
                <a:latin typeface="Cambria"/>
                <a:ea typeface="Cambria"/>
                <a:cs typeface="Cambria"/>
                <a:sym typeface="Cambria"/>
              </a:rPr>
              <a:t>[7]</a:t>
            </a:r>
          </a:p>
          <a:p>
            <a:pPr marL="914400" lvl="1" indent="-330200" rtl="0">
              <a:spcBef>
                <a:spcPts val="0"/>
              </a:spcBef>
              <a:buClr>
                <a:schemeClr val="lt1"/>
              </a:buClr>
              <a:buSzPct val="100000"/>
              <a:buFont typeface="Cambria"/>
              <a:buChar char="–"/>
            </a:pPr>
            <a:r>
              <a:rPr lang="en-US" sz="1600">
                <a:solidFill>
                  <a:schemeClr val="lt1"/>
                </a:solidFill>
                <a:latin typeface="Cambria"/>
                <a:ea typeface="Cambria"/>
                <a:cs typeface="Cambria"/>
                <a:sym typeface="Cambria"/>
              </a:rPr>
              <a:t>Prism </a:t>
            </a:r>
            <a:r>
              <a:rPr lang="en-US" sz="1600" baseline="30000">
                <a:solidFill>
                  <a:schemeClr val="lt1"/>
                </a:solidFill>
                <a:latin typeface="Cambria"/>
                <a:ea typeface="Cambria"/>
                <a:cs typeface="Cambria"/>
                <a:sym typeface="Cambria"/>
              </a:rPr>
              <a:t>[9]</a:t>
            </a:r>
          </a:p>
          <a:p>
            <a:pPr marL="457200" lvl="0" indent="-342900" rtl="0">
              <a:spcBef>
                <a:spcPts val="0"/>
              </a:spcBef>
              <a:buClr>
                <a:schemeClr val="lt1"/>
              </a:buClr>
              <a:buSzPct val="100000"/>
              <a:buFont typeface="Cambria"/>
              <a:buChar char="•"/>
            </a:pPr>
            <a:r>
              <a:rPr lang="en-US" sz="1800">
                <a:solidFill>
                  <a:schemeClr val="lt1"/>
                </a:solidFill>
                <a:latin typeface="Cambria"/>
                <a:ea typeface="Cambria"/>
                <a:cs typeface="Cambria"/>
                <a:sym typeface="Cambria"/>
              </a:rPr>
              <a:t>Two solutions</a:t>
            </a:r>
          </a:p>
          <a:p>
            <a:pPr marL="914400" lvl="1" indent="-342900" rtl="0">
              <a:spcBef>
                <a:spcPts val="0"/>
              </a:spcBef>
              <a:buClr>
                <a:schemeClr val="lt1"/>
              </a:buClr>
              <a:buSzPct val="100000"/>
              <a:buFont typeface="Cambria"/>
              <a:buChar char="–"/>
            </a:pPr>
            <a:r>
              <a:rPr lang="en-US" sz="1800">
                <a:solidFill>
                  <a:schemeClr val="lt1"/>
                </a:solidFill>
                <a:latin typeface="Cambria"/>
                <a:ea typeface="Cambria"/>
                <a:cs typeface="Cambria"/>
                <a:sym typeface="Cambria"/>
              </a:rPr>
              <a:t>Accept the possible privacy violations</a:t>
            </a:r>
          </a:p>
          <a:p>
            <a:pPr marL="914400" lvl="1" indent="-342900" rtl="0">
              <a:spcBef>
                <a:spcPts val="0"/>
              </a:spcBef>
              <a:buClr>
                <a:schemeClr val="lt1"/>
              </a:buClr>
              <a:buSzPct val="100000"/>
              <a:buFont typeface="Cambria"/>
              <a:buChar char="–"/>
            </a:pPr>
            <a:r>
              <a:rPr lang="en-US" sz="1800">
                <a:solidFill>
                  <a:schemeClr val="lt1"/>
                </a:solidFill>
                <a:latin typeface="Cambria"/>
                <a:ea typeface="Cambria"/>
                <a:cs typeface="Cambria"/>
                <a:sym typeface="Cambria"/>
              </a:rPr>
              <a:t>Use transparent software</a:t>
            </a:r>
          </a:p>
        </p:txBody>
      </p:sp>
      <p:pic>
        <p:nvPicPr>
          <p:cNvPr id="101" name="Shape 101"/>
          <p:cNvPicPr preferRelativeResize="0"/>
          <p:nvPr/>
        </p:nvPicPr>
        <p:blipFill>
          <a:blip r:embed="rId3">
            <a:alphaModFix/>
          </a:blip>
          <a:stretch>
            <a:fillRect/>
          </a:stretch>
        </p:blipFill>
        <p:spPr>
          <a:xfrm>
            <a:off x="5494975" y="1600200"/>
            <a:ext cx="2095500" cy="2857500"/>
          </a:xfrm>
          <a:prstGeom prst="rect">
            <a:avLst/>
          </a:prstGeom>
          <a:noFill/>
          <a:ln>
            <a:noFill/>
          </a:ln>
        </p:spPr>
      </p:pic>
      <p:sp>
        <p:nvSpPr>
          <p:cNvPr id="102" name="Shape 102"/>
          <p:cNvSpPr txBox="1"/>
          <p:nvPr/>
        </p:nvSpPr>
        <p:spPr>
          <a:xfrm>
            <a:off x="0" y="4612401"/>
            <a:ext cx="9144000" cy="2768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200">
                <a:solidFill>
                  <a:schemeClr val="lt1"/>
                </a:solidFill>
                <a:latin typeface="Cambria"/>
                <a:ea typeface="Cambria"/>
                <a:cs typeface="Cambria"/>
                <a:sym typeface="Cambria"/>
              </a:rPr>
              <a:t>http://askbobrankin.com/computer-privacy.jpg</a:t>
            </a:r>
          </a:p>
        </p:txBody>
      </p:sp>
      <p:sp>
        <p:nvSpPr>
          <p:cNvPr id="103" name="Shape 103"/>
          <p:cNvSpPr txBox="1">
            <a:spLocks noGrp="1"/>
          </p:cNvSpPr>
          <p:nvPr>
            <p:ph type="ftr" idx="11"/>
          </p:nvPr>
        </p:nvSpPr>
        <p:spPr>
          <a:xfrm>
            <a:off x="0" y="4997196"/>
            <a:ext cx="5562600" cy="1463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mbria"/>
              <a:buNone/>
            </a:pPr>
            <a:r>
              <a:rPr lang="en-US" sz="800" b="0" i="0" u="none" strike="noStrike" cap="none" baseline="0">
                <a:solidFill>
                  <a:schemeClr val="lt1"/>
                </a:solidFill>
                <a:latin typeface="Cambria"/>
                <a:ea typeface="Cambria"/>
                <a:cs typeface="Cambria"/>
                <a:sym typeface="Cambria"/>
              </a:rPr>
              <a:t>© 2014 Keith A. Pray</a:t>
            </a:r>
          </a:p>
        </p:txBody>
      </p:sp>
      <p:sp>
        <p:nvSpPr>
          <p:cNvPr id="104" name="Shape 104"/>
          <p:cNvSpPr txBox="1"/>
          <p:nvPr/>
        </p:nvSpPr>
        <p:spPr>
          <a:xfrm>
            <a:off x="6847114" y="372337"/>
            <a:ext cx="2179799" cy="3078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a:solidFill>
                  <a:schemeClr val="lt1"/>
                </a:solidFill>
                <a:latin typeface="Cambria"/>
                <a:ea typeface="Cambria"/>
                <a:cs typeface="Cambria"/>
                <a:sym typeface="Cambria"/>
              </a:rPr>
              <a:t>Nick Brown</a:t>
            </a:r>
          </a:p>
        </p:txBody>
      </p:sp>
      <p:sp>
        <p:nvSpPr>
          <p:cNvPr id="2" name="Slide Number Placeholder 1"/>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100850486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9615</TotalTime>
  <Words>3523</Words>
  <Application>Microsoft Macintosh PowerPoint</Application>
  <PresentationFormat>On-screen Show (16:9)</PresentationFormat>
  <Paragraphs>246</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Red Radial 16x9</vt:lpstr>
      <vt:lpstr>Class 6 Privacy</vt:lpstr>
      <vt:lpstr>Logistics</vt:lpstr>
      <vt:lpstr>Overview</vt:lpstr>
      <vt:lpstr>PowerPoint Presentation</vt:lpstr>
      <vt:lpstr>My Reading Notes</vt:lpstr>
      <vt:lpstr>Assignment One Page Paper</vt:lpstr>
      <vt:lpstr>Overview</vt:lpstr>
      <vt:lpstr>DOES THE SOFTWARE YOU USE HAVE A BACKDOOR?</vt:lpstr>
      <vt:lpstr>BACKDOORS ARE A VIOLATION OF OUR PRIVACY</vt:lpstr>
      <vt:lpstr>SOFTWARE TRANSPARENCY</vt:lpstr>
      <vt:lpstr>CONCLUSION</vt:lpstr>
      <vt:lpstr>REFERENCES</vt:lpstr>
      <vt:lpstr>Online game identity</vt:lpstr>
      <vt:lpstr>PlayStation network outage</vt:lpstr>
      <vt:lpstr>SECURITY MEASURES COMPANIES ARE TAKING</vt:lpstr>
      <vt:lpstr>Players want their privacy</vt:lpstr>
      <vt:lpstr>References</vt:lpstr>
      <vt:lpstr>Class 6 The End</vt:lpstr>
    </vt:vector>
  </TitlesOfParts>
  <Company>WPI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144</cp:revision>
  <dcterms:created xsi:type="dcterms:W3CDTF">2014-08-25T02:19:16Z</dcterms:created>
  <dcterms:modified xsi:type="dcterms:W3CDTF">2014-09-18T02:33:22Z</dcterms:modified>
</cp:coreProperties>
</file>