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6"/>
  </p:notesMasterIdLst>
  <p:handoutMasterIdLst>
    <p:handoutMasterId r:id="rId17"/>
  </p:handoutMasterIdLst>
  <p:sldIdLst>
    <p:sldId id="256" r:id="rId2"/>
    <p:sldId id="259" r:id="rId3"/>
    <p:sldId id="277" r:id="rId4"/>
    <p:sldId id="291" r:id="rId5"/>
    <p:sldId id="261" r:id="rId6"/>
    <p:sldId id="264" r:id="rId7"/>
    <p:sldId id="267" r:id="rId8"/>
    <p:sldId id="297" r:id="rId9"/>
    <p:sldId id="298" r:id="rId10"/>
    <p:sldId id="299" r:id="rId11"/>
    <p:sldId id="300" r:id="rId12"/>
    <p:sldId id="301" r:id="rId13"/>
    <p:sldId id="302" r:id="rId14"/>
    <p:sldId id="269" r:id="rId1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25" autoAdjust="0"/>
    <p:restoredTop sz="74783" autoAdjust="0"/>
  </p:normalViewPr>
  <p:slideViewPr>
    <p:cSldViewPr snapToGrid="0" snapToObjects="1">
      <p:cViewPr varScale="1">
        <p:scale>
          <a:sx n="115" d="100"/>
          <a:sy n="115" d="100"/>
        </p:scale>
        <p:origin x="-1096" y="-96"/>
      </p:cViewPr>
      <p:guideLst>
        <p:guide orient="horz" pos="1620"/>
        <p:guide pos="2880"/>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9/8/14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9/8/14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the title slide. Excited again, aren’t you? You should be. </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first see what negative</a:t>
            </a:r>
            <a:r>
              <a:rPr lang="en-US" baseline="0" dirty="0" smtClean="0"/>
              <a:t> effects social media has had.</a:t>
            </a:r>
          </a:p>
          <a:p>
            <a:endParaRPr lang="en-US" baseline="0" dirty="0" smtClean="0"/>
          </a:p>
          <a:p>
            <a:r>
              <a:rPr lang="en-US" baseline="0" dirty="0" smtClean="0"/>
              <a:t>Journalists have started to become less thorough in their work, often putting out articles that reflect consumer opinion rather than an organization’s statements. Fewer journalists fact-check their work, often correcting it after it has been published. They have also started to share their own personal opinion, which is worrying because they should be objective when reporting news facts.</a:t>
            </a:r>
          </a:p>
          <a:p>
            <a:endParaRPr lang="en-US" baseline="0" dirty="0" smtClean="0"/>
          </a:p>
          <a:p>
            <a:r>
              <a:rPr lang="en-US" baseline="0" dirty="0" smtClean="0"/>
              <a:t>Social media is also costing people time and money. Companies are especially hurt if an employee is checking sites like Facebook as the worker’s productivity comes to a standstill.</a:t>
            </a:r>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a:p>
        </p:txBody>
      </p:sp>
    </p:spTree>
    <p:extLst>
      <p:ext uri="{BB962C8B-B14F-4D97-AF65-F5344CB8AC3E}">
        <p14:creationId xmlns:p14="http://schemas.microsoft.com/office/powerpoint/2010/main" val="180102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Despite all the problems that social media causes</a:t>
            </a:r>
            <a:r>
              <a:rPr lang="en-US" baseline="0" dirty="0" smtClean="0"/>
              <a:t>, there are multiple positives as well. </a:t>
            </a:r>
          </a:p>
          <a:p>
            <a:endParaRPr lang="en-US" baseline="0" dirty="0" smtClean="0"/>
          </a:p>
          <a:p>
            <a:r>
              <a:rPr lang="en-US" baseline="0" dirty="0" smtClean="0"/>
              <a:t>Social media sites often expose their users to topics that they might find interesting, while social media helps to express those ideas.</a:t>
            </a:r>
          </a:p>
          <a:p>
            <a:endParaRPr lang="en-US" baseline="0" dirty="0" smtClean="0"/>
          </a:p>
          <a:p>
            <a:r>
              <a:rPr lang="en-US" baseline="0" dirty="0" smtClean="0"/>
              <a:t>Due to the large number of people using and viewing social media, people become more aware of the world around them. The ALS Ice Bucket challenge helped to notify America of Lou Gehrig’s disease, a nerve-based disease, and has raised </a:t>
            </a:r>
            <a:r>
              <a:rPr lang="en-US" baseline="0" smtClean="0"/>
              <a:t>over . </a:t>
            </a:r>
            <a:r>
              <a:rPr lang="en-US" baseline="0" dirty="0" smtClean="0"/>
              <a:t>There was also the “Arab Spring”, which was briefly detailed in the book. The protesters utilized social media to help get the word out about their cause.</a:t>
            </a:r>
          </a:p>
          <a:p>
            <a:endParaRPr lang="en-US" baseline="0" dirty="0" smtClean="0"/>
          </a:p>
          <a:p>
            <a:r>
              <a:rPr lang="en-US" dirty="0" smtClean="0"/>
              <a:t>Children</a:t>
            </a:r>
            <a:r>
              <a:rPr lang="en-US" baseline="0" dirty="0" smtClean="0"/>
              <a:t> use social media quite often. Due to the constant exposure of information, they tend to develop early communication skills, and are more literate as a result.</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11</a:t>
            </a:fld>
            <a:endParaRPr lang="en-US"/>
          </a:p>
        </p:txBody>
      </p:sp>
    </p:spTree>
    <p:extLst>
      <p:ext uri="{BB962C8B-B14F-4D97-AF65-F5344CB8AC3E}">
        <p14:creationId xmlns:p14="http://schemas.microsoft.com/office/powerpoint/2010/main" val="1801028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conclusion, like all technologies, social</a:t>
            </a:r>
            <a:r>
              <a:rPr lang="en-US" baseline="0" dirty="0" smtClean="0"/>
              <a:t> media both benefits and detriments society.</a:t>
            </a:r>
            <a:r>
              <a:rPr lang="en-US" baseline="0" dirty="0"/>
              <a:t> </a:t>
            </a:r>
            <a:r>
              <a:rPr lang="en-US" baseline="0" dirty="0" smtClean="0"/>
              <a:t>The news you get can be unreliable and distract you from what you are doing, but you may be able to learn and benefit from it. </a:t>
            </a:r>
          </a:p>
          <a:p>
            <a:endParaRPr lang="en-US" baseline="0" dirty="0" smtClean="0"/>
          </a:p>
          <a:p>
            <a:r>
              <a:rPr lang="en-US" baseline="0" dirty="0" smtClean="0"/>
              <a:t>Overall, I believe social media had definitely benefitted society more than it has hurt it. We can definitely use Social Media to our advantage, but not so much that we become distracted or totally reliant on it. </a:t>
            </a:r>
          </a:p>
          <a:p>
            <a:endParaRPr lang="en-US" baseline="0" dirty="0" smtClean="0"/>
          </a:p>
          <a:p>
            <a:r>
              <a:rPr lang="en-US" baseline="0" dirty="0" smtClean="0"/>
              <a:t>I will now open the floor to questions.</a:t>
            </a:r>
            <a:endParaRPr lang="en-US" baseline="0" dirty="0"/>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a:p>
        </p:txBody>
      </p:sp>
    </p:spTree>
    <p:extLst>
      <p:ext uri="{BB962C8B-B14F-4D97-AF65-F5344CB8AC3E}">
        <p14:creationId xmlns:p14="http://schemas.microsoft.com/office/powerpoint/2010/main" val="1801028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14</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pitchFamily="-109" charset="0"/>
                <a:ea typeface="ＭＳ Ｐゴシック" pitchFamily="-109" charset="-128"/>
                <a:cs typeface="ＭＳ Ｐゴシック" pitchFamily="-109" charset="-128"/>
              </a:rPr>
              <a:t>Here’s the title slide. Excited already, aren’t you?</a:t>
            </a:r>
          </a:p>
          <a:p>
            <a:pPr eaLnBrk="1" hangingPunct="1"/>
            <a:r>
              <a:rPr lang="en-US" dirty="0" smtClean="0">
                <a:latin typeface="Arial" pitchFamily="-109" charset="0"/>
                <a:ea typeface="ＭＳ Ｐゴシック" pitchFamily="-109" charset="-128"/>
                <a:cs typeface="ＭＳ Ｐゴシック" pitchFamily="-109" charset="-128"/>
              </a:rPr>
              <a:t>Perhaps show Epic Rap Battles of History: Steve Jobs vs. Bill Gates (lyrics a bit much for class)</a:t>
            </a:r>
          </a:p>
          <a:p>
            <a:pPr eaLnBrk="1" hangingPunct="1"/>
            <a:r>
              <a:rPr lang="en-US" dirty="0" smtClean="0">
                <a:latin typeface="Arial" pitchFamily="-109" charset="0"/>
                <a:ea typeface="ＭＳ Ｐゴシック" pitchFamily="-109" charset="-128"/>
                <a:cs typeface="ＭＳ Ｐゴシック" pitchFamily="-109" charset="-128"/>
              </a:rPr>
              <a:t>https://</a:t>
            </a:r>
            <a:r>
              <a:rPr lang="en-US" dirty="0" err="1" smtClean="0">
                <a:latin typeface="Arial" pitchFamily="-109" charset="0"/>
                <a:ea typeface="ＭＳ Ｐゴシック" pitchFamily="-109" charset="-128"/>
                <a:cs typeface="ＭＳ Ｐゴシック" pitchFamily="-109" charset="-128"/>
              </a:rPr>
              <a:t>www.youtube.com</a:t>
            </a:r>
            <a:r>
              <a:rPr lang="en-US" dirty="0" smtClean="0">
                <a:latin typeface="Arial" pitchFamily="-109" charset="0"/>
                <a:ea typeface="ＭＳ Ｐゴシック" pitchFamily="-109" charset="-128"/>
                <a:cs typeface="ＭＳ Ｐゴシック" pitchFamily="-109" charset="-128"/>
              </a:rPr>
              <a:t>/</a:t>
            </a:r>
            <a:r>
              <a:rPr lang="en-US" dirty="0" err="1" smtClean="0">
                <a:latin typeface="Arial" pitchFamily="-109" charset="0"/>
                <a:ea typeface="ＭＳ Ｐゴシック" pitchFamily="-109" charset="-128"/>
                <a:cs typeface="ＭＳ Ｐゴシック" pitchFamily="-109" charset="-128"/>
              </a:rPr>
              <a:t>watch?v</a:t>
            </a:r>
            <a:r>
              <a:rPr lang="en-US" dirty="0" smtClean="0">
                <a:latin typeface="Arial" pitchFamily="-109" charset="0"/>
                <a:ea typeface="ＭＳ Ｐゴシック" pitchFamily="-109" charset="-128"/>
                <a:cs typeface="ＭＳ Ｐゴシック" pitchFamily="-109" charset="-128"/>
              </a:rPr>
              <a:t>=njos57IJf-0</a:t>
            </a:r>
          </a:p>
          <a:p>
            <a:pPr eaLnBrk="1" hangingPunct="1"/>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This might be better:</a:t>
            </a:r>
          </a:p>
          <a:p>
            <a:pPr eaLnBrk="1" hangingPunct="1"/>
            <a:r>
              <a:rPr lang="en-US" dirty="0" smtClean="0">
                <a:latin typeface="Arial" charset="0"/>
                <a:ea typeface="ＭＳ Ｐゴシック" charset="-128"/>
                <a:cs typeface="ＭＳ Ｐゴシック" charset="-128"/>
              </a:rPr>
              <a:t>Dave </a:t>
            </a:r>
            <a:r>
              <a:rPr lang="en-US" dirty="0" err="1" smtClean="0">
                <a:latin typeface="Arial" charset="0"/>
                <a:ea typeface="ＭＳ Ｐゴシック" charset="-128"/>
                <a:cs typeface="ＭＳ Ｐゴシック" charset="-128"/>
              </a:rPr>
              <a:t>Audé</a:t>
            </a:r>
            <a:r>
              <a:rPr lang="en-US" dirty="0" smtClean="0">
                <a:latin typeface="Arial" charset="0"/>
                <a:ea typeface="ＭＳ Ｐゴシック" charset="-128"/>
                <a:cs typeface="ＭＳ Ｐゴシック" charset="-128"/>
              </a:rPr>
              <a:t> </a:t>
            </a:r>
            <a:r>
              <a:rPr lang="en-US" dirty="0" err="1" smtClean="0">
                <a:latin typeface="Arial" charset="0"/>
                <a:ea typeface="ＭＳ Ｐゴシック" charset="-128"/>
                <a:cs typeface="ＭＳ Ｐゴシック" charset="-128"/>
              </a:rPr>
              <a:t>vs</a:t>
            </a:r>
            <a:r>
              <a:rPr lang="en-US" dirty="0" smtClean="0">
                <a:latin typeface="Arial" charset="0"/>
                <a:ea typeface="ＭＳ Ｐゴシック" charset="-128"/>
                <a:cs typeface="ＭＳ Ｐゴシック" charset="-128"/>
              </a:rPr>
              <a:t> Luciana - You Only Talk In #HASHTAG</a:t>
            </a:r>
          </a:p>
          <a:p>
            <a:pPr eaLnBrk="1" hangingPunct="1"/>
            <a:r>
              <a:rPr lang="en-US" i="1" dirty="0" smtClean="0"/>
              <a:t>http://</a:t>
            </a:r>
            <a:r>
              <a:rPr lang="en-US" i="1" dirty="0" err="1" smtClean="0"/>
              <a:t>www.youtube.com</a:t>
            </a:r>
            <a:r>
              <a:rPr lang="en-US" i="1" dirty="0" smtClean="0"/>
              <a:t>/</a:t>
            </a:r>
            <a:r>
              <a:rPr lang="en-US" i="1" dirty="0" err="1" smtClean="0"/>
              <a:t>watch?v</a:t>
            </a:r>
            <a:r>
              <a:rPr lang="en-US" i="1" dirty="0" smtClean="0"/>
              <a:t>=53wIN87lJn0</a:t>
            </a:r>
          </a:p>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a:p>
        </p:txBody>
      </p:sp>
    </p:spTree>
    <p:extLst>
      <p:ext uri="{BB962C8B-B14F-4D97-AF65-F5344CB8AC3E}">
        <p14:creationId xmlns:p14="http://schemas.microsoft.com/office/powerpoint/2010/main" val="5936551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Source for left image unknown, if you know where this </a:t>
            </a:r>
            <a:r>
              <a:rPr lang="en-US" baseline="0" smtClean="0"/>
              <a:t>came from </a:t>
            </a:r>
            <a:r>
              <a:rPr lang="en-US" baseline="0" dirty="0" smtClean="0"/>
              <a:t>please let me know.</a:t>
            </a:r>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a:p>
        </p:txBody>
      </p:sp>
    </p:spTree>
    <p:extLst>
      <p:ext uri="{BB962C8B-B14F-4D97-AF65-F5344CB8AC3E}">
        <p14:creationId xmlns:p14="http://schemas.microsoft.com/office/powerpoint/2010/main" val="5936551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a:p>
        </p:txBody>
      </p:sp>
    </p:spTree>
    <p:extLst>
      <p:ext uri="{BB962C8B-B14F-4D97-AF65-F5344CB8AC3E}">
        <p14:creationId xmlns:p14="http://schemas.microsoft.com/office/powerpoint/2010/main" val="2553297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latin typeface="Arial" pitchFamily="-109" charset="0"/>
                <a:ea typeface="ＭＳ Ｐゴシック" pitchFamily="-109" charset="-128"/>
                <a:cs typeface="ＭＳ Ｐゴシック" pitchFamily="-109" charset="-128"/>
              </a:rPr>
              <a:t>Censorship (religious, governmental, private). Adult authentication. Global dissemination. Freedom of Speech not an absolute right.</a:t>
            </a: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42153129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latin typeface="Arial" pitchFamily="-109" charset="0"/>
                <a:ea typeface="ＭＳ Ｐゴシック" pitchFamily="-109" charset="-128"/>
                <a:cs typeface="ＭＳ Ｐゴシック" pitchFamily="-109" charset="-128"/>
              </a:rPr>
              <a:t>Or review right now.</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latin typeface="Arial" pitchFamily="-109" charset="0"/>
              <a:ea typeface="ＭＳ Ｐゴシック" pitchFamily="-109" charset="-128"/>
              <a:cs typeface="ＭＳ Ｐゴシック" pitchFamily="-109" charset="-128"/>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latin typeface="Arial" pitchFamily="-109" charset="0"/>
                <a:ea typeface="ＭＳ Ｐゴシック" pitchFamily="-109" charset="-128"/>
                <a:cs typeface="ＭＳ Ｐゴシック" pitchFamily="-109" charset="-128"/>
              </a:rPr>
              <a:t>http://</a:t>
            </a:r>
            <a:r>
              <a:rPr lang="en-US" dirty="0" err="1" smtClean="0">
                <a:latin typeface="Arial" pitchFamily="-109" charset="0"/>
                <a:ea typeface="ＭＳ Ｐゴシック" pitchFamily="-109" charset="-128"/>
                <a:cs typeface="ＭＳ Ｐゴシック" pitchFamily="-109" charset="-128"/>
              </a:rPr>
              <a:t>opensource.org</a:t>
            </a:r>
            <a:r>
              <a:rPr lang="en-US" dirty="0" smtClean="0">
                <a:latin typeface="Arial" pitchFamily="-109" charset="0"/>
                <a:ea typeface="ＭＳ Ｐゴシック" pitchFamily="-109" charset="-128"/>
                <a:cs typeface="ＭＳ Ｐゴシック" pitchFamily="-109" charset="-128"/>
              </a:rPr>
              <a:t>/files/osi_logo_300X400_90ppi.png</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latin typeface="Arial" pitchFamily="-109" charset="0"/>
                <a:ea typeface="ＭＳ Ｐゴシック" pitchFamily="-109" charset="-128"/>
                <a:cs typeface="ＭＳ Ｐゴシック" pitchFamily="-109" charset="-128"/>
              </a:rPr>
              <a:t>Accessed 2014-09-08</a:t>
            </a:r>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pitchFamily="-109" charset="0"/>
                <a:ea typeface="ＭＳ Ｐゴシック" pitchFamily="-109" charset="-128"/>
                <a:cs typeface="ＭＳ Ｐゴシック" pitchFamily="-109" charset="-128"/>
              </a:rPr>
              <a:t>Here’s the title slide. Excited already, aren’t you?</a:t>
            </a:r>
          </a:p>
          <a:p>
            <a:pPr eaLnBrk="1" hangingPunct="1"/>
            <a:r>
              <a:rPr lang="en-US" dirty="0" smtClean="0">
                <a:latin typeface="Arial" pitchFamily="-109" charset="0"/>
                <a:ea typeface="ＭＳ Ｐゴシック" pitchFamily="-109" charset="-128"/>
                <a:cs typeface="ＭＳ Ｐゴシック" pitchFamily="-109" charset="-128"/>
              </a:rPr>
              <a:t>Perhaps show Epic Rap Battles of History: Steve Jobs vs. Bill Gates (lyrics a bit much for class)</a:t>
            </a:r>
          </a:p>
          <a:p>
            <a:pPr eaLnBrk="1" hangingPunct="1"/>
            <a:r>
              <a:rPr lang="en-US" dirty="0" smtClean="0">
                <a:latin typeface="Arial" pitchFamily="-109" charset="0"/>
                <a:ea typeface="ＭＳ Ｐゴシック" pitchFamily="-109" charset="-128"/>
                <a:cs typeface="ＭＳ Ｐゴシック" pitchFamily="-109" charset="-128"/>
              </a:rPr>
              <a:t>https://</a:t>
            </a:r>
            <a:r>
              <a:rPr lang="en-US" dirty="0" err="1" smtClean="0">
                <a:latin typeface="Arial" pitchFamily="-109" charset="0"/>
                <a:ea typeface="ＭＳ Ｐゴシック" pitchFamily="-109" charset="-128"/>
                <a:cs typeface="ＭＳ Ｐゴシック" pitchFamily="-109" charset="-128"/>
              </a:rPr>
              <a:t>www.youtube.com</a:t>
            </a:r>
            <a:r>
              <a:rPr lang="en-US" dirty="0" smtClean="0">
                <a:latin typeface="Arial" pitchFamily="-109" charset="0"/>
                <a:ea typeface="ＭＳ Ｐゴシック" pitchFamily="-109" charset="-128"/>
                <a:cs typeface="ＭＳ Ｐゴシック" pitchFamily="-109" charset="-128"/>
              </a:rPr>
              <a:t>/</a:t>
            </a:r>
            <a:r>
              <a:rPr lang="en-US" dirty="0" err="1" smtClean="0">
                <a:latin typeface="Arial" pitchFamily="-109" charset="0"/>
                <a:ea typeface="ＭＳ Ｐゴシック" pitchFamily="-109" charset="-128"/>
                <a:cs typeface="ＭＳ Ｐゴシック" pitchFamily="-109" charset="-128"/>
              </a:rPr>
              <a:t>watch?v</a:t>
            </a:r>
            <a:r>
              <a:rPr lang="en-US" dirty="0" smtClean="0">
                <a:latin typeface="Arial" pitchFamily="-109" charset="0"/>
                <a:ea typeface="ＭＳ Ｐゴシック" pitchFamily="-109" charset="-128"/>
                <a:cs typeface="ＭＳ Ｐゴシック" pitchFamily="-109" charset="-128"/>
              </a:rPr>
              <a:t>=njos57IJf-0</a:t>
            </a:r>
          </a:p>
          <a:p>
            <a:pPr eaLnBrk="1" hangingPunct="1"/>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This might be better:</a:t>
            </a:r>
          </a:p>
          <a:p>
            <a:pPr eaLnBrk="1" hangingPunct="1"/>
            <a:r>
              <a:rPr lang="en-US" dirty="0" smtClean="0">
                <a:latin typeface="Arial" charset="0"/>
                <a:ea typeface="ＭＳ Ｐゴシック" charset="-128"/>
                <a:cs typeface="ＭＳ Ｐゴシック" charset="-128"/>
              </a:rPr>
              <a:t>Dave </a:t>
            </a:r>
            <a:r>
              <a:rPr lang="en-US" dirty="0" err="1" smtClean="0">
                <a:latin typeface="Arial" charset="0"/>
                <a:ea typeface="ＭＳ Ｐゴシック" charset="-128"/>
                <a:cs typeface="ＭＳ Ｐゴシック" charset="-128"/>
              </a:rPr>
              <a:t>Audé</a:t>
            </a:r>
            <a:r>
              <a:rPr lang="en-US" dirty="0" smtClean="0">
                <a:latin typeface="Arial" charset="0"/>
                <a:ea typeface="ＭＳ Ｐゴシック" charset="-128"/>
                <a:cs typeface="ＭＳ Ｐゴシック" charset="-128"/>
              </a:rPr>
              <a:t> </a:t>
            </a:r>
            <a:r>
              <a:rPr lang="en-US" dirty="0" err="1" smtClean="0">
                <a:latin typeface="Arial" charset="0"/>
                <a:ea typeface="ＭＳ Ｐゴシック" charset="-128"/>
                <a:cs typeface="ＭＳ Ｐゴシック" charset="-128"/>
              </a:rPr>
              <a:t>vs</a:t>
            </a:r>
            <a:r>
              <a:rPr lang="en-US" dirty="0" smtClean="0">
                <a:latin typeface="Arial" charset="0"/>
                <a:ea typeface="ＭＳ Ｐゴシック" charset="-128"/>
                <a:cs typeface="ＭＳ Ｐゴシック" charset="-128"/>
              </a:rPr>
              <a:t> Luciana - You Only Talk In #HASHTAG</a:t>
            </a:r>
          </a:p>
          <a:p>
            <a:pPr eaLnBrk="1" hangingPunct="1"/>
            <a:r>
              <a:rPr lang="en-US" i="1" dirty="0" smtClean="0"/>
              <a:t>http://</a:t>
            </a:r>
            <a:r>
              <a:rPr lang="en-US" i="1" dirty="0" err="1" smtClean="0"/>
              <a:t>www.youtube.com</a:t>
            </a:r>
            <a:r>
              <a:rPr lang="en-US" i="1" dirty="0" smtClean="0"/>
              <a:t>/</a:t>
            </a:r>
            <a:r>
              <a:rPr lang="en-US" i="1" dirty="0" err="1" smtClean="0"/>
              <a:t>watch?v</a:t>
            </a:r>
            <a:r>
              <a:rPr lang="en-US" i="1" dirty="0" smtClean="0"/>
              <a:t>=53wIN87lJn0</a:t>
            </a:r>
          </a:p>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Hello, today I will talk about social</a:t>
            </a:r>
            <a:r>
              <a:rPr lang="en-US" baseline="0" dirty="0" smtClean="0"/>
              <a:t> media and the impact that it has had on our society.</a:t>
            </a:r>
          </a:p>
          <a:p>
            <a:endParaRPr lang="en-US" baseline="0" dirty="0" smtClean="0"/>
          </a:p>
          <a:p>
            <a:r>
              <a:rPr lang="en-US" baseline="0" dirty="0" smtClean="0"/>
              <a:t>First off, social media is not the same thing as social networking. Fairly common misconception.</a:t>
            </a:r>
          </a:p>
          <a:p>
            <a:endParaRPr lang="en-US" baseline="0" dirty="0" smtClean="0"/>
          </a:p>
          <a:p>
            <a:r>
              <a:rPr lang="en-US" baseline="0" dirty="0" smtClean="0"/>
              <a:t>Specifically, social media is the actual content that is created and shared with others. Videos, blogs, podcasts, and newsletters are among some of the many forms that social media can take.</a:t>
            </a:r>
          </a:p>
          <a:p>
            <a:endParaRPr lang="en-US" baseline="0" dirty="0" smtClean="0"/>
          </a:p>
          <a:p>
            <a:r>
              <a:rPr lang="en-US" baseline="0" dirty="0" smtClean="0"/>
              <a:t>There are many ways that social media can reach other people. Websites like Facebook, Twitter and YouTube allow users to create and upload their content for others to look at. In fact, the number of people on social media sites consists of almost three-fourths of all internet users.</a:t>
            </a:r>
          </a:p>
          <a:p>
            <a:endParaRPr lang="en-US" baseline="0" dirty="0" smtClean="0"/>
          </a:p>
          <a:p>
            <a:r>
              <a:rPr lang="en-US" baseline="0" dirty="0" smtClean="0"/>
              <a:t>So the question is, what effect does social media have?</a:t>
            </a:r>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a:p>
        </p:txBody>
      </p:sp>
    </p:spTree>
    <p:extLst>
      <p:ext uri="{BB962C8B-B14F-4D97-AF65-F5344CB8AC3E}">
        <p14:creationId xmlns:p14="http://schemas.microsoft.com/office/powerpoint/2010/main" val="180102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2014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2014 Keith A. Pray</a:t>
            </a:r>
            <a:endParaRPr lang="en-US"/>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2014 Keith A. Pray</a:t>
            </a:r>
            <a:endParaRPr lang="en-US"/>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2014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hyperlink" Target="http://www.jeffbullas.com/2014/01/17/20-social-media-facts-and-statistics-you-should-know-in-2014/" TargetMode="External"/><Relationship Id="rId4" Type="http://schemas.openxmlformats.org/officeDocument/2006/relationships/hyperlink" Target="http://www.ing.com/Newsroom/All-news/NW/2014-Study-impact-of-Social-Media-on-News-more-crowdchecking-less-factchecking.html" TargetMode="External"/><Relationship Id="rId5" Type="http://schemas.openxmlformats.org/officeDocument/2006/relationships/hyperlink" Target="http://www.usatoday.com/story/news/nation/2013/01/15/students-social-media-homework-distraction/1835461/" TargetMode="External"/><Relationship Id="rId6" Type="http://schemas.openxmlformats.org/officeDocument/2006/relationships/hyperlink" Target="http://mashable.com/2011/05/27/digital-distraction-survey/" TargetMode="External"/><Relationship Id="rId7" Type="http://schemas.openxmlformats.org/officeDocument/2006/relationships/hyperlink" Target="http://webseo22.hubpages.com/hub/How-Social-Media-Has-Changed-the-World-Impact-of-Social-Media-on-Our-Lives" TargetMode="External"/><Relationship Id="rId1" Type="http://schemas.openxmlformats.org/officeDocument/2006/relationships/slideLayout" Target="../slideLayouts/slideLayout2.xml"/><Relationship Id="rId2" Type="http://schemas.openxmlformats.org/officeDocument/2006/relationships/hyperlink" Target="http://www.huffingtonpost.com/fauzia-burke/social-media-vs-social-ne_b_4017305.html"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hyperlink" Target="http://en.wikipedia.org/wiki/Wikipedia:Citing_Wikipedia"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4</a:t>
            </a:r>
            <a:br>
              <a:rPr lang="en-US" dirty="0" smtClean="0"/>
            </a:br>
            <a:r>
              <a:rPr lang="en-US" dirty="0" smtClean="0"/>
              <a:t>Freedom Of Speech</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Negative effects of Social Media</a:t>
            </a:r>
            <a:endParaRPr lang="en-US" dirty="0"/>
          </a:p>
        </p:txBody>
      </p:sp>
      <p:sp>
        <p:nvSpPr>
          <p:cNvPr id="3" name="Content Placeholder 2"/>
          <p:cNvSpPr>
            <a:spLocks noGrp="1"/>
          </p:cNvSpPr>
          <p:nvPr>
            <p:ph sz="half" idx="1"/>
          </p:nvPr>
        </p:nvSpPr>
        <p:spPr>
          <a:xfrm>
            <a:off x="685800" y="1352551"/>
            <a:ext cx="7772400" cy="3352800"/>
          </a:xfrm>
        </p:spPr>
        <p:txBody>
          <a:bodyPr>
            <a:normAutofit/>
          </a:bodyPr>
          <a:lstStyle/>
          <a:p>
            <a:r>
              <a:rPr lang="en-US" sz="2400" b="1" dirty="0" smtClean="0"/>
              <a:t>Unreliable News Articles</a:t>
            </a:r>
          </a:p>
          <a:p>
            <a:pPr lvl="1"/>
            <a:r>
              <a:rPr lang="en-US" sz="2100" dirty="0" smtClean="0"/>
              <a:t>Less fact-checking, more crowd-checking. </a:t>
            </a:r>
            <a:r>
              <a:rPr lang="en-US" sz="2100" baseline="30000" dirty="0" smtClean="0"/>
              <a:t>[3]</a:t>
            </a:r>
            <a:endParaRPr lang="en-US" sz="2100" dirty="0" smtClean="0"/>
          </a:p>
          <a:p>
            <a:pPr lvl="1"/>
            <a:r>
              <a:rPr lang="en-US" sz="2100" dirty="0" smtClean="0"/>
              <a:t>“Publish first, correct if necessary.”</a:t>
            </a:r>
          </a:p>
          <a:p>
            <a:pPr lvl="1"/>
            <a:r>
              <a:rPr lang="en-US" sz="2100" dirty="0" smtClean="0"/>
              <a:t>Less objective, more personal. </a:t>
            </a:r>
            <a:r>
              <a:rPr lang="en-US" sz="2100" baseline="30000" dirty="0"/>
              <a:t>[3]</a:t>
            </a:r>
            <a:endParaRPr lang="en-US" sz="2100" dirty="0"/>
          </a:p>
          <a:p>
            <a:r>
              <a:rPr lang="en-US" sz="2400" b="1" dirty="0" smtClean="0"/>
              <a:t>Distractions</a:t>
            </a:r>
          </a:p>
          <a:p>
            <a:pPr lvl="1"/>
            <a:r>
              <a:rPr lang="en-US" sz="2100" dirty="0" smtClean="0"/>
              <a:t>Students say social media sites distract them from completing assignments. </a:t>
            </a:r>
            <a:r>
              <a:rPr lang="en-US" sz="2100" baseline="30000" dirty="0" smtClean="0"/>
              <a:t>[4]</a:t>
            </a:r>
            <a:endParaRPr lang="en-US" sz="2100" dirty="0" smtClean="0"/>
          </a:p>
          <a:p>
            <a:pPr lvl="1"/>
            <a:r>
              <a:rPr lang="en-US" sz="2100" dirty="0" smtClean="0"/>
              <a:t>Companies can waste $10 million per year because of social media distractions. </a:t>
            </a:r>
            <a:r>
              <a:rPr lang="en-US" sz="2100" baseline="30000" dirty="0" smtClean="0"/>
              <a:t>[5]</a:t>
            </a:r>
          </a:p>
          <a:p>
            <a:pPr lvl="1"/>
            <a:endParaRPr lang="en-US" sz="2100" dirty="0" smtClean="0"/>
          </a:p>
          <a:p>
            <a:pPr lvl="1"/>
            <a:endParaRPr lang="en-US" sz="2100" dirty="0" smtClean="0"/>
          </a:p>
          <a:p>
            <a:pPr lvl="1"/>
            <a:endParaRPr lang="en-US" sz="2100" b="1"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10</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smtClean="0">
                <a:solidFill>
                  <a:schemeClr val="tx1"/>
                </a:solidFill>
                <a:latin typeface="+mj-lt"/>
              </a:rPr>
              <a:t>Kevin Zhao</a:t>
            </a:r>
            <a:endParaRPr lang="en-US" sz="1400" dirty="0">
              <a:solidFill>
                <a:schemeClr val="tx1"/>
              </a:solidFill>
              <a:latin typeface="+mj-lt"/>
            </a:endParaRPr>
          </a:p>
        </p:txBody>
      </p:sp>
    </p:spTree>
    <p:extLst>
      <p:ext uri="{BB962C8B-B14F-4D97-AF65-F5344CB8AC3E}">
        <p14:creationId xmlns:p14="http://schemas.microsoft.com/office/powerpoint/2010/main" val="150382597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Positive Effects of Social Media</a:t>
            </a:r>
            <a:endParaRPr lang="en-US" dirty="0"/>
          </a:p>
        </p:txBody>
      </p:sp>
      <p:sp>
        <p:nvSpPr>
          <p:cNvPr id="3" name="Content Placeholder 2"/>
          <p:cNvSpPr>
            <a:spLocks noGrp="1"/>
          </p:cNvSpPr>
          <p:nvPr>
            <p:ph sz="half" idx="1"/>
          </p:nvPr>
        </p:nvSpPr>
        <p:spPr>
          <a:xfrm>
            <a:off x="685800" y="1352551"/>
            <a:ext cx="7772400" cy="3352800"/>
          </a:xfrm>
        </p:spPr>
        <p:txBody>
          <a:bodyPr>
            <a:normAutofit lnSpcReduction="10000"/>
          </a:bodyPr>
          <a:lstStyle/>
          <a:p>
            <a:r>
              <a:rPr lang="en-US" sz="2400" b="1" dirty="0" smtClean="0"/>
              <a:t>Expose people to new ideas</a:t>
            </a:r>
          </a:p>
          <a:p>
            <a:pPr lvl="1"/>
            <a:r>
              <a:rPr lang="en-US" sz="2100" dirty="0" smtClean="0"/>
              <a:t>More information allows for more exposure</a:t>
            </a:r>
          </a:p>
          <a:p>
            <a:pPr lvl="1"/>
            <a:r>
              <a:rPr lang="en-US" sz="2100" dirty="0" smtClean="0"/>
              <a:t>Learn about related topics</a:t>
            </a:r>
          </a:p>
          <a:p>
            <a:r>
              <a:rPr lang="en-US" sz="2400" b="1" dirty="0" smtClean="0"/>
              <a:t>Increased awareness</a:t>
            </a:r>
          </a:p>
          <a:p>
            <a:pPr lvl="1"/>
            <a:r>
              <a:rPr lang="en-US" sz="2100" dirty="0" smtClean="0"/>
              <a:t>ALS Ice Bucket challenge, raised over $100 million.</a:t>
            </a:r>
          </a:p>
          <a:p>
            <a:pPr lvl="1"/>
            <a:r>
              <a:rPr lang="en-US" sz="2100" dirty="0" smtClean="0"/>
              <a:t>“Arab Spring” demonstrations.</a:t>
            </a:r>
            <a:r>
              <a:rPr lang="en-US" sz="2100" baseline="30000" dirty="0" smtClean="0"/>
              <a:t>[6]</a:t>
            </a:r>
            <a:endParaRPr lang="en-US" sz="2100" dirty="0" smtClean="0"/>
          </a:p>
          <a:p>
            <a:r>
              <a:rPr lang="en-US" sz="2400" b="1" dirty="0" smtClean="0"/>
              <a:t>Improved Literacy</a:t>
            </a:r>
          </a:p>
          <a:p>
            <a:pPr lvl="1"/>
            <a:r>
              <a:rPr lang="en-US" sz="2100" dirty="0" smtClean="0"/>
              <a:t>Children that use social media have improved reading and writing skill.</a:t>
            </a:r>
            <a:r>
              <a:rPr lang="en-US" sz="2100" baseline="30000" dirty="0" smtClean="0"/>
              <a:t>[7]</a:t>
            </a:r>
            <a:endParaRPr lang="en-US" sz="2100"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11</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smtClean="0">
                <a:solidFill>
                  <a:schemeClr val="tx1"/>
                </a:solidFill>
                <a:latin typeface="+mj-lt"/>
              </a:rPr>
              <a:t>Kevin Zhao</a:t>
            </a:r>
            <a:endParaRPr lang="en-US" sz="1400" dirty="0">
              <a:solidFill>
                <a:schemeClr val="tx1"/>
              </a:solidFill>
              <a:latin typeface="+mj-lt"/>
            </a:endParaRPr>
          </a:p>
        </p:txBody>
      </p:sp>
    </p:spTree>
    <p:extLst>
      <p:ext uri="{BB962C8B-B14F-4D97-AF65-F5344CB8AC3E}">
        <p14:creationId xmlns:p14="http://schemas.microsoft.com/office/powerpoint/2010/main" val="178849240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half" idx="1"/>
          </p:nvPr>
        </p:nvSpPr>
        <p:spPr>
          <a:xfrm>
            <a:off x="685800" y="1352551"/>
            <a:ext cx="7772400" cy="3352800"/>
          </a:xfrm>
        </p:spPr>
        <p:txBody>
          <a:bodyPr>
            <a:normAutofit/>
          </a:bodyPr>
          <a:lstStyle/>
          <a:p>
            <a:r>
              <a:rPr lang="en-US" sz="2400" b="1" dirty="0" smtClean="0"/>
              <a:t>Social media has positive and negative effects</a:t>
            </a:r>
          </a:p>
          <a:p>
            <a:pPr lvl="1"/>
            <a:r>
              <a:rPr lang="en-US" sz="2100" dirty="0" smtClean="0"/>
              <a:t>Unreliable and a distraction.</a:t>
            </a:r>
          </a:p>
          <a:p>
            <a:pPr lvl="1"/>
            <a:r>
              <a:rPr lang="en-US" sz="2100" dirty="0" smtClean="0"/>
              <a:t>Can be used to educate users. </a:t>
            </a:r>
          </a:p>
          <a:p>
            <a:r>
              <a:rPr lang="en-US" sz="2400" b="1" dirty="0" smtClean="0"/>
              <a:t>Find balance.</a:t>
            </a:r>
          </a:p>
          <a:p>
            <a:pPr lvl="1"/>
            <a:r>
              <a:rPr lang="en-US" sz="2100" dirty="0" smtClean="0"/>
              <a:t>Have some exposure, but limit it.</a:t>
            </a:r>
          </a:p>
          <a:p>
            <a:endParaRPr lang="en-US" sz="2400" dirty="0"/>
          </a:p>
          <a:p>
            <a:r>
              <a:rPr lang="en-US" sz="2400" b="1" dirty="0" smtClean="0"/>
              <a:t>Questions?</a:t>
            </a:r>
            <a:endParaRPr lang="en-US" sz="2400" b="1"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12</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smtClean="0">
                <a:solidFill>
                  <a:schemeClr val="tx1"/>
                </a:solidFill>
                <a:latin typeface="+mj-lt"/>
              </a:rPr>
              <a:t>Kevin Zhao</a:t>
            </a:r>
            <a:endParaRPr lang="en-US" sz="1400" dirty="0">
              <a:solidFill>
                <a:schemeClr val="tx1"/>
              </a:solidFill>
              <a:latin typeface="+mj-lt"/>
            </a:endParaRPr>
          </a:p>
        </p:txBody>
      </p:sp>
    </p:spTree>
    <p:extLst>
      <p:ext uri="{BB962C8B-B14F-4D97-AF65-F5344CB8AC3E}">
        <p14:creationId xmlns:p14="http://schemas.microsoft.com/office/powerpoint/2010/main" val="136367713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77500" lnSpcReduction="20000"/>
          </a:bodyPr>
          <a:lstStyle/>
          <a:p>
            <a:pPr marL="347663" indent="-347663">
              <a:buNone/>
            </a:pPr>
            <a:r>
              <a:rPr lang="en-US" sz="1600" dirty="0" smtClean="0"/>
              <a:t>[1] </a:t>
            </a:r>
            <a:r>
              <a:rPr lang="en-US" sz="1600" dirty="0" err="1" smtClean="0"/>
              <a:t>Fauzia</a:t>
            </a:r>
            <a:r>
              <a:rPr lang="en-US" sz="1600" dirty="0" smtClean="0"/>
              <a:t> Burke, “Social Media vs. </a:t>
            </a:r>
            <a:r>
              <a:rPr lang="en-US" sz="1600" dirty="0"/>
              <a:t>Social Networking”, </a:t>
            </a:r>
            <a:r>
              <a:rPr lang="en-US" sz="1600" dirty="0">
                <a:hlinkClick r:id="rId2"/>
              </a:rPr>
              <a:t>http://</a:t>
            </a:r>
            <a:r>
              <a:rPr lang="en-US" sz="1600" dirty="0" smtClean="0">
                <a:hlinkClick r:id="rId2"/>
              </a:rPr>
              <a:t>www.huffingtonpost.com/fauzia-burke/social-media-vs-social-ne_b_4017305.html</a:t>
            </a:r>
            <a:r>
              <a:rPr lang="en-US" sz="1600" dirty="0" smtClean="0"/>
              <a:t> (9/7/2014)</a:t>
            </a:r>
          </a:p>
          <a:p>
            <a:pPr marL="282575" indent="-282575">
              <a:buNone/>
            </a:pPr>
            <a:r>
              <a:rPr lang="en-US" sz="1600" dirty="0" smtClean="0"/>
              <a:t>[2] Jeff Bullas, “22 Social Media Facts and Statistics You Should Know in 2014”</a:t>
            </a:r>
            <a:r>
              <a:rPr lang="en-US" sz="1600" dirty="0"/>
              <a:t>, </a:t>
            </a:r>
            <a:r>
              <a:rPr lang="en-US" sz="1600" dirty="0">
                <a:hlinkClick r:id="rId3"/>
              </a:rPr>
              <a:t>http://www.jeffbullas.com/2014/01/17/20-social-media-facts-and-statistics-you-should-know-in-2014</a:t>
            </a:r>
            <a:r>
              <a:rPr lang="en-US" sz="1600" dirty="0" smtClean="0">
                <a:hlinkClick r:id="rId3"/>
              </a:rPr>
              <a:t>/</a:t>
            </a:r>
            <a:r>
              <a:rPr lang="en-US" sz="1600" dirty="0" smtClean="0"/>
              <a:t> , (9/7/2014)</a:t>
            </a:r>
          </a:p>
          <a:p>
            <a:pPr marL="282575" indent="-282575">
              <a:buNone/>
            </a:pPr>
            <a:r>
              <a:rPr lang="en-US" sz="1600" dirty="0" smtClean="0"/>
              <a:t>[3] “2014 Study impact of Social Media on News: more crowd-checking, </a:t>
            </a:r>
            <a:r>
              <a:rPr lang="en-US" sz="1600" dirty="0"/>
              <a:t>less fact-checking”, </a:t>
            </a:r>
            <a:r>
              <a:rPr lang="en-US" sz="1600" dirty="0">
                <a:hlinkClick r:id="rId4"/>
              </a:rPr>
              <a:t>http://</a:t>
            </a:r>
            <a:r>
              <a:rPr lang="en-US" sz="1600" dirty="0" smtClean="0">
                <a:hlinkClick r:id="rId4"/>
              </a:rPr>
              <a:t>www.ing.com/Newsroom/All-news/NW/2014-Study-impact-of-Social-Media-on-News-more-crowdchecking-less-factchecking.html</a:t>
            </a:r>
            <a:r>
              <a:rPr lang="en-US" sz="1600" dirty="0" smtClean="0"/>
              <a:t> (9/7/2014)</a:t>
            </a:r>
          </a:p>
          <a:p>
            <a:pPr marL="282575" indent="-282575">
              <a:buNone/>
            </a:pPr>
            <a:r>
              <a:rPr lang="en-US" sz="1600" dirty="0" smtClean="0"/>
              <a:t>[4] Phil Dunn, “Students say social media interfere </a:t>
            </a:r>
            <a:r>
              <a:rPr lang="en-US" sz="1600" dirty="0"/>
              <a:t>with homework”, </a:t>
            </a:r>
            <a:r>
              <a:rPr lang="en-US" sz="1600" dirty="0">
                <a:hlinkClick r:id="rId5"/>
              </a:rPr>
              <a:t>http://www.usatoday.com/story/news/nation/2013/01/15/students-social-media-homework-distraction/1835461</a:t>
            </a:r>
            <a:r>
              <a:rPr lang="en-US" sz="1600" dirty="0" smtClean="0">
                <a:hlinkClick r:id="rId5"/>
              </a:rPr>
              <a:t>/</a:t>
            </a:r>
            <a:r>
              <a:rPr lang="en-US" sz="1600" dirty="0" smtClean="0"/>
              <a:t> (9/7/2014)</a:t>
            </a:r>
          </a:p>
          <a:p>
            <a:pPr marL="282575" indent="-282575">
              <a:buNone/>
            </a:pPr>
            <a:r>
              <a:rPr lang="en-US" sz="1600" dirty="0" smtClean="0"/>
              <a:t>[5] Jolie O’Dell “Social Media Distractions Are </a:t>
            </a:r>
            <a:r>
              <a:rPr lang="en-US" sz="1600" dirty="0"/>
              <a:t>Costing Businesses Major Money” , </a:t>
            </a:r>
            <a:r>
              <a:rPr lang="en-US" sz="1600" dirty="0">
                <a:hlinkClick r:id="rId6"/>
              </a:rPr>
              <a:t>http://mashable.com/2011/05/27/digital-distraction-survey</a:t>
            </a:r>
            <a:r>
              <a:rPr lang="en-US" sz="1600" dirty="0" smtClean="0">
                <a:hlinkClick r:id="rId6"/>
              </a:rPr>
              <a:t>/</a:t>
            </a:r>
            <a:r>
              <a:rPr lang="en-US" sz="1600" dirty="0" smtClean="0"/>
              <a:t> (9/7/2014)</a:t>
            </a:r>
          </a:p>
          <a:p>
            <a:pPr marL="282575" indent="-282575">
              <a:buNone/>
            </a:pPr>
            <a:r>
              <a:rPr lang="en-US" sz="1600" dirty="0" smtClean="0"/>
              <a:t>[6] </a:t>
            </a:r>
            <a:r>
              <a:rPr lang="en-US" sz="1600" dirty="0"/>
              <a:t>Quinn, Michael J. </a:t>
            </a:r>
            <a:r>
              <a:rPr lang="en-US" sz="1600" i="1" dirty="0"/>
              <a:t>Ethics for the Information Age, </a:t>
            </a:r>
            <a:r>
              <a:rPr lang="en-US" sz="1600" i="1" dirty="0" smtClean="0"/>
              <a:t>6</a:t>
            </a:r>
            <a:r>
              <a:rPr lang="en-US" sz="1600" i="1" baseline="30000" dirty="0" smtClean="0"/>
              <a:t>th</a:t>
            </a:r>
            <a:r>
              <a:rPr lang="en-US" sz="1600" i="1" dirty="0" smtClean="0"/>
              <a:t> </a:t>
            </a:r>
            <a:r>
              <a:rPr lang="en-US" sz="1600" i="1" dirty="0"/>
              <a:t>Edition</a:t>
            </a:r>
            <a:r>
              <a:rPr lang="en-US" sz="1600" dirty="0"/>
              <a:t> (Pearson Education, 2011) p. </a:t>
            </a:r>
            <a:r>
              <a:rPr lang="en-US" sz="1600" dirty="0" smtClean="0"/>
              <a:t>122</a:t>
            </a:r>
          </a:p>
          <a:p>
            <a:pPr marL="282575" indent="-282575">
              <a:buNone/>
            </a:pPr>
            <a:r>
              <a:rPr lang="en-US" sz="1600" dirty="0"/>
              <a:t>[7] </a:t>
            </a:r>
            <a:r>
              <a:rPr lang="en-US" sz="1600" dirty="0" smtClean="0"/>
              <a:t>“How Social Media has Changed the world? 5 Impacts of Social Media in Our Lives”, </a:t>
            </a:r>
            <a:r>
              <a:rPr lang="en-US" sz="1600" dirty="0" smtClean="0">
                <a:hlinkClick r:id="rId7"/>
              </a:rPr>
              <a:t>http</a:t>
            </a:r>
            <a:r>
              <a:rPr lang="en-US" sz="1600" dirty="0">
                <a:hlinkClick r:id="rId7"/>
              </a:rPr>
              <a:t>://</a:t>
            </a:r>
            <a:r>
              <a:rPr lang="en-US" sz="1600" dirty="0" smtClean="0">
                <a:hlinkClick r:id="rId7"/>
              </a:rPr>
              <a:t>webseo22.hubpages.com/hub/How-Social-Media-Has-Changed-the-World-Impact-of-Social-Media-on-Our-Lives</a:t>
            </a:r>
            <a:r>
              <a:rPr lang="en-US" sz="1600" dirty="0" smtClean="0"/>
              <a:t> (9/7/2014)</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13</a:t>
            </a:fld>
            <a:endParaRPr lang="en-US"/>
          </a:p>
        </p:txBody>
      </p:sp>
      <p:sp>
        <p:nvSpPr>
          <p:cNvPr id="6" name="TextBox 5"/>
          <p:cNvSpPr txBox="1"/>
          <p:nvPr/>
        </p:nvSpPr>
        <p:spPr>
          <a:xfrm>
            <a:off x="6847114" y="372337"/>
            <a:ext cx="2179682" cy="307777"/>
          </a:xfrm>
          <a:prstGeom prst="rect">
            <a:avLst/>
          </a:prstGeom>
          <a:noFill/>
        </p:spPr>
        <p:txBody>
          <a:bodyPr wrap="square" rtlCol="0">
            <a:spAutoFit/>
          </a:bodyPr>
          <a:lstStyle/>
          <a:p>
            <a:pPr algn="r"/>
            <a:r>
              <a:rPr lang="en-US" sz="1400" dirty="0" smtClean="0">
                <a:solidFill>
                  <a:schemeClr val="tx1"/>
                </a:solidFill>
                <a:latin typeface="+mj-lt"/>
              </a:rPr>
              <a:t>Kevin Zhao</a:t>
            </a:r>
            <a:endParaRPr lang="en-US" sz="1400" dirty="0">
              <a:solidFill>
                <a:schemeClr val="tx1"/>
              </a:solidFill>
              <a:latin typeface="+mj-lt"/>
            </a:endParaRPr>
          </a:p>
        </p:txBody>
      </p:sp>
    </p:spTree>
    <p:extLst>
      <p:ext uri="{BB962C8B-B14F-4D97-AF65-F5344CB8AC3E}">
        <p14:creationId xmlns:p14="http://schemas.microsoft.com/office/powerpoint/2010/main" val="94257224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a:t>
            </a:r>
            <a:r>
              <a:rPr lang="en-US" dirty="0" smtClean="0"/>
              <a:t>4</a:t>
            </a:r>
            <a:r>
              <a:rPr lang="en-US" dirty="0" smtClean="0"/>
              <a:t/>
            </a:r>
            <a:br>
              <a:rPr lang="en-US" dirty="0" smtClean="0"/>
            </a:br>
            <a:r>
              <a:rPr lang="en-US" dirty="0" smtClean="0"/>
              <a:t>The End</a:t>
            </a:r>
            <a:endParaRPr lang="en-US"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Review</a:t>
            </a:r>
          </a:p>
          <a:p>
            <a:pPr marL="457200" indent="-457200">
              <a:buFont typeface="+mj-lt"/>
              <a:buAutoNum type="arabicPeriod"/>
            </a:pPr>
            <a:r>
              <a:rPr lang="en-US" dirty="0" smtClean="0"/>
              <a:t>Assignment</a:t>
            </a:r>
          </a:p>
          <a:p>
            <a:pPr marL="457200" indent="-457200">
              <a:buFont typeface="+mj-lt"/>
              <a:buAutoNum type="arabicPeriod"/>
            </a:pPr>
            <a:r>
              <a:rPr lang="en-US" dirty="0" smtClean="0"/>
              <a:t>Students Present</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2</a:t>
            </a:fld>
            <a:endParaRPr lang="en-US"/>
          </a:p>
        </p:txBody>
      </p:sp>
    </p:spTree>
    <p:extLst>
      <p:ext uri="{BB962C8B-B14F-4D97-AF65-F5344CB8AC3E}">
        <p14:creationId xmlns:p14="http://schemas.microsoft.com/office/powerpoint/2010/main" val="271150207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3</a:t>
            </a:fld>
            <a:endParaRPr lang="en-US"/>
          </a:p>
        </p:txBody>
      </p:sp>
      <p:pic>
        <p:nvPicPr>
          <p:cNvPr id="6" name="Picture 5"/>
          <p:cNvPicPr>
            <a:picLocks noChangeAspect="1"/>
          </p:cNvPicPr>
          <p:nvPr/>
        </p:nvPicPr>
        <p:blipFill>
          <a:blip r:embed="rId3"/>
          <a:stretch>
            <a:fillRect/>
          </a:stretch>
        </p:blipFill>
        <p:spPr>
          <a:xfrm>
            <a:off x="139700" y="615950"/>
            <a:ext cx="8864600" cy="3911600"/>
          </a:xfrm>
          <a:prstGeom prst="rect">
            <a:avLst/>
          </a:prstGeom>
        </p:spPr>
      </p:pic>
      <p:sp>
        <p:nvSpPr>
          <p:cNvPr id="7" name="TextBox 6"/>
          <p:cNvSpPr txBox="1"/>
          <p:nvPr/>
        </p:nvSpPr>
        <p:spPr>
          <a:xfrm>
            <a:off x="3362136" y="4750531"/>
            <a:ext cx="3005951" cy="346249"/>
          </a:xfrm>
          <a:prstGeom prst="rect">
            <a:avLst/>
          </a:prstGeom>
          <a:noFill/>
        </p:spPr>
        <p:txBody>
          <a:bodyPr wrap="none" rtlCol="0">
            <a:spAutoFit/>
          </a:bodyPr>
          <a:lstStyle/>
          <a:p>
            <a:pPr>
              <a:lnSpc>
                <a:spcPct val="90000"/>
              </a:lnSpc>
            </a:pPr>
            <a:r>
              <a:rPr lang="en-US" dirty="0"/>
              <a:t>http://</a:t>
            </a:r>
            <a:r>
              <a:rPr lang="en-US" dirty="0" err="1"/>
              <a:t>www.xkcd.com</a:t>
            </a:r>
            <a:r>
              <a:rPr lang="en-US" dirty="0"/>
              <a:t>/834/</a:t>
            </a:r>
          </a:p>
        </p:txBody>
      </p:sp>
    </p:spTree>
    <p:extLst>
      <p:ext uri="{BB962C8B-B14F-4D97-AF65-F5344CB8AC3E}">
        <p14:creationId xmlns:p14="http://schemas.microsoft.com/office/powerpoint/2010/main" val="168175980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4</a:t>
            </a:fld>
            <a:endParaRPr lang="en-US"/>
          </a:p>
        </p:txBody>
      </p:sp>
      <p:sp>
        <p:nvSpPr>
          <p:cNvPr id="7" name="TextBox 6"/>
          <p:cNvSpPr txBox="1"/>
          <p:nvPr/>
        </p:nvSpPr>
        <p:spPr>
          <a:xfrm>
            <a:off x="2856867" y="4750531"/>
            <a:ext cx="2419728" cy="346249"/>
          </a:xfrm>
          <a:prstGeom prst="rect">
            <a:avLst/>
          </a:prstGeom>
          <a:noFill/>
        </p:spPr>
        <p:txBody>
          <a:bodyPr wrap="none" rtlCol="0">
            <a:spAutoFit/>
          </a:bodyPr>
          <a:lstStyle/>
          <a:p>
            <a:pPr>
              <a:lnSpc>
                <a:spcPct val="90000"/>
              </a:lnSpc>
            </a:pPr>
            <a:r>
              <a:rPr lang="en-US" dirty="0"/>
              <a:t>http://</a:t>
            </a:r>
            <a:r>
              <a:rPr lang="en-US" dirty="0" err="1"/>
              <a:t>xkcd.com</a:t>
            </a:r>
            <a:r>
              <a:rPr lang="en-US" dirty="0"/>
              <a:t>/949</a:t>
            </a:r>
            <a:r>
              <a:rPr lang="en-US" dirty="0" smtClean="0"/>
              <a:t>/</a:t>
            </a:r>
            <a:endParaRPr lang="en-US" dirty="0"/>
          </a:p>
        </p:txBody>
      </p:sp>
      <p:pic>
        <p:nvPicPr>
          <p:cNvPr id="8" name="Picture 7"/>
          <p:cNvPicPr>
            <a:picLocks noChangeAspect="1"/>
          </p:cNvPicPr>
          <p:nvPr/>
        </p:nvPicPr>
        <p:blipFill>
          <a:blip r:embed="rId3"/>
          <a:stretch>
            <a:fillRect/>
          </a:stretch>
        </p:blipFill>
        <p:spPr>
          <a:xfrm>
            <a:off x="5276595" y="346996"/>
            <a:ext cx="3527527" cy="4749784"/>
          </a:xfrm>
          <a:prstGeom prst="rect">
            <a:avLst/>
          </a:prstGeom>
        </p:spPr>
      </p:pic>
      <p:pic>
        <p:nvPicPr>
          <p:cNvPr id="10" name="Picture 9"/>
          <p:cNvPicPr>
            <a:picLocks noChangeAspect="1"/>
          </p:cNvPicPr>
          <p:nvPr/>
        </p:nvPicPr>
        <p:blipFill>
          <a:blip r:embed="rId4"/>
          <a:stretch>
            <a:fillRect/>
          </a:stretch>
        </p:blipFill>
        <p:spPr>
          <a:xfrm>
            <a:off x="191686" y="636251"/>
            <a:ext cx="4934030" cy="4002047"/>
          </a:xfrm>
          <a:prstGeom prst="rect">
            <a:avLst/>
          </a:prstGeom>
        </p:spPr>
      </p:pic>
    </p:spTree>
    <p:extLst>
      <p:ext uri="{BB962C8B-B14F-4D97-AF65-F5344CB8AC3E}">
        <p14:creationId xmlns:p14="http://schemas.microsoft.com/office/powerpoint/2010/main" val="15847850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Reading Notes</a:t>
            </a:r>
            <a:endParaRPr lang="en-US" dirty="0"/>
          </a:p>
        </p:txBody>
      </p:sp>
      <p:sp>
        <p:nvSpPr>
          <p:cNvPr id="3" name="Content Placeholder 2"/>
          <p:cNvSpPr>
            <a:spLocks noGrp="1"/>
          </p:cNvSpPr>
          <p:nvPr>
            <p:ph sz="half" idx="1"/>
          </p:nvPr>
        </p:nvSpPr>
        <p:spPr/>
        <p:txBody>
          <a:bodyPr>
            <a:normAutofit fontScale="85000" lnSpcReduction="20000"/>
          </a:bodyPr>
          <a:lstStyle/>
          <a:p>
            <a:r>
              <a:rPr lang="en-US" dirty="0" smtClean="0"/>
              <a:t>pp. </a:t>
            </a:r>
            <a:r>
              <a:rPr lang="en-US" dirty="0" smtClean="0"/>
              <a:t>110 What powers the cell phones and towers? “everyday tasks” not apparent from image.</a:t>
            </a:r>
            <a:endParaRPr lang="en-US" dirty="0" smtClean="0"/>
          </a:p>
          <a:p>
            <a:r>
              <a:rPr lang="en-US" dirty="0" smtClean="0"/>
              <a:t>pp. </a:t>
            </a:r>
            <a:r>
              <a:rPr lang="en-US" dirty="0" smtClean="0"/>
              <a:t>111 “over a billion” contradicts pp. 38. [6] from 2008.</a:t>
            </a:r>
          </a:p>
          <a:p>
            <a:r>
              <a:rPr lang="en-US" dirty="0" smtClean="0"/>
              <a:t>pp. 118 [17] from 2005, how is the quality of Wikipedia now?</a:t>
            </a:r>
          </a:p>
          <a:p>
            <a:r>
              <a:rPr lang="en-US" dirty="0" smtClean="0"/>
              <a:t>pp</a:t>
            </a:r>
            <a:r>
              <a:rPr lang="en-US" dirty="0" smtClean="0"/>
              <a:t>. </a:t>
            </a:r>
            <a:r>
              <a:rPr lang="en-US" dirty="0" smtClean="0"/>
              <a:t>131 Is 20% realistic? What will search engines and facial recognition be capable of? Rule Utilitarian ignores the private setting.</a:t>
            </a:r>
          </a:p>
          <a:p>
            <a:r>
              <a:rPr lang="en-US" dirty="0"/>
              <a:t>pp. 132 Do any filters use </a:t>
            </a:r>
            <a:r>
              <a:rPr lang="en-US" dirty="0" err="1"/>
              <a:t>imgage</a:t>
            </a:r>
            <a:r>
              <a:rPr lang="en-US" dirty="0"/>
              <a:t> processing? </a:t>
            </a:r>
          </a:p>
        </p:txBody>
      </p:sp>
      <p:sp>
        <p:nvSpPr>
          <p:cNvPr id="11" name="Content Placeholder 10"/>
          <p:cNvSpPr>
            <a:spLocks noGrp="1"/>
          </p:cNvSpPr>
          <p:nvPr>
            <p:ph sz="half" idx="2"/>
          </p:nvPr>
        </p:nvSpPr>
        <p:spPr/>
        <p:txBody>
          <a:bodyPr>
            <a:normAutofit fontScale="85000" lnSpcReduction="20000"/>
          </a:bodyPr>
          <a:lstStyle/>
          <a:p>
            <a:r>
              <a:rPr lang="en-US" dirty="0" smtClean="0"/>
              <a:t>pp</a:t>
            </a:r>
            <a:r>
              <a:rPr lang="en-US" dirty="0" smtClean="0"/>
              <a:t>. </a:t>
            </a:r>
            <a:r>
              <a:rPr lang="en-US" dirty="0" smtClean="0"/>
              <a:t>135 Social Contract - Least restrictive/harmful way to achieve goal?</a:t>
            </a:r>
            <a:endParaRPr lang="en-US" dirty="0" smtClean="0"/>
          </a:p>
          <a:p>
            <a:r>
              <a:rPr lang="en-US" dirty="0" smtClean="0"/>
              <a:t>pp</a:t>
            </a:r>
            <a:r>
              <a:rPr lang="en-US" dirty="0"/>
              <a:t>. </a:t>
            </a:r>
            <a:r>
              <a:rPr lang="en-US" dirty="0" smtClean="0"/>
              <a:t>138 IM stats from 2002</a:t>
            </a:r>
            <a:endParaRPr lang="en-US" dirty="0" smtClean="0"/>
          </a:p>
          <a:p>
            <a:r>
              <a:rPr lang="en-US" dirty="0" smtClean="0"/>
              <a:t>pp. </a:t>
            </a:r>
            <a:r>
              <a:rPr lang="en-US" dirty="0" smtClean="0"/>
              <a:t>139 Sting refs, latest from 2003.</a:t>
            </a:r>
          </a:p>
          <a:p>
            <a:r>
              <a:rPr lang="en-US" dirty="0" smtClean="0"/>
              <a:t>pp. 144 addiction </a:t>
            </a:r>
            <a:r>
              <a:rPr lang="en-US" dirty="0" err="1" smtClean="0"/>
              <a:t>def</a:t>
            </a:r>
            <a:r>
              <a:rPr lang="en-US" dirty="0" smtClean="0"/>
              <a:t>, ignorance = !addict ? </a:t>
            </a:r>
          </a:p>
          <a:p>
            <a:r>
              <a:rPr lang="en-US" dirty="0" smtClean="0"/>
              <a:t>pp. 146 More accurate to say addicted to single app?</a:t>
            </a:r>
          </a:p>
          <a:p>
            <a:r>
              <a:rPr lang="en-US" dirty="0" smtClean="0"/>
              <a:t>pp. 159 2015 is © of text, time for update</a:t>
            </a:r>
            <a:endParaRPr lang="en-US" dirty="0"/>
          </a:p>
          <a:p>
            <a:r>
              <a:rPr lang="en-US" dirty="0"/>
              <a:t>End of Chapter questions I liked</a:t>
            </a:r>
            <a:r>
              <a:rPr lang="en-US" dirty="0" smtClean="0"/>
              <a:t>: 19, 26 (libel? Yes), </a:t>
            </a:r>
            <a:r>
              <a:rPr lang="en-US" dirty="0"/>
              <a:t>30 (</a:t>
            </a:r>
            <a:r>
              <a:rPr lang="en-US" dirty="0">
                <a:hlinkClick r:id="rId3"/>
              </a:rPr>
              <a:t>http://en.wikipedia.org/wiki/</a:t>
            </a:r>
            <a:r>
              <a:rPr lang="en-US" dirty="0" smtClean="0">
                <a:hlinkClick r:id="rId3"/>
              </a:rPr>
              <a:t>Wikipedia:Citing_Wikipedia</a:t>
            </a:r>
            <a:r>
              <a:rPr lang="en-US" dirty="0" smtClean="0"/>
              <a:t> ), </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5</a:t>
            </a:fld>
            <a:endParaRPr lang="en-US"/>
          </a:p>
        </p:txBody>
      </p:sp>
    </p:spTree>
    <p:extLst>
      <p:ext uri="{BB962C8B-B14F-4D97-AF65-F5344CB8AC3E}">
        <p14:creationId xmlns:p14="http://schemas.microsoft.com/office/powerpoint/2010/main" val="21081641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Group </a:t>
            </a:r>
            <a:r>
              <a:rPr lang="en-US" dirty="0" smtClean="0"/>
              <a:t>Quiz</a:t>
            </a:r>
            <a:endParaRPr lang="en-US"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dirty="0"/>
              <a:t>Name two methods some governments use to control access to information.</a:t>
            </a:r>
          </a:p>
          <a:p>
            <a:pPr marL="457200" indent="-457200">
              <a:buFont typeface="+mj-lt"/>
              <a:buAutoNum type="arabicPeriod"/>
            </a:pPr>
            <a:r>
              <a:rPr lang="en-US" dirty="0"/>
              <a:t>A large company has a policy prohibiting employees from blogging about company products.</a:t>
            </a:r>
          </a:p>
          <a:p>
            <a:pPr marL="662968" lvl="1" indent="-457200">
              <a:buFont typeface="+mj-lt"/>
              <a:buAutoNum type="arabicPeriod"/>
            </a:pPr>
            <a:r>
              <a:rPr lang="en-US" dirty="0"/>
              <a:t>Name two possible reasons for the policy.</a:t>
            </a:r>
          </a:p>
          <a:p>
            <a:pPr marL="662968" lvl="1" indent="-457200">
              <a:buFont typeface="+mj-lt"/>
              <a:buAutoNum type="arabicPeriod"/>
            </a:pPr>
            <a:r>
              <a:rPr lang="en-US" dirty="0"/>
              <a:t>Does it violate the First Amendment? Why?</a:t>
            </a:r>
          </a:p>
          <a:p>
            <a:pPr marL="662968" lvl="1" indent="-457200">
              <a:buFont typeface="+mj-lt"/>
              <a:buAutoNum type="arabicPeriod"/>
            </a:pPr>
            <a:r>
              <a:rPr lang="en-US" dirty="0"/>
              <a:t>Is it reasonable? Why?</a:t>
            </a:r>
          </a:p>
          <a:p>
            <a:pPr marL="457200" indent="-457200">
              <a:buFont typeface="+mj-lt"/>
              <a:buAutoNum type="arabicPeriod"/>
            </a:pPr>
            <a:r>
              <a:rPr lang="en-US" dirty="0"/>
              <a:t>What does “URL” stand for and what is it?</a:t>
            </a:r>
          </a:p>
          <a:p>
            <a:pPr marL="457200" indent="-457200">
              <a:buFont typeface="+mj-lt"/>
              <a:buAutoNum type="arabicPeriod"/>
            </a:pP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6</a:t>
            </a:fld>
            <a:endParaRPr lang="en-US"/>
          </a:p>
        </p:txBody>
      </p:sp>
    </p:spTree>
    <p:extLst>
      <p:ext uri="{BB962C8B-B14F-4D97-AF65-F5344CB8AC3E}">
        <p14:creationId xmlns:p14="http://schemas.microsoft.com/office/powerpoint/2010/main" val="326224822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Assignment</a:t>
            </a:r>
            <a:endParaRPr lang="en-US" dirty="0"/>
          </a:p>
        </p:txBody>
      </p:sp>
      <p:sp>
        <p:nvSpPr>
          <p:cNvPr id="3" name="Content Placeholder 2"/>
          <p:cNvSpPr>
            <a:spLocks noGrp="1"/>
          </p:cNvSpPr>
          <p:nvPr>
            <p:ph idx="1"/>
          </p:nvPr>
        </p:nvSpPr>
        <p:spPr/>
        <p:txBody>
          <a:bodyPr>
            <a:normAutofit/>
          </a:bodyPr>
          <a:lstStyle/>
          <a:p>
            <a:r>
              <a:rPr lang="en-US" dirty="0"/>
              <a:t>One page </a:t>
            </a:r>
            <a:r>
              <a:rPr lang="en-US" dirty="0" smtClean="0"/>
              <a:t>paper</a:t>
            </a:r>
          </a:p>
          <a:p>
            <a:pPr lvl="1"/>
            <a:r>
              <a:rPr lang="en-US" dirty="0" smtClean="0"/>
              <a:t>Open </a:t>
            </a:r>
            <a:r>
              <a:rPr lang="en-US" dirty="0"/>
              <a:t>source </a:t>
            </a:r>
            <a:r>
              <a:rPr lang="en-US" b="1" dirty="0"/>
              <a:t>software development tools</a:t>
            </a:r>
            <a:r>
              <a:rPr lang="en-US" dirty="0"/>
              <a:t>, friends or foes</a:t>
            </a:r>
            <a:r>
              <a:rPr lang="en-US" dirty="0" smtClean="0"/>
              <a:t>?</a:t>
            </a:r>
          </a:p>
          <a:p>
            <a:r>
              <a:rPr lang="en-US" dirty="0" smtClean="0"/>
              <a:t>Extra </a:t>
            </a:r>
            <a:r>
              <a:rPr lang="en-US" dirty="0"/>
              <a:t>Credit – One page </a:t>
            </a:r>
            <a:r>
              <a:rPr lang="en-US" dirty="0" smtClean="0"/>
              <a:t>paper</a:t>
            </a:r>
          </a:p>
          <a:p>
            <a:pPr lvl="1"/>
            <a:r>
              <a:rPr lang="en-US" dirty="0" smtClean="0"/>
              <a:t>Is </a:t>
            </a:r>
            <a:r>
              <a:rPr lang="en-US" dirty="0"/>
              <a:t>WPI’s IT Acceptable Use Policy morally acceptable</a:t>
            </a:r>
            <a:r>
              <a:rPr lang="en-US" dirty="0" smtClean="0"/>
              <a:t>?</a:t>
            </a:r>
          </a:p>
          <a:p>
            <a:r>
              <a:rPr lang="en-US" dirty="0"/>
              <a:t>Remember to work on your group project.</a:t>
            </a:r>
          </a:p>
          <a:p>
            <a:pPr lvl="1"/>
            <a:r>
              <a:rPr lang="en-US" dirty="0"/>
              <a:t>See full group project description on course website</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7</a:t>
            </a:fld>
            <a:endParaRPr lang="en-US"/>
          </a:p>
        </p:txBody>
      </p:sp>
      <p:pic>
        <p:nvPicPr>
          <p:cNvPr id="11" name="Picture 10"/>
          <p:cNvPicPr>
            <a:picLocks noChangeAspect="1"/>
          </p:cNvPicPr>
          <p:nvPr/>
        </p:nvPicPr>
        <p:blipFill>
          <a:blip r:embed="rId3"/>
          <a:stretch>
            <a:fillRect/>
          </a:stretch>
        </p:blipFill>
        <p:spPr>
          <a:xfrm>
            <a:off x="6840778" y="2511108"/>
            <a:ext cx="1864566" cy="2486088"/>
          </a:xfrm>
          <a:prstGeom prst="rect">
            <a:avLst/>
          </a:prstGeom>
        </p:spPr>
      </p:pic>
    </p:spTree>
    <p:extLst>
      <p:ext uri="{BB962C8B-B14F-4D97-AF65-F5344CB8AC3E}">
        <p14:creationId xmlns:p14="http://schemas.microsoft.com/office/powerpoint/2010/main" val="66329659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267488"/>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Review</a:t>
            </a:r>
          </a:p>
          <a:p>
            <a:pPr marL="457200" indent="-457200">
              <a:buFont typeface="+mj-lt"/>
              <a:buAutoNum type="arabicPeriod"/>
            </a:pPr>
            <a:r>
              <a:rPr lang="en-US" dirty="0" smtClean="0"/>
              <a:t>Assignment</a:t>
            </a:r>
          </a:p>
          <a:p>
            <a:pPr marL="457200" indent="-457200">
              <a:buFont typeface="+mj-lt"/>
              <a:buAutoNum type="arabicPeriod"/>
            </a:pPr>
            <a:r>
              <a:rPr lang="en-US" dirty="0" smtClean="0"/>
              <a:t>Students Present</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8</a:t>
            </a:fld>
            <a:endParaRPr lang="en-US"/>
          </a:p>
        </p:txBody>
      </p:sp>
    </p:spTree>
    <p:extLst>
      <p:ext uri="{BB962C8B-B14F-4D97-AF65-F5344CB8AC3E}">
        <p14:creationId xmlns:p14="http://schemas.microsoft.com/office/powerpoint/2010/main" val="305336317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Media</a:t>
            </a:r>
            <a:endParaRPr lang="en-US" dirty="0"/>
          </a:p>
        </p:txBody>
      </p:sp>
      <p:sp>
        <p:nvSpPr>
          <p:cNvPr id="3" name="Content Placeholder 2"/>
          <p:cNvSpPr>
            <a:spLocks noGrp="1"/>
          </p:cNvSpPr>
          <p:nvPr>
            <p:ph sz="half" idx="1"/>
          </p:nvPr>
        </p:nvSpPr>
        <p:spPr>
          <a:xfrm>
            <a:off x="685800" y="1352551"/>
            <a:ext cx="7772400" cy="3352800"/>
          </a:xfrm>
        </p:spPr>
        <p:txBody>
          <a:bodyPr>
            <a:normAutofit lnSpcReduction="10000"/>
          </a:bodyPr>
          <a:lstStyle/>
          <a:p>
            <a:r>
              <a:rPr lang="en-US" sz="2400" b="1" dirty="0" smtClean="0"/>
              <a:t>Social Media =/= Social Networking</a:t>
            </a:r>
          </a:p>
          <a:p>
            <a:r>
              <a:rPr lang="en-US" sz="2400" b="1" dirty="0" smtClean="0"/>
              <a:t>Social Media</a:t>
            </a:r>
          </a:p>
          <a:p>
            <a:pPr lvl="1"/>
            <a:r>
              <a:rPr lang="en-US" sz="2100" dirty="0" smtClean="0"/>
              <a:t>The content that is created and/or uploaded. </a:t>
            </a:r>
            <a:r>
              <a:rPr lang="en-US" sz="2100" baseline="30000" dirty="0" smtClean="0"/>
              <a:t>[1]</a:t>
            </a:r>
          </a:p>
          <a:p>
            <a:pPr lvl="1"/>
            <a:r>
              <a:rPr lang="en-US" sz="2100" dirty="0" smtClean="0"/>
              <a:t>Videos, blogs, podcasts, newsletters, pictures, etc.</a:t>
            </a:r>
          </a:p>
          <a:p>
            <a:r>
              <a:rPr lang="en-US" sz="2400" b="1" dirty="0" smtClean="0"/>
              <a:t>Many platforms for social media</a:t>
            </a:r>
          </a:p>
          <a:p>
            <a:pPr lvl="1"/>
            <a:r>
              <a:rPr lang="en-US" sz="2100" dirty="0" smtClean="0"/>
              <a:t>Websites such as Facebook, Twitter, YouTube, etc.</a:t>
            </a:r>
            <a:endParaRPr lang="en-US" sz="2400" b="1" dirty="0" smtClean="0"/>
          </a:p>
          <a:p>
            <a:pPr lvl="1"/>
            <a:r>
              <a:rPr lang="en-US" sz="2100" dirty="0" smtClean="0"/>
              <a:t>72% of all internet users are active of social media sites.</a:t>
            </a:r>
            <a:r>
              <a:rPr lang="en-US" sz="2100" baseline="30000" dirty="0" smtClean="0"/>
              <a:t>[2] </a:t>
            </a:r>
          </a:p>
          <a:p>
            <a:r>
              <a:rPr lang="en-US" sz="2400" b="1" dirty="0" smtClean="0"/>
              <a:t>What effects does social media have on everyday society?</a:t>
            </a:r>
          </a:p>
        </p:txBody>
      </p:sp>
      <p:sp>
        <p:nvSpPr>
          <p:cNvPr id="5" name="Footer Placeholder 4"/>
          <p:cNvSpPr>
            <a:spLocks noGrp="1"/>
          </p:cNvSpPr>
          <p:nvPr>
            <p:ph type="ftr" sz="quarter" idx="11"/>
          </p:nvPr>
        </p:nvSpPr>
        <p:spPr/>
        <p:txBody>
          <a:bodyPr/>
          <a:lstStyle/>
          <a:p>
            <a:r>
              <a:rPr lang="en-US" dirty="0" smtClean="0"/>
              <a:t>© 2014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9</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smtClean="0">
                <a:solidFill>
                  <a:schemeClr val="tx1"/>
                </a:solidFill>
                <a:latin typeface="+mj-lt"/>
              </a:rPr>
              <a:t>Kevin Zhao</a:t>
            </a:r>
            <a:endParaRPr lang="en-US" sz="1400" dirty="0">
              <a:solidFill>
                <a:schemeClr val="tx1"/>
              </a:solidFill>
              <a:latin typeface="+mj-lt"/>
            </a:endParaRPr>
          </a:p>
        </p:txBody>
      </p:sp>
    </p:spTree>
    <p:extLst>
      <p:ext uri="{BB962C8B-B14F-4D97-AF65-F5344CB8AC3E}">
        <p14:creationId xmlns:p14="http://schemas.microsoft.com/office/powerpoint/2010/main" val="309275807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6355</TotalTime>
  <Words>1806</Words>
  <Application>Microsoft Macintosh PowerPoint</Application>
  <PresentationFormat>On-screen Show (16:9)</PresentationFormat>
  <Paragraphs>180</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Red Radial 16x9</vt:lpstr>
      <vt:lpstr>Class 4 Freedom Of Speech</vt:lpstr>
      <vt:lpstr>Overview</vt:lpstr>
      <vt:lpstr>PowerPoint Presentation</vt:lpstr>
      <vt:lpstr>PowerPoint Presentation</vt:lpstr>
      <vt:lpstr>My Reading Notes</vt:lpstr>
      <vt:lpstr>Group Quiz</vt:lpstr>
      <vt:lpstr>Assignment</vt:lpstr>
      <vt:lpstr>Overview</vt:lpstr>
      <vt:lpstr>Social Media</vt:lpstr>
      <vt:lpstr>Negative effects of Social Media</vt:lpstr>
      <vt:lpstr>Positive Effects of Social Media</vt:lpstr>
      <vt:lpstr>Conclusion</vt:lpstr>
      <vt:lpstr>References</vt:lpstr>
      <vt:lpstr>Class 4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114</cp:revision>
  <dcterms:created xsi:type="dcterms:W3CDTF">2014-08-25T02:19:16Z</dcterms:created>
  <dcterms:modified xsi:type="dcterms:W3CDTF">2014-09-09T22:49:43Z</dcterms:modified>
</cp:coreProperties>
</file>