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handoutMasterIdLst>
    <p:handoutMasterId r:id="rId22"/>
  </p:handoutMasterIdLst>
  <p:sldIdLst>
    <p:sldId id="256" r:id="rId2"/>
    <p:sldId id="279" r:id="rId3"/>
    <p:sldId id="259" r:id="rId4"/>
    <p:sldId id="287" r:id="rId5"/>
    <p:sldId id="288" r:id="rId6"/>
    <p:sldId id="277" r:id="rId7"/>
    <p:sldId id="261" r:id="rId8"/>
    <p:sldId id="264" r:id="rId9"/>
    <p:sldId id="289" r:id="rId10"/>
    <p:sldId id="280" r:id="rId11"/>
    <p:sldId id="282" r:id="rId12"/>
    <p:sldId id="283" r:id="rId13"/>
    <p:sldId id="284" r:id="rId14"/>
    <p:sldId id="285" r:id="rId15"/>
    <p:sldId id="281" r:id="rId16"/>
    <p:sldId id="286" r:id="rId17"/>
    <p:sldId id="290" r:id="rId18"/>
    <p:sldId id="267" r:id="rId19"/>
    <p:sldId id="269" r:id="rId2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91" d="100"/>
          <a:sy n="91" d="100"/>
        </p:scale>
        <p:origin x="-120" y="-216"/>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9/8/14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Excited again, aren’t you? You should be. </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buFont typeface="Arial"/>
              <a:buNone/>
            </a:pPr>
            <a:r>
              <a:rPr lang="en-US" dirty="0" smtClean="0">
                <a:ea typeface="ＭＳ Ｐゴシック" charset="-128"/>
                <a:cs typeface="ＭＳ Ｐゴシック" charset="-128"/>
              </a:rPr>
              <a:t>Which formulation of the categorical imperative do you prefer?</a:t>
            </a: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993788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buFont typeface="Arial"/>
              <a:buNone/>
            </a:pPr>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993788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Wikipedia:</a:t>
            </a:r>
          </a:p>
          <a:p>
            <a:r>
              <a:rPr lang="en-US" dirty="0" smtClean="0"/>
              <a:t>“Consent of the governed" is a political theory stating that a government's legitimacy and moral right to use state power is, or ought to be, derived from the people or society over which that power is exercised. This theory of "consent" is historically contrasted to the divine right of kings and has often been invoked against the legitimacy of colonialism. Following John Locke's notion of a nation of "free and equal" citizens, the Founders of the United States believed that consent of the governed was the only legitimate basis upon which one "free and equal" citizen could exercise legal authority over another -- otherwise neither equal could overcome the other.</a:t>
            </a:r>
          </a:p>
          <a:p>
            <a:pPr marL="0" indent="0" eaLnBrk="1" hangingPunct="1">
              <a:buFont typeface="Arial"/>
              <a:buNone/>
            </a:pPr>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993788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buFont typeface="Arial"/>
              <a:buNone/>
            </a:pPr>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993788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charset="0"/>
                <a:ea typeface="ＭＳ Ｐゴシック" charset="-128"/>
                <a:cs typeface="ＭＳ Ｐゴシック" charset="-128"/>
              </a:rPr>
              <a:t>Harming someone else may be unavoidable.</a:t>
            </a:r>
          </a:p>
          <a:p>
            <a:r>
              <a:rPr lang="en-US" dirty="0" smtClean="0"/>
              <a:t>Examples?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29484932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17</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18</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19</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Email Etiquette – thoughts? </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1909344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2553297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4215312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God? Society? Government?</a:t>
            </a:r>
          </a:p>
          <a:p>
            <a:pPr eaLnBrk="1" hangingPunct="1"/>
            <a:r>
              <a:rPr lang="en-US" dirty="0" smtClean="0">
                <a:latin typeface="Arial" charset="0"/>
                <a:ea typeface="ＭＳ Ｐゴシック" charset="-128"/>
                <a:cs typeface="ＭＳ Ｐゴシック" charset="-128"/>
              </a:rPr>
              <a:t>Privacy? Due process?</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charset="0"/>
                <a:ea typeface="ＭＳ Ｐゴシック" charset="-128"/>
                <a:cs typeface="ＭＳ Ｐゴシック" charset="-128"/>
              </a:rPr>
              <a:t>Turning natural resources into personal property.</a:t>
            </a:r>
          </a:p>
          <a:p>
            <a:pPr eaLnBrk="1" hangingPunct="1"/>
            <a:r>
              <a:rPr lang="en-US" dirty="0" smtClean="0">
                <a:latin typeface="Arial" charset="0"/>
                <a:ea typeface="ＭＳ Ｐゴシック" charset="-128"/>
                <a:cs typeface="ＭＳ Ｐゴシック" charset="-128"/>
              </a:rPr>
              <a:t>Actions can be ethically mandatory, prohibited or acceptable.</a:t>
            </a:r>
          </a:p>
          <a:p>
            <a:pPr eaLnBrk="1" hangingPunct="1"/>
            <a:r>
              <a:rPr lang="en-US" dirty="0" smtClean="0">
                <a:latin typeface="Arial" charset="0"/>
                <a:ea typeface="ＭＳ Ｐゴシック" charset="-128"/>
                <a:cs typeface="ＭＳ Ｐゴシック" charset="-128"/>
              </a:rPr>
              <a:t>Positive: someone else has to do something.</a:t>
            </a:r>
          </a:p>
          <a:p>
            <a:pPr eaLnBrk="1" hangingPunct="1"/>
            <a:r>
              <a:rPr lang="en-US" dirty="0" smtClean="0">
                <a:latin typeface="Arial" charset="0"/>
                <a:ea typeface="ＭＳ Ｐゴシック" charset="-128"/>
                <a:cs typeface="ＭＳ Ｐゴシック" charset="-128"/>
              </a:rPr>
              <a:t>Examples?</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3908879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hyperlink" Target="http://socialimps.keithpray.ne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3</a:t>
            </a:r>
            <a:br>
              <a:rPr lang="en-US" dirty="0" smtClean="0"/>
            </a:br>
            <a:r>
              <a:rPr lang="en-US" dirty="0" smtClean="0"/>
              <a:t>Ethics</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a:t>
            </a:r>
            <a:endParaRPr lang="en-US" dirty="0"/>
          </a:p>
        </p:txBody>
      </p:sp>
      <p:sp>
        <p:nvSpPr>
          <p:cNvPr id="3" name="Content Placeholder 2"/>
          <p:cNvSpPr>
            <a:spLocks noGrp="1"/>
          </p:cNvSpPr>
          <p:nvPr>
            <p:ph sz="half" idx="1"/>
          </p:nvPr>
        </p:nvSpPr>
        <p:spPr/>
        <p:txBody>
          <a:bodyPr/>
          <a:lstStyle/>
          <a:p>
            <a:r>
              <a:rPr lang="en-US" dirty="0"/>
              <a:t>Where do they come from?</a:t>
            </a:r>
          </a:p>
          <a:p>
            <a:r>
              <a:rPr lang="en-US" dirty="0"/>
              <a:t>What are they?</a:t>
            </a:r>
          </a:p>
          <a:p>
            <a:pPr lvl="1"/>
            <a:r>
              <a:rPr lang="en-US" dirty="0"/>
              <a:t>“Life, liberty, and property” – Locke.</a:t>
            </a:r>
          </a:p>
          <a:p>
            <a:pPr lvl="1"/>
            <a:r>
              <a:rPr lang="en-US" dirty="0"/>
              <a:t>“Life, liberty, and the pursuit of happiness” – Jefferson.</a:t>
            </a:r>
          </a:p>
          <a:p>
            <a:pPr lvl="1"/>
            <a:r>
              <a:rPr lang="en-US" dirty="0"/>
              <a:t>Others?</a:t>
            </a:r>
          </a:p>
          <a:p>
            <a:endParaRPr lang="en-US" dirty="0"/>
          </a:p>
        </p:txBody>
      </p:sp>
      <p:sp>
        <p:nvSpPr>
          <p:cNvPr id="4" name="Content Placeholder 3"/>
          <p:cNvSpPr>
            <a:spLocks noGrp="1"/>
          </p:cNvSpPr>
          <p:nvPr>
            <p:ph sz="half" idx="2"/>
          </p:nvPr>
        </p:nvSpPr>
        <p:spPr/>
        <p:txBody>
          <a:bodyPr/>
          <a:lstStyle/>
          <a:p>
            <a:r>
              <a:rPr lang="en-US" dirty="0"/>
              <a:t>How does one acquire a specific right?</a:t>
            </a:r>
          </a:p>
          <a:p>
            <a:pPr lvl="1"/>
            <a:r>
              <a:rPr lang="en-US" dirty="0"/>
              <a:t>E.g. ownership?</a:t>
            </a:r>
          </a:p>
          <a:p>
            <a:r>
              <a:rPr lang="en-US" dirty="0"/>
              <a:t>Types of rights</a:t>
            </a:r>
          </a:p>
          <a:p>
            <a:pPr lvl="1"/>
            <a:r>
              <a:rPr lang="en-US" dirty="0"/>
              <a:t>Negative (liberties)</a:t>
            </a:r>
          </a:p>
          <a:p>
            <a:pPr lvl="1"/>
            <a:r>
              <a:rPr lang="en-US" dirty="0"/>
              <a:t>Positive (claim-rights)</a:t>
            </a:r>
          </a:p>
          <a:p>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spTree>
    <p:extLst>
      <p:ext uri="{BB962C8B-B14F-4D97-AF65-F5344CB8AC3E}">
        <p14:creationId xmlns:p14="http://schemas.microsoft.com/office/powerpoint/2010/main" val="289742183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1352551"/>
            <a:ext cx="4724400" cy="320194"/>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8" name="Rectangle 4"/>
          <p:cNvSpPr>
            <a:spLocks noChangeArrowheads="1"/>
          </p:cNvSpPr>
          <p:nvPr/>
        </p:nvSpPr>
        <p:spPr bwMode="auto">
          <a:xfrm>
            <a:off x="4724400" y="1352551"/>
            <a:ext cx="3733800" cy="3352800"/>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2" name="Title 1"/>
          <p:cNvSpPr>
            <a:spLocks noGrp="1"/>
          </p:cNvSpPr>
          <p:nvPr>
            <p:ph type="title"/>
          </p:nvPr>
        </p:nvSpPr>
        <p:spPr/>
        <p:txBody>
          <a:bodyPr/>
          <a:lstStyle/>
          <a:p>
            <a:r>
              <a:rPr lang="en-US" dirty="0" smtClean="0"/>
              <a:t>Ethics Vocabulary</a:t>
            </a:r>
            <a:endParaRPr lang="en-US" dirty="0"/>
          </a:p>
        </p:txBody>
      </p:sp>
      <p:sp>
        <p:nvSpPr>
          <p:cNvPr id="7" name="Content Placeholder 6"/>
          <p:cNvSpPr>
            <a:spLocks noGrp="1"/>
          </p:cNvSpPr>
          <p:nvPr>
            <p:ph sz="half" idx="2"/>
          </p:nvPr>
        </p:nvSpPr>
        <p:spPr/>
        <p:txBody>
          <a:bodyPr>
            <a:normAutofit lnSpcReduction="10000"/>
          </a:bodyPr>
          <a:lstStyle/>
          <a:p>
            <a:r>
              <a:rPr lang="en-US" dirty="0"/>
              <a:t>Greek </a:t>
            </a:r>
            <a:r>
              <a:rPr lang="en-US" dirty="0" err="1"/>
              <a:t>deon</a:t>
            </a:r>
            <a:r>
              <a:rPr lang="en-US" dirty="0"/>
              <a:t> = </a:t>
            </a:r>
            <a:r>
              <a:rPr lang="en-US" dirty="0" smtClean="0"/>
              <a:t>duty</a:t>
            </a:r>
            <a:endParaRPr lang="en-US" dirty="0"/>
          </a:p>
          <a:p>
            <a:r>
              <a:rPr lang="en-US" dirty="0"/>
              <a:t>Emphasizes duty and absolute rules to be followed whether they lead to good or bad consequences. </a:t>
            </a:r>
          </a:p>
          <a:p>
            <a:r>
              <a:rPr lang="en-US" dirty="0"/>
              <a:t>Kant often primary example.</a:t>
            </a:r>
          </a:p>
          <a:p>
            <a:r>
              <a:rPr lang="en-US" dirty="0"/>
              <a:t>Rules should apply to everyone.</a:t>
            </a:r>
          </a:p>
          <a:p>
            <a:r>
              <a:rPr lang="en-US" dirty="0"/>
              <a:t>Good rules intrinsically follow logic. Follow reason not emotion to make decisions.</a:t>
            </a:r>
          </a:p>
          <a:p>
            <a:r>
              <a:rPr lang="en-US" dirty="0"/>
              <a:t>Treat people as an ends, not solely as a means. Respect for persons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a:p>
        </p:txBody>
      </p:sp>
      <p:sp>
        <p:nvSpPr>
          <p:cNvPr id="10" name="Content Placeholder 2"/>
          <p:cNvSpPr>
            <a:spLocks noGrp="1"/>
          </p:cNvSpPr>
          <p:nvPr>
            <p:ph sz="half" idx="1"/>
          </p:nvPr>
        </p:nvSpPr>
        <p:spPr>
          <a:xfrm>
            <a:off x="685800" y="1352551"/>
            <a:ext cx="3733800" cy="3352800"/>
          </a:xfrm>
        </p:spPr>
        <p:txBody>
          <a:bodyPr>
            <a:normAutofit/>
          </a:bodyPr>
          <a:lstStyle/>
          <a:p>
            <a:r>
              <a:rPr lang="en-US" dirty="0"/>
              <a:t>Deontological Theories</a:t>
            </a:r>
          </a:p>
          <a:p>
            <a:pPr lvl="1"/>
            <a:r>
              <a:rPr lang="en-US" dirty="0" smtClean="0"/>
              <a:t>A.K.A. </a:t>
            </a:r>
            <a:r>
              <a:rPr lang="en-US" dirty="0" err="1" smtClean="0"/>
              <a:t>nonconsequentialist</a:t>
            </a:r>
            <a:endParaRPr lang="en-US" dirty="0" smtClean="0"/>
          </a:p>
          <a:p>
            <a:pPr lvl="1"/>
            <a:r>
              <a:rPr lang="en-US" dirty="0" smtClean="0"/>
              <a:t>Theory/study of moral obligation</a:t>
            </a:r>
            <a:endParaRPr lang="en-US" dirty="0"/>
          </a:p>
          <a:p>
            <a:r>
              <a:rPr lang="en-US" dirty="0"/>
              <a:t>Consequentialist </a:t>
            </a:r>
            <a:r>
              <a:rPr lang="en-US" dirty="0" smtClean="0"/>
              <a:t>Theories</a:t>
            </a:r>
          </a:p>
          <a:p>
            <a:r>
              <a:rPr lang="en-US" dirty="0" smtClean="0"/>
              <a:t>Social Contract Theory</a:t>
            </a:r>
            <a:endParaRPr lang="en-US" dirty="0"/>
          </a:p>
          <a:p>
            <a:r>
              <a:rPr lang="en-US" dirty="0" smtClean="0"/>
              <a:t>Virtue Ethics</a:t>
            </a:r>
            <a:endParaRPr lang="en-US" dirty="0"/>
          </a:p>
          <a:p>
            <a:pPr lvl="1"/>
            <a:r>
              <a:rPr lang="en-US" dirty="0" smtClean="0"/>
              <a:t>A.K.A. Character </a:t>
            </a:r>
            <a:r>
              <a:rPr lang="en-US" dirty="0"/>
              <a:t>Based </a:t>
            </a:r>
            <a:r>
              <a:rPr lang="en-US" dirty="0" smtClean="0"/>
              <a:t>Theory</a:t>
            </a:r>
            <a:endParaRPr lang="en-US" dirty="0"/>
          </a:p>
        </p:txBody>
      </p:sp>
    </p:spTree>
    <p:extLst>
      <p:ext uri="{BB962C8B-B14F-4D97-AF65-F5344CB8AC3E}">
        <p14:creationId xmlns:p14="http://schemas.microsoft.com/office/powerpoint/2010/main" val="395678131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2335123"/>
            <a:ext cx="4724400" cy="320194"/>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8" name="Rectangle 4"/>
          <p:cNvSpPr>
            <a:spLocks noChangeArrowheads="1"/>
          </p:cNvSpPr>
          <p:nvPr/>
        </p:nvSpPr>
        <p:spPr bwMode="auto">
          <a:xfrm>
            <a:off x="4724400" y="1352551"/>
            <a:ext cx="3733800" cy="3352800"/>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2" name="Title 1"/>
          <p:cNvSpPr>
            <a:spLocks noGrp="1"/>
          </p:cNvSpPr>
          <p:nvPr>
            <p:ph type="title"/>
          </p:nvPr>
        </p:nvSpPr>
        <p:spPr/>
        <p:txBody>
          <a:bodyPr/>
          <a:lstStyle/>
          <a:p>
            <a:r>
              <a:rPr lang="en-US" dirty="0" smtClean="0"/>
              <a:t>Ethics Vocabulary</a:t>
            </a:r>
            <a:endParaRPr lang="en-US" dirty="0"/>
          </a:p>
        </p:txBody>
      </p:sp>
      <p:sp>
        <p:nvSpPr>
          <p:cNvPr id="3" name="Content Placeholder 2"/>
          <p:cNvSpPr>
            <a:spLocks noGrp="1"/>
          </p:cNvSpPr>
          <p:nvPr>
            <p:ph sz="half" idx="1"/>
          </p:nvPr>
        </p:nvSpPr>
        <p:spPr/>
        <p:txBody>
          <a:bodyPr>
            <a:normAutofit/>
          </a:bodyPr>
          <a:lstStyle/>
          <a:p>
            <a:r>
              <a:rPr lang="en-US" dirty="0"/>
              <a:t>Deontological Theories</a:t>
            </a:r>
          </a:p>
          <a:p>
            <a:pPr lvl="1"/>
            <a:r>
              <a:rPr lang="en-US" dirty="0" smtClean="0"/>
              <a:t>A.K.A. </a:t>
            </a:r>
            <a:r>
              <a:rPr lang="en-US" dirty="0" err="1" smtClean="0"/>
              <a:t>nonconsequentialist</a:t>
            </a:r>
            <a:endParaRPr lang="en-US" dirty="0" smtClean="0"/>
          </a:p>
          <a:p>
            <a:pPr lvl="1"/>
            <a:r>
              <a:rPr lang="en-US" dirty="0" smtClean="0"/>
              <a:t>Theory/study of moral obligation</a:t>
            </a:r>
            <a:endParaRPr lang="en-US" dirty="0"/>
          </a:p>
          <a:p>
            <a:r>
              <a:rPr lang="en-US" dirty="0"/>
              <a:t>Consequentialist </a:t>
            </a:r>
            <a:r>
              <a:rPr lang="en-US" dirty="0" smtClean="0"/>
              <a:t>Theories</a:t>
            </a:r>
          </a:p>
          <a:p>
            <a:r>
              <a:rPr lang="en-US" dirty="0" smtClean="0"/>
              <a:t>Social Contract Theory</a:t>
            </a:r>
            <a:endParaRPr lang="en-US" dirty="0"/>
          </a:p>
          <a:p>
            <a:r>
              <a:rPr lang="en-US" dirty="0" smtClean="0"/>
              <a:t>Virtue Ethics</a:t>
            </a:r>
            <a:endParaRPr lang="en-US" dirty="0"/>
          </a:p>
          <a:p>
            <a:pPr lvl="1"/>
            <a:r>
              <a:rPr lang="en-US" dirty="0" smtClean="0"/>
              <a:t>A.K.A. Character </a:t>
            </a:r>
            <a:r>
              <a:rPr lang="en-US" dirty="0"/>
              <a:t>Based </a:t>
            </a:r>
            <a:r>
              <a:rPr lang="en-US" dirty="0" smtClean="0"/>
              <a:t>Theory</a:t>
            </a:r>
            <a:endParaRPr lang="en-US" dirty="0"/>
          </a:p>
        </p:txBody>
      </p:sp>
      <p:sp>
        <p:nvSpPr>
          <p:cNvPr id="7" name="Content Placeholder 6"/>
          <p:cNvSpPr>
            <a:spLocks noGrp="1"/>
          </p:cNvSpPr>
          <p:nvPr>
            <p:ph sz="half" idx="2"/>
          </p:nvPr>
        </p:nvSpPr>
        <p:spPr/>
        <p:txBody>
          <a:bodyPr>
            <a:normAutofit/>
          </a:bodyPr>
          <a:lstStyle/>
          <a:p>
            <a:r>
              <a:rPr lang="en-US" dirty="0"/>
              <a:t>Consequentialist</a:t>
            </a:r>
          </a:p>
          <a:p>
            <a:r>
              <a:rPr lang="en-US" dirty="0"/>
              <a:t>Main example is Utilitarianism.</a:t>
            </a:r>
          </a:p>
          <a:p>
            <a:r>
              <a:rPr lang="en-US" dirty="0"/>
              <a:t>Increase aggregate utility or happiness. How to measure?</a:t>
            </a:r>
          </a:p>
          <a:p>
            <a:r>
              <a:rPr lang="en-US" dirty="0" smtClean="0"/>
              <a:t>Watch </a:t>
            </a:r>
            <a:r>
              <a:rPr lang="en-US" dirty="0"/>
              <a:t>out for theories going to far; violating rights of a few for the “good” of the many. </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12</a:t>
            </a:fld>
            <a:endParaRPr lang="en-US"/>
          </a:p>
        </p:txBody>
      </p:sp>
    </p:spTree>
    <p:extLst>
      <p:ext uri="{BB962C8B-B14F-4D97-AF65-F5344CB8AC3E}">
        <p14:creationId xmlns:p14="http://schemas.microsoft.com/office/powerpoint/2010/main" val="17666809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2742529"/>
            <a:ext cx="4724400" cy="320194"/>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8" name="Rectangle 4"/>
          <p:cNvSpPr>
            <a:spLocks noChangeArrowheads="1"/>
          </p:cNvSpPr>
          <p:nvPr/>
        </p:nvSpPr>
        <p:spPr bwMode="auto">
          <a:xfrm>
            <a:off x="4724400" y="1352551"/>
            <a:ext cx="3733800" cy="3352800"/>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2" name="Title 1"/>
          <p:cNvSpPr>
            <a:spLocks noGrp="1"/>
          </p:cNvSpPr>
          <p:nvPr>
            <p:ph type="title"/>
          </p:nvPr>
        </p:nvSpPr>
        <p:spPr/>
        <p:txBody>
          <a:bodyPr/>
          <a:lstStyle/>
          <a:p>
            <a:r>
              <a:rPr lang="en-US" dirty="0" smtClean="0"/>
              <a:t>Ethics Vocabulary</a:t>
            </a:r>
            <a:endParaRPr lang="en-US" dirty="0"/>
          </a:p>
        </p:txBody>
      </p:sp>
      <p:sp>
        <p:nvSpPr>
          <p:cNvPr id="7" name="Content Placeholder 6"/>
          <p:cNvSpPr>
            <a:spLocks noGrp="1"/>
          </p:cNvSpPr>
          <p:nvPr>
            <p:ph sz="half" idx="2"/>
          </p:nvPr>
        </p:nvSpPr>
        <p:spPr/>
        <p:txBody>
          <a:bodyPr>
            <a:noAutofit/>
          </a:bodyPr>
          <a:lstStyle/>
          <a:p>
            <a:r>
              <a:rPr lang="en-US" dirty="0" smtClean="0"/>
              <a:t>Uses </a:t>
            </a:r>
            <a:r>
              <a:rPr lang="en-US" dirty="0"/>
              <a:t>rights as basis, explains people’s selfishness in absence of common agreement, analysis of moral issues regarding people and government.</a:t>
            </a:r>
          </a:p>
          <a:p>
            <a:r>
              <a:rPr lang="en-US" dirty="0" smtClean="0"/>
              <a:t>Characterization </a:t>
            </a:r>
            <a:r>
              <a:rPr lang="en-US" dirty="0"/>
              <a:t>of actions can change outcome of analysis, does not solve conflicting rights, </a:t>
            </a:r>
          </a:p>
          <a:p>
            <a:r>
              <a:rPr lang="en-US" dirty="0"/>
              <a:t>Are laws based on ethics</a:t>
            </a:r>
            <a:r>
              <a:rPr lang="en-US" dirty="0" smtClean="0"/>
              <a:t>?</a:t>
            </a:r>
          </a:p>
          <a:p>
            <a:r>
              <a:rPr lang="en-US" dirty="0" smtClean="0"/>
              <a:t>Are </a:t>
            </a:r>
            <a:r>
              <a:rPr lang="en-US" dirty="0"/>
              <a:t>all laws ethical? </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13</a:t>
            </a:fld>
            <a:endParaRPr lang="en-US"/>
          </a:p>
        </p:txBody>
      </p:sp>
      <p:sp>
        <p:nvSpPr>
          <p:cNvPr id="10" name="Content Placeholder 2"/>
          <p:cNvSpPr>
            <a:spLocks noGrp="1"/>
          </p:cNvSpPr>
          <p:nvPr>
            <p:ph sz="half" idx="1"/>
          </p:nvPr>
        </p:nvSpPr>
        <p:spPr>
          <a:xfrm>
            <a:off x="685800" y="1352551"/>
            <a:ext cx="3733800" cy="3352800"/>
          </a:xfrm>
        </p:spPr>
        <p:txBody>
          <a:bodyPr>
            <a:normAutofit/>
          </a:bodyPr>
          <a:lstStyle/>
          <a:p>
            <a:r>
              <a:rPr lang="en-US" dirty="0"/>
              <a:t>Deontological Theories</a:t>
            </a:r>
          </a:p>
          <a:p>
            <a:pPr lvl="1"/>
            <a:r>
              <a:rPr lang="en-US" dirty="0" smtClean="0"/>
              <a:t>A.K.A. </a:t>
            </a:r>
            <a:r>
              <a:rPr lang="en-US" dirty="0" err="1" smtClean="0"/>
              <a:t>nonconsequentialist</a:t>
            </a:r>
            <a:endParaRPr lang="en-US" dirty="0" smtClean="0"/>
          </a:p>
          <a:p>
            <a:pPr lvl="1"/>
            <a:r>
              <a:rPr lang="en-US" dirty="0" smtClean="0"/>
              <a:t>Theory/study of moral obligation</a:t>
            </a:r>
            <a:endParaRPr lang="en-US" dirty="0"/>
          </a:p>
          <a:p>
            <a:r>
              <a:rPr lang="en-US" dirty="0"/>
              <a:t>Consequentialist </a:t>
            </a:r>
            <a:r>
              <a:rPr lang="en-US" dirty="0" smtClean="0"/>
              <a:t>Theories</a:t>
            </a:r>
          </a:p>
          <a:p>
            <a:r>
              <a:rPr lang="en-US" dirty="0" smtClean="0"/>
              <a:t>Social Contract Theory</a:t>
            </a:r>
            <a:endParaRPr lang="en-US" dirty="0"/>
          </a:p>
          <a:p>
            <a:r>
              <a:rPr lang="en-US" dirty="0" smtClean="0"/>
              <a:t>Virtue Ethics</a:t>
            </a:r>
            <a:endParaRPr lang="en-US" dirty="0"/>
          </a:p>
          <a:p>
            <a:pPr lvl="1"/>
            <a:r>
              <a:rPr lang="en-US" dirty="0" smtClean="0"/>
              <a:t>A.K.A. Character </a:t>
            </a:r>
            <a:r>
              <a:rPr lang="en-US" dirty="0"/>
              <a:t>Based </a:t>
            </a:r>
            <a:r>
              <a:rPr lang="en-US" dirty="0" smtClean="0"/>
              <a:t>Theory</a:t>
            </a:r>
            <a:endParaRPr lang="en-US" dirty="0"/>
          </a:p>
        </p:txBody>
      </p:sp>
    </p:spTree>
    <p:extLst>
      <p:ext uri="{BB962C8B-B14F-4D97-AF65-F5344CB8AC3E}">
        <p14:creationId xmlns:p14="http://schemas.microsoft.com/office/powerpoint/2010/main" val="149893906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0" y="3149935"/>
            <a:ext cx="4724400" cy="320194"/>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8" name="Rectangle 4"/>
          <p:cNvSpPr>
            <a:spLocks noChangeArrowheads="1"/>
          </p:cNvSpPr>
          <p:nvPr/>
        </p:nvSpPr>
        <p:spPr bwMode="auto">
          <a:xfrm>
            <a:off x="4724400" y="1352551"/>
            <a:ext cx="3733800" cy="3352800"/>
          </a:xfrm>
          <a:prstGeom prst="rect">
            <a:avLst/>
          </a:prstGeom>
          <a:solidFill>
            <a:schemeClr val="bg1">
              <a:alpha val="24000"/>
            </a:schemeClr>
          </a:solidFill>
          <a:ln w="9525">
            <a:noFill/>
            <a:miter lim="800000"/>
            <a:headEnd/>
            <a:tailEnd/>
          </a:ln>
        </p:spPr>
        <p:txBody>
          <a:bodyPr wrap="none" anchor="ctr">
            <a:prstTxWarp prst="textNoShape">
              <a:avLst/>
            </a:prstTxWarp>
          </a:bodyPr>
          <a:lstStyle/>
          <a:p>
            <a:endParaRPr lang="en-US"/>
          </a:p>
        </p:txBody>
      </p:sp>
      <p:sp>
        <p:nvSpPr>
          <p:cNvPr id="2" name="Title 1"/>
          <p:cNvSpPr>
            <a:spLocks noGrp="1"/>
          </p:cNvSpPr>
          <p:nvPr>
            <p:ph type="title"/>
          </p:nvPr>
        </p:nvSpPr>
        <p:spPr/>
        <p:txBody>
          <a:bodyPr/>
          <a:lstStyle/>
          <a:p>
            <a:r>
              <a:rPr lang="en-US" dirty="0" smtClean="0"/>
              <a:t>Ethics Vocabulary</a:t>
            </a:r>
            <a:endParaRPr lang="en-US" dirty="0"/>
          </a:p>
        </p:txBody>
      </p:sp>
      <p:sp>
        <p:nvSpPr>
          <p:cNvPr id="7" name="Content Placeholder 6"/>
          <p:cNvSpPr>
            <a:spLocks noGrp="1"/>
          </p:cNvSpPr>
          <p:nvPr>
            <p:ph sz="half" idx="2"/>
          </p:nvPr>
        </p:nvSpPr>
        <p:spPr/>
        <p:txBody>
          <a:bodyPr>
            <a:noAutofit/>
          </a:bodyPr>
          <a:lstStyle/>
          <a:p>
            <a:r>
              <a:rPr lang="en-US" dirty="0"/>
              <a:t>Stresses character development and moral education, not formalized rules.</a:t>
            </a:r>
          </a:p>
          <a:p>
            <a:r>
              <a:rPr lang="en-US" dirty="0"/>
              <a:t>What kind of person should I be?</a:t>
            </a:r>
          </a:p>
          <a:p>
            <a:r>
              <a:rPr lang="en-US" dirty="0"/>
              <a:t>Depends on homogeneous community standards for morality.</a:t>
            </a:r>
          </a:p>
          <a:p>
            <a:r>
              <a:rPr lang="en-US" dirty="0"/>
              <a:t>Plato and Aristotle, more recently by Alasdair </a:t>
            </a:r>
            <a:r>
              <a:rPr lang="en-US" dirty="0" err="1"/>
              <a:t>MacIntyre</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14</a:t>
            </a:fld>
            <a:endParaRPr lang="en-US"/>
          </a:p>
        </p:txBody>
      </p:sp>
      <p:sp>
        <p:nvSpPr>
          <p:cNvPr id="10" name="Content Placeholder 2"/>
          <p:cNvSpPr>
            <a:spLocks noGrp="1"/>
          </p:cNvSpPr>
          <p:nvPr>
            <p:ph sz="half" idx="1"/>
          </p:nvPr>
        </p:nvSpPr>
        <p:spPr>
          <a:xfrm>
            <a:off x="685800" y="1352551"/>
            <a:ext cx="3733800" cy="3352800"/>
          </a:xfrm>
        </p:spPr>
        <p:txBody>
          <a:bodyPr>
            <a:normAutofit/>
          </a:bodyPr>
          <a:lstStyle/>
          <a:p>
            <a:r>
              <a:rPr lang="en-US" dirty="0"/>
              <a:t>Deontological Theories</a:t>
            </a:r>
          </a:p>
          <a:p>
            <a:pPr lvl="1"/>
            <a:r>
              <a:rPr lang="en-US" dirty="0" smtClean="0"/>
              <a:t>A.K.A. </a:t>
            </a:r>
            <a:r>
              <a:rPr lang="en-US" dirty="0" err="1" smtClean="0"/>
              <a:t>nonconsequentialist</a:t>
            </a:r>
            <a:endParaRPr lang="en-US" dirty="0" smtClean="0"/>
          </a:p>
          <a:p>
            <a:pPr lvl="1"/>
            <a:r>
              <a:rPr lang="en-US" dirty="0" smtClean="0"/>
              <a:t>Theory/study of moral obligation</a:t>
            </a:r>
            <a:endParaRPr lang="en-US" dirty="0"/>
          </a:p>
          <a:p>
            <a:r>
              <a:rPr lang="en-US" dirty="0"/>
              <a:t>Consequentialist </a:t>
            </a:r>
            <a:r>
              <a:rPr lang="en-US" dirty="0" smtClean="0"/>
              <a:t>Theories</a:t>
            </a:r>
          </a:p>
          <a:p>
            <a:r>
              <a:rPr lang="en-US" dirty="0" smtClean="0"/>
              <a:t>Social Contract Theory</a:t>
            </a:r>
            <a:endParaRPr lang="en-US" dirty="0"/>
          </a:p>
          <a:p>
            <a:r>
              <a:rPr lang="en-US" dirty="0" smtClean="0"/>
              <a:t>Virtue Ethics</a:t>
            </a:r>
            <a:endParaRPr lang="en-US" dirty="0"/>
          </a:p>
          <a:p>
            <a:pPr lvl="1"/>
            <a:r>
              <a:rPr lang="en-US" dirty="0" smtClean="0"/>
              <a:t>A.K.A. Character </a:t>
            </a:r>
            <a:r>
              <a:rPr lang="en-US" dirty="0"/>
              <a:t>Based </a:t>
            </a:r>
            <a:r>
              <a:rPr lang="en-US" dirty="0" smtClean="0"/>
              <a:t>Theory</a:t>
            </a:r>
            <a:endParaRPr lang="en-US" dirty="0"/>
          </a:p>
        </p:txBody>
      </p:sp>
    </p:spTree>
    <p:extLst>
      <p:ext uri="{BB962C8B-B14F-4D97-AF65-F5344CB8AC3E}">
        <p14:creationId xmlns:p14="http://schemas.microsoft.com/office/powerpoint/2010/main" val="415425362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Actions</a:t>
            </a:r>
            <a:endParaRPr lang="en-US" dirty="0"/>
          </a:p>
        </p:txBody>
      </p:sp>
      <p:sp>
        <p:nvSpPr>
          <p:cNvPr id="3" name="Content Placeholder 2"/>
          <p:cNvSpPr>
            <a:spLocks noGrp="1"/>
          </p:cNvSpPr>
          <p:nvPr>
            <p:ph sz="half" idx="1"/>
          </p:nvPr>
        </p:nvSpPr>
        <p:spPr/>
        <p:txBody>
          <a:bodyPr/>
          <a:lstStyle/>
          <a:p>
            <a:r>
              <a:rPr lang="en-US" dirty="0"/>
              <a:t>Based on belief that </a:t>
            </a:r>
            <a:r>
              <a:rPr lang="en-US" dirty="0" smtClean="0"/>
              <a:t>people are</a:t>
            </a:r>
          </a:p>
          <a:p>
            <a:pPr lvl="1"/>
            <a:r>
              <a:rPr lang="en-US" dirty="0"/>
              <a:t>R</a:t>
            </a:r>
            <a:r>
              <a:rPr lang="en-US" dirty="0" smtClean="0"/>
              <a:t>ational</a:t>
            </a:r>
          </a:p>
          <a:p>
            <a:pPr lvl="1"/>
            <a:r>
              <a:rPr lang="en-US" dirty="0" smtClean="0"/>
              <a:t>Free to choose</a:t>
            </a:r>
            <a:endParaRPr lang="en-US" dirty="0"/>
          </a:p>
          <a:p>
            <a:r>
              <a:rPr lang="en-US" dirty="0" smtClean="0"/>
              <a:t>Mandatory</a:t>
            </a:r>
          </a:p>
          <a:p>
            <a:r>
              <a:rPr lang="en-US" dirty="0" smtClean="0"/>
              <a:t>Prohibited</a:t>
            </a:r>
          </a:p>
          <a:p>
            <a:r>
              <a:rPr lang="en-US" dirty="0" smtClean="0"/>
              <a:t>Acceptable</a:t>
            </a:r>
            <a:endParaRPr lang="en-US" dirty="0"/>
          </a:p>
          <a:p>
            <a:endParaRPr lang="en-US" dirty="0"/>
          </a:p>
        </p:txBody>
      </p:sp>
      <p:sp>
        <p:nvSpPr>
          <p:cNvPr id="4" name="Content Placeholder 3"/>
          <p:cNvSpPr>
            <a:spLocks noGrp="1"/>
          </p:cNvSpPr>
          <p:nvPr>
            <p:ph sz="half" idx="2"/>
          </p:nvPr>
        </p:nvSpPr>
        <p:spPr/>
        <p:txBody>
          <a:bodyPr/>
          <a:lstStyle/>
          <a:p>
            <a:r>
              <a:rPr lang="en-US" dirty="0"/>
              <a:t>Why does society </a:t>
            </a:r>
            <a:r>
              <a:rPr lang="en-US" dirty="0" smtClean="0"/>
              <a:t>care?</a:t>
            </a:r>
            <a:endParaRPr lang="en-US" dirty="0"/>
          </a:p>
          <a:p>
            <a:r>
              <a:rPr lang="en-US" dirty="0"/>
              <a:t>Why do individuals </a:t>
            </a:r>
            <a:r>
              <a:rPr lang="en-US" dirty="0" smtClean="0"/>
              <a:t>care?</a:t>
            </a:r>
            <a:endParaRPr lang="en-US" dirty="0"/>
          </a:p>
          <a:p>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15</a:t>
            </a:fld>
            <a:endParaRPr lang="en-US"/>
          </a:p>
        </p:txBody>
      </p:sp>
    </p:spTree>
    <p:extLst>
      <p:ext uri="{BB962C8B-B14F-4D97-AF65-F5344CB8AC3E}">
        <p14:creationId xmlns:p14="http://schemas.microsoft.com/office/powerpoint/2010/main" val="26900758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16</a:t>
            </a:fld>
            <a:endParaRPr lang="en-US"/>
          </a:p>
        </p:txBody>
      </p:sp>
    </p:spTree>
    <p:extLst>
      <p:ext uri="{BB962C8B-B14F-4D97-AF65-F5344CB8AC3E}">
        <p14:creationId xmlns:p14="http://schemas.microsoft.com/office/powerpoint/2010/main" val="279418309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3154197"/>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a:t>Group Project</a:t>
            </a:r>
          </a:p>
          <a:p>
            <a:pPr marL="457200" indent="-457200">
              <a:buFont typeface="+mj-lt"/>
              <a:buAutoNum type="arabicPeriod"/>
            </a:pPr>
            <a:r>
              <a:rPr lang="en-US" dirty="0" smtClean="0"/>
              <a:t>Review</a:t>
            </a:r>
          </a:p>
          <a:p>
            <a:pPr marL="457200" indent="-457200">
              <a:buFont typeface="+mj-lt"/>
              <a:buAutoNum type="arabicPeriod"/>
            </a:pPr>
            <a:r>
              <a:rPr lang="en-US" dirty="0" smtClean="0"/>
              <a:t>Ethics</a:t>
            </a:r>
          </a:p>
          <a:p>
            <a:pPr marL="457200" indent="-457200">
              <a:buFont typeface="+mj-lt"/>
              <a:buAutoNum type="arabicPeriod"/>
            </a:pPr>
            <a:r>
              <a:rPr lang="en-US" dirty="0"/>
              <a:t>Imaginary </a:t>
            </a:r>
            <a:r>
              <a:rPr lang="en-US" dirty="0" smtClean="0"/>
              <a:t>Societies</a:t>
            </a:r>
          </a:p>
          <a:p>
            <a:pPr marL="457200" indent="-457200">
              <a:buFont typeface="+mj-lt"/>
              <a:buAutoNum type="arabicPeriod"/>
            </a:pPr>
            <a:r>
              <a:rPr lang="en-US" dirty="0" smtClean="0"/>
              <a:t>Assignment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17</a:t>
            </a:fld>
            <a:endParaRPr lang="en-US"/>
          </a:p>
        </p:txBody>
      </p:sp>
    </p:spTree>
    <p:extLst>
      <p:ext uri="{BB962C8B-B14F-4D97-AF65-F5344CB8AC3E}">
        <p14:creationId xmlns:p14="http://schemas.microsoft.com/office/powerpoint/2010/main" val="275144320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br>
              <a:rPr lang="en-US" dirty="0" smtClean="0"/>
            </a:br>
            <a:r>
              <a:rPr lang="en-US" dirty="0" smtClean="0"/>
              <a:t>Sign </a:t>
            </a:r>
            <a:r>
              <a:rPr lang="en-US" dirty="0"/>
              <a:t>up for individual </a:t>
            </a:r>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Current schedule at:</a:t>
            </a:r>
          </a:p>
          <a:p>
            <a:pPr lvl="1"/>
            <a:r>
              <a:rPr lang="en-US" dirty="0">
                <a:hlinkClick r:id="rId3"/>
              </a:rPr>
              <a:t>http://</a:t>
            </a:r>
            <a:r>
              <a:rPr lang="en-US" dirty="0" smtClean="0">
                <a:hlinkClick r:id="rId3"/>
              </a:rPr>
              <a:t>socialimps.keithpray.net</a:t>
            </a:r>
            <a:endParaRPr lang="en-US" dirty="0" smtClean="0"/>
          </a:p>
          <a:p>
            <a:r>
              <a:rPr lang="en-US" dirty="0"/>
              <a:t>Do not wait until last minute</a:t>
            </a:r>
          </a:p>
          <a:p>
            <a:r>
              <a:rPr lang="en-US" dirty="0"/>
              <a:t>Slots start disappearing Tuesday</a:t>
            </a:r>
          </a:p>
          <a:p>
            <a:pPr marL="0" indent="0">
              <a:buNone/>
            </a:pPr>
            <a:endParaRPr lang="en-US" dirty="0"/>
          </a:p>
        </p:txBody>
      </p:sp>
      <p:sp>
        <p:nvSpPr>
          <p:cNvPr id="6" name="Content Placeholder 5"/>
          <p:cNvSpPr>
            <a:spLocks noGrp="1"/>
          </p:cNvSpPr>
          <p:nvPr>
            <p:ph sz="half" idx="2"/>
          </p:nvPr>
        </p:nvSpPr>
        <p:spPr/>
        <p:txBody>
          <a:bodyPr/>
          <a:lstStyle/>
          <a:p>
            <a:r>
              <a:rPr lang="en-US" dirty="0"/>
              <a:t>Send TA and me email</a:t>
            </a:r>
          </a:p>
          <a:p>
            <a:r>
              <a:rPr lang="en-US" dirty="0"/>
              <a:t>Specify your </a:t>
            </a:r>
            <a:r>
              <a:rPr lang="en-US" dirty="0" smtClean="0"/>
              <a:t>topic</a:t>
            </a:r>
            <a:endParaRPr lang="en-US" dirty="0"/>
          </a:p>
          <a:p>
            <a:pPr lvl="1"/>
            <a:r>
              <a:rPr lang="en-US" dirty="0"/>
              <a:t>By that I mean be specific</a:t>
            </a:r>
            <a:r>
              <a:rPr lang="en-US" dirty="0" smtClean="0"/>
              <a:t>.</a:t>
            </a:r>
            <a:endParaRPr lang="en-US" dirty="0"/>
          </a:p>
          <a:p>
            <a:pPr lvl="1"/>
            <a:r>
              <a:rPr lang="en-US" dirty="0"/>
              <a:t>It may take time to refine your </a:t>
            </a:r>
            <a:r>
              <a:rPr lang="en-US" dirty="0" smtClean="0"/>
              <a:t>topic</a:t>
            </a:r>
          </a:p>
          <a:p>
            <a:pPr lvl="1"/>
            <a:r>
              <a:rPr lang="en-US" dirty="0"/>
              <a:t>I’ll be happy to discuss your </a:t>
            </a:r>
            <a:r>
              <a:rPr lang="en-US" dirty="0" smtClean="0"/>
              <a:t>ideas</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18</a:t>
            </a:fld>
            <a:endParaRPr lang="en-US"/>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3</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Content Placeholder 2"/>
          <p:cNvSpPr>
            <a:spLocks noGrp="1"/>
          </p:cNvSpPr>
          <p:nvPr>
            <p:ph idx="1"/>
          </p:nvPr>
        </p:nvSpPr>
        <p:spPr/>
        <p:txBody>
          <a:bodyPr/>
          <a:lstStyle/>
          <a:p>
            <a:r>
              <a:rPr lang="en-US" dirty="0"/>
              <a:t>Email both the TA and me, you’ll get a quicker </a:t>
            </a:r>
            <a:r>
              <a:rPr lang="en-US" dirty="0" smtClean="0"/>
              <a:t>response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159629269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416730"/>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a:t>Group Project</a:t>
            </a:r>
          </a:p>
          <a:p>
            <a:pPr marL="457200" indent="-457200">
              <a:buFont typeface="+mj-lt"/>
              <a:buAutoNum type="arabicPeriod"/>
            </a:pPr>
            <a:r>
              <a:rPr lang="en-US" dirty="0" smtClean="0"/>
              <a:t>Review</a:t>
            </a:r>
          </a:p>
          <a:p>
            <a:pPr marL="457200" indent="-457200">
              <a:buFont typeface="+mj-lt"/>
              <a:buAutoNum type="arabicPeriod"/>
            </a:pPr>
            <a:r>
              <a:rPr lang="en-US" dirty="0" smtClean="0"/>
              <a:t>Ethics</a:t>
            </a:r>
          </a:p>
          <a:p>
            <a:pPr marL="457200" indent="-457200">
              <a:buFont typeface="+mj-lt"/>
              <a:buAutoNum type="arabicPeriod"/>
            </a:pPr>
            <a:r>
              <a:rPr lang="en-US" dirty="0"/>
              <a:t>Imaginary </a:t>
            </a:r>
            <a:r>
              <a:rPr lang="en-US" dirty="0" smtClean="0"/>
              <a:t>Societies</a:t>
            </a:r>
          </a:p>
          <a:p>
            <a:pPr marL="457200" indent="-457200">
              <a:buFont typeface="+mj-lt"/>
              <a:buAutoNum type="arabicPeriod"/>
            </a:pPr>
            <a:r>
              <a:rPr lang="en-US" dirty="0" smtClean="0"/>
              <a:t>Assignment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Project Overview</a:t>
            </a:r>
            <a:endParaRPr lang="en-US" dirty="0"/>
          </a:p>
        </p:txBody>
      </p:sp>
      <p:sp>
        <p:nvSpPr>
          <p:cNvPr id="3" name="Content Placeholder 2"/>
          <p:cNvSpPr>
            <a:spLocks noGrp="1"/>
          </p:cNvSpPr>
          <p:nvPr>
            <p:ph idx="1"/>
          </p:nvPr>
        </p:nvSpPr>
        <p:spPr/>
        <p:txBody>
          <a:bodyPr/>
          <a:lstStyle/>
          <a:p>
            <a:r>
              <a:rPr lang="en-US" dirty="0" smtClean="0"/>
              <a:t>Movie or Computing Technology?</a:t>
            </a:r>
          </a:p>
          <a:p>
            <a:r>
              <a:rPr lang="en-US" dirty="0" smtClean="0"/>
              <a:t>Project Web Site</a:t>
            </a:r>
          </a:p>
          <a:p>
            <a:pPr lvl="1"/>
            <a:r>
              <a:rPr lang="en-US" dirty="0" smtClean="0"/>
              <a:t>Analyze subject from the prospective of each topic covered in class</a:t>
            </a:r>
          </a:p>
          <a:p>
            <a:pPr lvl="1"/>
            <a:r>
              <a:rPr lang="en-US" dirty="0" smtClean="0"/>
              <a:t>Critical Thinking, Ethics, and Professional Ethics are analysis tools, not topics</a:t>
            </a:r>
          </a:p>
          <a:p>
            <a:pPr lvl="1"/>
            <a:r>
              <a:rPr lang="en-US" dirty="0" smtClean="0"/>
              <a:t>Movie: Explore each computing technology portrayed</a:t>
            </a:r>
          </a:p>
          <a:p>
            <a:pPr lvl="1"/>
            <a:r>
              <a:rPr lang="en-US" dirty="0" smtClean="0"/>
              <a:t>Computing Technology: How technology portrayed in mass media?</a:t>
            </a:r>
          </a:p>
          <a:p>
            <a:r>
              <a:rPr lang="en-US" dirty="0" smtClean="0"/>
              <a:t>Presentation</a:t>
            </a:r>
          </a:p>
          <a:p>
            <a:pPr lvl="1"/>
            <a:r>
              <a:rPr lang="en-US" dirty="0" smtClean="0"/>
              <a:t>Give arguments for most salient conclusions drawn</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6751644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836118"/>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a:t>Group Project</a:t>
            </a:r>
          </a:p>
          <a:p>
            <a:pPr marL="457200" indent="-457200">
              <a:buFont typeface="+mj-lt"/>
              <a:buAutoNum type="arabicPeriod"/>
            </a:pPr>
            <a:r>
              <a:rPr lang="en-US" dirty="0" smtClean="0"/>
              <a:t>Review</a:t>
            </a:r>
          </a:p>
          <a:p>
            <a:pPr marL="457200" indent="-457200">
              <a:buFont typeface="+mj-lt"/>
              <a:buAutoNum type="arabicPeriod"/>
            </a:pPr>
            <a:r>
              <a:rPr lang="en-US" dirty="0" smtClean="0"/>
              <a:t>Ethics</a:t>
            </a:r>
          </a:p>
          <a:p>
            <a:pPr marL="457200" indent="-457200">
              <a:buFont typeface="+mj-lt"/>
              <a:buAutoNum type="arabicPeriod"/>
            </a:pPr>
            <a:r>
              <a:rPr lang="en-US" dirty="0"/>
              <a:t>Imaginary </a:t>
            </a:r>
            <a:r>
              <a:rPr lang="en-US" dirty="0" smtClean="0"/>
              <a:t>Societies</a:t>
            </a:r>
          </a:p>
          <a:p>
            <a:pPr marL="457200" indent="-457200">
              <a:buFont typeface="+mj-lt"/>
              <a:buAutoNum type="arabicPeriod"/>
            </a:pPr>
            <a:r>
              <a:rPr lang="en-US" dirty="0" smtClean="0"/>
              <a:t>Assignment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259336297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6</a:t>
            </a:fld>
            <a:endParaRPr lang="en-US"/>
          </a:p>
        </p:txBody>
      </p:sp>
      <p:pic>
        <p:nvPicPr>
          <p:cNvPr id="3" name="Picture 2"/>
          <p:cNvPicPr>
            <a:picLocks noChangeAspect="1"/>
          </p:cNvPicPr>
          <p:nvPr/>
        </p:nvPicPr>
        <p:blipFill>
          <a:blip r:embed="rId3"/>
          <a:stretch>
            <a:fillRect/>
          </a:stretch>
        </p:blipFill>
        <p:spPr>
          <a:xfrm>
            <a:off x="1096768" y="347993"/>
            <a:ext cx="6950465" cy="4759557"/>
          </a:xfrm>
          <a:prstGeom prst="rect">
            <a:avLst/>
          </a:prstGeom>
        </p:spPr>
      </p:pic>
    </p:spTree>
    <p:extLst>
      <p:ext uri="{BB962C8B-B14F-4D97-AF65-F5344CB8AC3E}">
        <p14:creationId xmlns:p14="http://schemas.microsoft.com/office/powerpoint/2010/main" val="16817598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pp. </a:t>
            </a:r>
            <a:r>
              <a:rPr lang="en-US" dirty="0"/>
              <a:t>57 </a:t>
            </a:r>
            <a:r>
              <a:rPr lang="en-US" dirty="0" smtClean="0"/>
              <a:t>Does </a:t>
            </a:r>
            <a:r>
              <a:rPr lang="en-US" dirty="0"/>
              <a:t>mention of Hitler invalidate the argument? - Mike </a:t>
            </a:r>
            <a:r>
              <a:rPr lang="en-US" dirty="0" smtClean="0"/>
              <a:t>Godwin</a:t>
            </a:r>
          </a:p>
          <a:p>
            <a:r>
              <a:rPr lang="en-US" dirty="0" smtClean="0"/>
              <a:t>pp. 58 “Instincts were learned…”?</a:t>
            </a:r>
          </a:p>
          <a:p>
            <a:r>
              <a:rPr lang="en-US" dirty="0" smtClean="0"/>
              <a:t>pp. 67 </a:t>
            </a:r>
            <a:r>
              <a:rPr lang="en-US" dirty="0"/>
              <a:t>There’s no expectation the doctor’s practice would suffer</a:t>
            </a:r>
            <a:r>
              <a:rPr lang="en-US" dirty="0" smtClean="0"/>
              <a:t>?</a:t>
            </a:r>
          </a:p>
          <a:p>
            <a:r>
              <a:rPr lang="en-US" dirty="0"/>
              <a:t>p</a:t>
            </a:r>
            <a:r>
              <a:rPr lang="en-US" dirty="0" smtClean="0"/>
              <a:t>p. </a:t>
            </a:r>
            <a:r>
              <a:rPr lang="en-US" dirty="0"/>
              <a:t>80 Insurance companies do it, should they</a:t>
            </a:r>
            <a:r>
              <a:rPr lang="en-US" dirty="0" smtClean="0"/>
              <a:t>?</a:t>
            </a:r>
          </a:p>
          <a:p>
            <a:r>
              <a:rPr lang="en-US" dirty="0" smtClean="0"/>
              <a:t>pp. </a:t>
            </a:r>
            <a:r>
              <a:rPr lang="en-US" dirty="0"/>
              <a:t>86 “individualism” contrary to Dalton Conley in Ch. 1 interview?</a:t>
            </a:r>
            <a:endParaRPr lang="en-US" dirty="0" smtClean="0"/>
          </a:p>
        </p:txBody>
      </p:sp>
      <p:sp>
        <p:nvSpPr>
          <p:cNvPr id="11" name="Content Placeholder 10"/>
          <p:cNvSpPr>
            <a:spLocks noGrp="1"/>
          </p:cNvSpPr>
          <p:nvPr>
            <p:ph sz="half" idx="2"/>
          </p:nvPr>
        </p:nvSpPr>
        <p:spPr/>
        <p:txBody>
          <a:bodyPr>
            <a:normAutofit lnSpcReduction="10000"/>
          </a:bodyPr>
          <a:lstStyle/>
          <a:p>
            <a:r>
              <a:rPr lang="en-US" dirty="0"/>
              <a:t>pp. 88 “mother’s right to privacy”?</a:t>
            </a:r>
          </a:p>
          <a:p>
            <a:r>
              <a:rPr lang="en-US" dirty="0" smtClean="0"/>
              <a:t>pp. </a:t>
            </a:r>
            <a:r>
              <a:rPr lang="en-US" dirty="0"/>
              <a:t>96 </a:t>
            </a:r>
            <a:r>
              <a:rPr lang="en-US" dirty="0" smtClean="0"/>
              <a:t>Do </a:t>
            </a:r>
            <a:r>
              <a:rPr lang="en-US" dirty="0"/>
              <a:t>most states have anti-texting while driving laws now</a:t>
            </a:r>
            <a:r>
              <a:rPr lang="en-US" dirty="0" smtClean="0"/>
              <a:t>?</a:t>
            </a:r>
          </a:p>
          <a:p>
            <a:r>
              <a:rPr lang="en-US" dirty="0" smtClean="0"/>
              <a:t>pp</a:t>
            </a:r>
            <a:r>
              <a:rPr lang="en-US" dirty="0"/>
              <a:t>. 99 </a:t>
            </a:r>
            <a:r>
              <a:rPr lang="en-US" dirty="0" smtClean="0"/>
              <a:t>Good </a:t>
            </a:r>
            <a:r>
              <a:rPr lang="en-US" dirty="0"/>
              <a:t>to see using theories and seeing how many produce the same </a:t>
            </a:r>
            <a:r>
              <a:rPr lang="en-US" dirty="0" smtClean="0"/>
              <a:t>outcome</a:t>
            </a:r>
          </a:p>
          <a:p>
            <a:r>
              <a:rPr lang="en-US" dirty="0" smtClean="0"/>
              <a:t>pp. </a:t>
            </a:r>
            <a:r>
              <a:rPr lang="en-US" dirty="0"/>
              <a:t>106 “…everyone…become…programmer” – Why is this an ethical issue</a:t>
            </a:r>
            <a:r>
              <a:rPr lang="en-US" dirty="0" smtClean="0"/>
              <a:t>?</a:t>
            </a:r>
            <a:endParaRPr lang="en-US" dirty="0"/>
          </a:p>
          <a:p>
            <a:r>
              <a:rPr lang="en-US" dirty="0"/>
              <a:t>End of Chapter questions I liked: 8, 9, 10, 11, 17, 18*, </a:t>
            </a:r>
            <a:r>
              <a:rPr lang="en-US" dirty="0" smtClean="0"/>
              <a:t>41</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7</a:t>
            </a:fld>
            <a:endParaRPr lang="en-US"/>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Group </a:t>
            </a:r>
            <a:r>
              <a:rPr lang="en-US" dirty="0"/>
              <a:t>Quiz</a:t>
            </a:r>
            <a:br>
              <a:rPr lang="en-US" dirty="0"/>
            </a:br>
            <a:r>
              <a:rPr lang="en-US" dirty="0"/>
              <a:t>Scenario 4 in Section </a:t>
            </a:r>
            <a:r>
              <a:rPr lang="en-US" dirty="0" smtClean="0"/>
              <a:t>2.1.2</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Do you recommend </a:t>
            </a:r>
            <a:r>
              <a:rPr lang="en-US" dirty="0"/>
              <a:t>release </a:t>
            </a:r>
            <a:r>
              <a:rPr lang="en-US" dirty="0" smtClean="0"/>
              <a:t>next </a:t>
            </a:r>
            <a:r>
              <a:rPr lang="en-US" dirty="0"/>
              <a:t>week </a:t>
            </a:r>
            <a:r>
              <a:rPr lang="en-US" dirty="0" smtClean="0"/>
              <a:t>?</a:t>
            </a:r>
            <a:endParaRPr lang="en-US" dirty="0"/>
          </a:p>
          <a:p>
            <a:pPr marL="457200" indent="-457200">
              <a:buFont typeface="+mj-lt"/>
              <a:buAutoNum type="arabicPeriod"/>
            </a:pPr>
            <a:r>
              <a:rPr lang="en-US" dirty="0" smtClean="0"/>
              <a:t>Raise your hand if you reasoned using:</a:t>
            </a:r>
          </a:p>
          <a:p>
            <a:pPr marL="662968" lvl="1" indent="-457200">
              <a:buFont typeface="+mj-lt"/>
              <a:buAutoNum type="arabicPeriod"/>
            </a:pPr>
            <a:r>
              <a:rPr lang="en-US" dirty="0" smtClean="0"/>
              <a:t>Kantian</a:t>
            </a:r>
            <a:endParaRPr lang="en-US" dirty="0"/>
          </a:p>
          <a:p>
            <a:pPr marL="662968" lvl="1" indent="-457200">
              <a:buFont typeface="+mj-lt"/>
              <a:buAutoNum type="arabicPeriod"/>
            </a:pPr>
            <a:r>
              <a:rPr lang="en-US" dirty="0"/>
              <a:t>Act Utilitarian</a:t>
            </a:r>
          </a:p>
          <a:p>
            <a:pPr marL="662968" lvl="1" indent="-457200">
              <a:buFont typeface="+mj-lt"/>
              <a:buAutoNum type="arabicPeriod"/>
            </a:pPr>
            <a:r>
              <a:rPr lang="en-US" dirty="0"/>
              <a:t>Rule Utilitarian</a:t>
            </a:r>
          </a:p>
          <a:p>
            <a:pPr marL="662968" lvl="1" indent="-457200">
              <a:buFont typeface="+mj-lt"/>
              <a:buAutoNum type="arabicPeriod"/>
            </a:pPr>
            <a:r>
              <a:rPr lang="en-US" dirty="0"/>
              <a:t>Social Contract Theory </a:t>
            </a:r>
            <a:endParaRPr lang="en-US" dirty="0" smtClean="0"/>
          </a:p>
          <a:p>
            <a:pPr marL="662968" lvl="1" indent="-457200">
              <a:buFont typeface="+mj-lt"/>
              <a:buAutoNum type="arabicPeriod"/>
            </a:pPr>
            <a:r>
              <a:rPr lang="en-US" dirty="0" smtClean="0"/>
              <a:t>Virtue Ethics</a:t>
            </a:r>
          </a:p>
          <a:p>
            <a:pPr marL="457200" indent="-457200">
              <a:buFont typeface="+mj-lt"/>
              <a:buAutoNum type="arabicPeriod"/>
            </a:pPr>
            <a:r>
              <a:rPr lang="en-US" dirty="0" smtClean="0"/>
              <a:t>Provide </a:t>
            </a:r>
            <a:r>
              <a:rPr lang="en-US" dirty="0"/>
              <a:t>justification (argument</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255507"/>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a:t>Group Project</a:t>
            </a:r>
          </a:p>
          <a:p>
            <a:pPr marL="457200" indent="-457200">
              <a:buFont typeface="+mj-lt"/>
              <a:buAutoNum type="arabicPeriod"/>
            </a:pPr>
            <a:r>
              <a:rPr lang="en-US" dirty="0" smtClean="0"/>
              <a:t>Review</a:t>
            </a:r>
          </a:p>
          <a:p>
            <a:pPr marL="457200" indent="-457200">
              <a:buFont typeface="+mj-lt"/>
              <a:buAutoNum type="arabicPeriod"/>
            </a:pPr>
            <a:r>
              <a:rPr lang="en-US" dirty="0" smtClean="0"/>
              <a:t>Ethics</a:t>
            </a:r>
          </a:p>
          <a:p>
            <a:pPr marL="457200" indent="-457200">
              <a:buFont typeface="+mj-lt"/>
              <a:buAutoNum type="arabicPeriod"/>
            </a:pPr>
            <a:r>
              <a:rPr lang="en-US" dirty="0"/>
              <a:t>Imaginary </a:t>
            </a:r>
            <a:r>
              <a:rPr lang="en-US" dirty="0" smtClean="0"/>
              <a:t>Societies</a:t>
            </a:r>
          </a:p>
          <a:p>
            <a:pPr marL="457200" indent="-457200">
              <a:buFont typeface="+mj-lt"/>
              <a:buAutoNum type="arabicPeriod"/>
            </a:pPr>
            <a:r>
              <a:rPr lang="en-US" dirty="0" smtClean="0"/>
              <a:t>Assignment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a:p>
        </p:txBody>
      </p:sp>
    </p:spTree>
    <p:extLst>
      <p:ext uri="{BB962C8B-B14F-4D97-AF65-F5344CB8AC3E}">
        <p14:creationId xmlns:p14="http://schemas.microsoft.com/office/powerpoint/2010/main" val="241445881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4488</TotalTime>
  <Words>1136</Words>
  <Application>Microsoft Macintosh PowerPoint</Application>
  <PresentationFormat>On-screen Show (16:9)</PresentationFormat>
  <Paragraphs>218</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Red Radial 16x9</vt:lpstr>
      <vt:lpstr>Class 3 Ethics</vt:lpstr>
      <vt:lpstr>Logistics</vt:lpstr>
      <vt:lpstr>Overview</vt:lpstr>
      <vt:lpstr>Group Project Overview</vt:lpstr>
      <vt:lpstr>Overview</vt:lpstr>
      <vt:lpstr>PowerPoint Presentation</vt:lpstr>
      <vt:lpstr>My Reading Notes</vt:lpstr>
      <vt:lpstr>Group Quiz Scenario 4 in Section 2.1.2</vt:lpstr>
      <vt:lpstr>Overview</vt:lpstr>
      <vt:lpstr>Rights</vt:lpstr>
      <vt:lpstr>Ethics Vocabulary</vt:lpstr>
      <vt:lpstr>Ethics Vocabulary</vt:lpstr>
      <vt:lpstr>Ethics Vocabulary</vt:lpstr>
      <vt:lpstr>Ethics Vocabulary</vt:lpstr>
      <vt:lpstr>Ethical Actions</vt:lpstr>
      <vt:lpstr>Utopias and Dystopias</vt:lpstr>
      <vt:lpstr>Overview</vt:lpstr>
      <vt:lpstr>Assignment Sign up for individual presentation</vt:lpstr>
      <vt:lpstr>Class 3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96</cp:revision>
  <dcterms:created xsi:type="dcterms:W3CDTF">2014-08-25T02:19:16Z</dcterms:created>
  <dcterms:modified xsi:type="dcterms:W3CDTF">2014-09-09T02:43:05Z</dcterms:modified>
</cp:coreProperties>
</file>