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6"/>
  </p:notesMasterIdLst>
  <p:handoutMasterIdLst>
    <p:handoutMasterId r:id="rId17"/>
  </p:handoutMasterIdLst>
  <p:sldIdLst>
    <p:sldId id="256" r:id="rId2"/>
    <p:sldId id="259" r:id="rId3"/>
    <p:sldId id="261" r:id="rId4"/>
    <p:sldId id="264" r:id="rId5"/>
    <p:sldId id="277" r:id="rId6"/>
    <p:sldId id="267" r:id="rId7"/>
    <p:sldId id="278" r:id="rId8"/>
    <p:sldId id="258" r:id="rId9"/>
    <p:sldId id="270" r:id="rId10"/>
    <p:sldId id="271" r:id="rId11"/>
    <p:sldId id="276" r:id="rId12"/>
    <p:sldId id="273" r:id="rId13"/>
    <p:sldId id="274" r:id="rId14"/>
    <p:sldId id="269" r:id="rId15"/>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25" autoAdjust="0"/>
    <p:restoredTop sz="81445" autoAdjust="0"/>
  </p:normalViewPr>
  <p:slideViewPr>
    <p:cSldViewPr snapToGrid="0" snapToObjects="1">
      <p:cViewPr varScale="1">
        <p:scale>
          <a:sx n="97" d="100"/>
          <a:sy n="97" d="100"/>
        </p:scale>
        <p:origin x="-112" y="-288"/>
      </p:cViewPr>
      <p:guideLst>
        <p:guide orient="horz" pos="1620"/>
        <p:guide pos="2880"/>
      </p:guideLst>
    </p:cSldViewPr>
  </p:slideViewPr>
  <p:notesTextViewPr>
    <p:cViewPr>
      <p:scale>
        <a:sx n="100" d="100"/>
        <a:sy n="100" d="100"/>
      </p:scale>
      <p:origin x="0" y="0"/>
    </p:cViewPr>
  </p:notesTextViewPr>
  <p:sorterViewPr>
    <p:cViewPr>
      <p:scale>
        <a:sx n="115" d="100"/>
        <a:sy n="115"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DEF980C-06B9-9541-9929-F1E71D9341C4}" type="datetimeFigureOut">
              <a:rPr lang="en-US" smtClean="0"/>
              <a:t>9/8/14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E36D42-B77C-2B48-B602-2114A3AD328F}" type="slidenum">
              <a:rPr lang="en-US" smtClean="0"/>
              <a:t>‹#›</a:t>
            </a:fld>
            <a:endParaRPr lang="en-US"/>
          </a:p>
        </p:txBody>
      </p:sp>
    </p:spTree>
    <p:extLst>
      <p:ext uri="{BB962C8B-B14F-4D97-AF65-F5344CB8AC3E}">
        <p14:creationId xmlns:p14="http://schemas.microsoft.com/office/powerpoint/2010/main" val="34171676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2BFA80-5DE8-754C-A5A4-B0D948BE7BE3}" type="datetimeFigureOut">
              <a:rPr lang="en-US" smtClean="0"/>
              <a:t>9/8/14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0700B2-88B9-1642-B8EB-F86842378D04}" type="slidenum">
              <a:rPr lang="en-US" smtClean="0"/>
              <a:t>‹#›</a:t>
            </a:fld>
            <a:endParaRPr lang="en-US"/>
          </a:p>
        </p:txBody>
      </p:sp>
    </p:spTree>
    <p:extLst>
      <p:ext uri="{BB962C8B-B14F-4D97-AF65-F5344CB8AC3E}">
        <p14:creationId xmlns:p14="http://schemas.microsoft.com/office/powerpoint/2010/main" val="1368505680"/>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Here’s the title slide. Excited already, aren’t you?</a:t>
            </a: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Assuming the premises are true, does it logically follow that the conclusion must be true.</a:t>
            </a:r>
            <a:r>
              <a:rPr lang="en-US" baseline="0" dirty="0" smtClean="0"/>
              <a:t> </a:t>
            </a:r>
            <a:r>
              <a:rPr lang="en-US" dirty="0" smtClean="0"/>
              <a:t>One way of doing this is to find a counter example</a:t>
            </a:r>
            <a:r>
              <a:rPr lang="en-US" baseline="0" dirty="0" smtClean="0"/>
              <a:t> where the premises are true but the conclusion is not.</a:t>
            </a:r>
          </a:p>
          <a:p>
            <a:endParaRPr lang="en-US" baseline="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If an argument is invalid it could still be inductive, that is it could increase</a:t>
            </a:r>
            <a:r>
              <a:rPr lang="en-US" baseline="0" dirty="0" smtClean="0"/>
              <a:t> the likelihood that the conclusion is true. Otherwise it might include a fallacy. </a:t>
            </a:r>
            <a:r>
              <a:rPr lang="en-US" dirty="0" smtClean="0"/>
              <a:t>A</a:t>
            </a:r>
            <a:r>
              <a:rPr lang="en-US" baseline="0" dirty="0" smtClean="0"/>
              <a:t> fallacy is an error in logic.</a:t>
            </a:r>
          </a:p>
          <a:p>
            <a:endParaRPr lang="en-US" baseline="0" dirty="0" smtClean="0"/>
          </a:p>
          <a:p>
            <a:r>
              <a:rPr lang="en-US" baseline="0" dirty="0" smtClean="0"/>
              <a:t>If an argument is valid or inductive the premises should be verified as facts. If they are true the argument is sound, and the argument strong. Otherwise the argument is weak.</a:t>
            </a:r>
            <a:endParaRPr lang="en-US" dirty="0" smtClean="0"/>
          </a:p>
          <a:p>
            <a:endParaRPr lang="en-US" dirty="0" smtClean="0"/>
          </a:p>
          <a:p>
            <a:r>
              <a:rPr lang="en-US" dirty="0" smtClean="0"/>
              <a:t>Need better</a:t>
            </a:r>
            <a:r>
              <a:rPr lang="en-US" baseline="0" dirty="0" smtClean="0"/>
              <a:t> example argument, reused for conflation fallacy.</a:t>
            </a:r>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10</a:t>
            </a:fld>
            <a:endParaRPr lang="en-US"/>
          </a:p>
        </p:txBody>
      </p:sp>
    </p:spTree>
    <p:extLst>
      <p:ext uri="{BB962C8B-B14F-4D97-AF65-F5344CB8AC3E}">
        <p14:creationId xmlns:p14="http://schemas.microsoft.com/office/powerpoint/2010/main" val="26194214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12</a:t>
            </a:fld>
            <a:endParaRPr lang="en-US"/>
          </a:p>
        </p:txBody>
      </p:sp>
    </p:spTree>
    <p:extLst>
      <p:ext uri="{BB962C8B-B14F-4D97-AF65-F5344CB8AC3E}">
        <p14:creationId xmlns:p14="http://schemas.microsoft.com/office/powerpoint/2010/main" val="20762178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From Wikipedia: (accessed 2012-08-27)</a:t>
            </a:r>
          </a:p>
          <a:p>
            <a:pPr eaLnBrk="1" hangingPunct="1"/>
            <a:r>
              <a:rPr lang="en-US" dirty="0" smtClean="0">
                <a:latin typeface="Arial" charset="0"/>
                <a:ea typeface="ＭＳ Ｐゴシック" charset="-128"/>
                <a:cs typeface="ＭＳ Ｐゴシック" charset="-128"/>
              </a:rPr>
              <a:t>In logic, conflation is the error of treating two distinct concepts as if they were one. The result of conflating concepts may give rise to fallacies of ambiguity, including the fallacy of four terms in a categorical syllogism. For example, the word "bat" has at least two meanings: a flying animal, and a piece of sporting equipment (such as a baseball bat or a cricket bat). If these two meanings are not distinguished, the result may be the following categorical syllogism, which is clearly intended as a joke (pun):</a:t>
            </a:r>
          </a:p>
          <a:p>
            <a:pPr eaLnBrk="1" hangingPunct="1"/>
            <a:endParaRPr lang="en-US" dirty="0" smtClean="0">
              <a:latin typeface="Arial" charset="0"/>
              <a:ea typeface="ＭＳ Ｐゴシック" charset="-128"/>
              <a:cs typeface="ＭＳ Ｐゴシック" charset="-128"/>
            </a:endParaRPr>
          </a:p>
          <a:p>
            <a:pPr eaLnBrk="1" hangingPunct="1"/>
            <a:r>
              <a:rPr lang="en-US" dirty="0" smtClean="0">
                <a:latin typeface="Arial" charset="0"/>
                <a:ea typeface="ＭＳ Ｐゴシック" charset="-128"/>
                <a:cs typeface="ＭＳ Ｐゴシック" charset="-128"/>
              </a:rPr>
              <a:t>       1. All bats are animals.</a:t>
            </a:r>
          </a:p>
          <a:p>
            <a:pPr eaLnBrk="1" hangingPunct="1"/>
            <a:r>
              <a:rPr lang="en-US" dirty="0" smtClean="0">
                <a:latin typeface="Arial" charset="0"/>
                <a:ea typeface="ＭＳ Ｐゴシック" charset="-128"/>
                <a:cs typeface="ＭＳ Ｐゴシック" charset="-128"/>
              </a:rPr>
              <a:t>       2. Some wooden objects are bats.</a:t>
            </a:r>
          </a:p>
          <a:p>
            <a:pPr eaLnBrk="1" hangingPunct="1"/>
            <a:r>
              <a:rPr lang="en-US" dirty="0" smtClean="0">
                <a:latin typeface="Arial" charset="0"/>
                <a:ea typeface="ＭＳ Ｐゴシック" charset="-128"/>
                <a:cs typeface="ＭＳ Ｐゴシック" charset="-128"/>
              </a:rPr>
              <a:t>       3. Therefore, some wooden objects are animals.</a:t>
            </a:r>
          </a:p>
          <a:p>
            <a:pPr eaLnBrk="1" hangingPunct="1"/>
            <a:endParaRPr lang="en-US" dirty="0" smtClean="0">
              <a:latin typeface="Arial" charset="0"/>
              <a:ea typeface="ＭＳ Ｐゴシック" charset="-128"/>
              <a:cs typeface="ＭＳ Ｐゴシック" charset="-128"/>
            </a:endParaRPr>
          </a:p>
          <a:p>
            <a:pPr eaLnBrk="1" hangingPunct="1"/>
            <a:r>
              <a:rPr lang="en-US" dirty="0" smtClean="0">
                <a:latin typeface="Arial" charset="0"/>
                <a:ea typeface="ＭＳ Ｐゴシック" charset="-128"/>
                <a:cs typeface="ＭＳ Ｐゴシック" charset="-128"/>
              </a:rPr>
              <a:t>Conflating words with different meanings can cause real confusion. For example, respect is used both in the sense of “recognize a right" and "have high regard for". We can recognize someone's right to the opinion that humanity is controlled by alien lizards in human form, without holding this idea in high regard. But conflation of these two different concepts leads to the notion that all religious ideas, for example, should be treated with respect, rather than just the right to hold these ideas.</a:t>
            </a:r>
          </a:p>
        </p:txBody>
      </p:sp>
      <p:sp>
        <p:nvSpPr>
          <p:cNvPr id="4" name="Slide Number Placeholder 3"/>
          <p:cNvSpPr>
            <a:spLocks noGrp="1"/>
          </p:cNvSpPr>
          <p:nvPr>
            <p:ph type="sldNum" sz="quarter" idx="10"/>
          </p:nvPr>
        </p:nvSpPr>
        <p:spPr/>
        <p:txBody>
          <a:bodyPr/>
          <a:lstStyle/>
          <a:p>
            <a:fld id="{270700B2-88B9-1642-B8EB-F86842378D04}" type="slidenum">
              <a:rPr lang="en-US" smtClean="0"/>
              <a:t>13</a:t>
            </a:fld>
            <a:endParaRPr lang="en-US"/>
          </a:p>
        </p:txBody>
      </p:sp>
    </p:spTree>
    <p:extLst>
      <p:ext uri="{BB962C8B-B14F-4D97-AF65-F5344CB8AC3E}">
        <p14:creationId xmlns:p14="http://schemas.microsoft.com/office/powerpoint/2010/main" val="20762178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charset="-128"/>
                <a:cs typeface="ＭＳ Ｐゴシック" charset="-128"/>
              </a:rPr>
              <a:t>This is the end. Any slides beyond this point are for answering questions that may arise but not needed in the main talk. Some slides may also be unfinished and are not needed but kept just in case.</a:t>
            </a:r>
            <a:endParaRPr lang="en-US" dirty="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14</a:t>
            </a:fld>
            <a:endParaRPr lang="en-US"/>
          </a:p>
        </p:txBody>
      </p:sp>
    </p:spTree>
    <p:extLst>
      <p:ext uri="{BB962C8B-B14F-4D97-AF65-F5344CB8AC3E}">
        <p14:creationId xmlns:p14="http://schemas.microsoft.com/office/powerpoint/2010/main" val="4255335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smtClean="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2</a:t>
            </a:fld>
            <a:endParaRPr lang="en-US"/>
          </a:p>
        </p:txBody>
      </p:sp>
    </p:spTree>
    <p:extLst>
      <p:ext uri="{BB962C8B-B14F-4D97-AF65-F5344CB8AC3E}">
        <p14:creationId xmlns:p14="http://schemas.microsoft.com/office/powerpoint/2010/main" val="424521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http://</a:t>
            </a:r>
            <a:r>
              <a:rPr lang="en-US" dirty="0" err="1" smtClean="0"/>
              <a:t>www.corp.att.com</a:t>
            </a:r>
            <a:r>
              <a:rPr lang="en-US" dirty="0" smtClean="0"/>
              <a:t>/</a:t>
            </a:r>
            <a:r>
              <a:rPr lang="en-US" dirty="0" err="1" smtClean="0"/>
              <a:t>attlabs</a:t>
            </a:r>
            <a:r>
              <a:rPr lang="en-US" dirty="0" smtClean="0"/>
              <a:t>/reputation/timeline/46mobile.html accessed 2014-09-01.</a:t>
            </a:r>
          </a:p>
          <a:p>
            <a:r>
              <a:rPr lang="en-US" dirty="0" smtClean="0"/>
              <a:t>[2] http://</a:t>
            </a:r>
            <a:r>
              <a:rPr lang="en-US" dirty="0" err="1" smtClean="0"/>
              <a:t>www.wolframalpha.com</a:t>
            </a:r>
            <a:r>
              <a:rPr lang="en-US" dirty="0" smtClean="0"/>
              <a:t> accessed 2014-09-01</a:t>
            </a:r>
          </a:p>
          <a:p>
            <a:r>
              <a:rPr lang="en-US" dirty="0" smtClean="0"/>
              <a:t>[3] http://</a:t>
            </a:r>
            <a:r>
              <a:rPr lang="en-US" dirty="0" err="1" smtClean="0"/>
              <a:t>www.radicati.com</a:t>
            </a:r>
            <a:r>
              <a:rPr lang="en-US" dirty="0" smtClean="0"/>
              <a:t>/</a:t>
            </a:r>
            <a:r>
              <a:rPr lang="en-US" dirty="0" err="1" smtClean="0"/>
              <a:t>wp</a:t>
            </a:r>
            <a:r>
              <a:rPr lang="en-US" dirty="0" smtClean="0"/>
              <a:t>/</a:t>
            </a:r>
            <a:r>
              <a:rPr lang="en-US" dirty="0" err="1" smtClean="0"/>
              <a:t>wp</a:t>
            </a:r>
            <a:r>
              <a:rPr lang="en-US" dirty="0" smtClean="0"/>
              <a:t>-content/uploads/2013/04/Email-Statistics-Report-2013-2017-Executive-Summary.pdf accessed 2014-09-01</a:t>
            </a: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3</a:t>
            </a:fld>
            <a:endParaRPr lang="en-US"/>
          </a:p>
        </p:txBody>
      </p:sp>
    </p:spTree>
    <p:extLst>
      <p:ext uri="{BB962C8B-B14F-4D97-AF65-F5344CB8AC3E}">
        <p14:creationId xmlns:p14="http://schemas.microsoft.com/office/powerpoint/2010/main" val="25532978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sz="1200" kern="1200" dirty="0" smtClean="0">
                <a:solidFill>
                  <a:schemeClr val="tx1"/>
                </a:solidFill>
                <a:effectLst/>
                <a:latin typeface="Arial" pitchFamily="76" charset="0"/>
                <a:ea typeface="ＭＳ Ｐゴシック" pitchFamily="76" charset="-128"/>
                <a:cs typeface="ＭＳ Ｐゴシック" pitchFamily="76" charset="-128"/>
              </a:rPr>
              <a:t>Possible Answers: </a:t>
            </a:r>
          </a:p>
          <a:p>
            <a:pPr marL="685800" lvl="1" indent="-228600">
              <a:buFont typeface="+mj-lt"/>
              <a:buAutoNum type="arabicPeriod"/>
            </a:pPr>
            <a:r>
              <a:rPr lang="en-US" sz="1200" kern="1200" dirty="0" smtClean="0">
                <a:solidFill>
                  <a:schemeClr val="tx1"/>
                </a:solidFill>
                <a:effectLst/>
                <a:latin typeface="Arial" pitchFamily="76" charset="0"/>
                <a:ea typeface="ＭＳ Ｐゴシック" pitchFamily="76" charset="-128"/>
                <a:cs typeface="ＭＳ Ｐゴシック" pitchFamily="76" charset="-128"/>
              </a:rPr>
              <a:t>copying another’s words without putting the words in quotation</a:t>
            </a:r>
            <a:r>
              <a:rPr lang="en-US" sz="1200" kern="1200" baseline="0" dirty="0" smtClean="0">
                <a:solidFill>
                  <a:schemeClr val="tx1"/>
                </a:solidFill>
                <a:effectLst/>
                <a:latin typeface="Arial" pitchFamily="76" charset="0"/>
                <a:ea typeface="ＭＳ Ｐゴシック" pitchFamily="76" charset="-128"/>
                <a:cs typeface="ＭＳ Ｐゴシック" pitchFamily="76" charset="-128"/>
              </a:rPr>
              <a:t> </a:t>
            </a:r>
            <a:r>
              <a:rPr lang="en-US" sz="1200" kern="1200" dirty="0" smtClean="0">
                <a:solidFill>
                  <a:schemeClr val="tx1"/>
                </a:solidFill>
                <a:effectLst/>
                <a:latin typeface="Arial" pitchFamily="76" charset="0"/>
                <a:ea typeface="ＭＳ Ｐゴシック" pitchFamily="76" charset="-128"/>
                <a:cs typeface="ＭＳ Ｐゴシック" pitchFamily="76" charset="-128"/>
              </a:rPr>
              <a:t>marks and citing the source</a:t>
            </a:r>
          </a:p>
          <a:p>
            <a:pPr marL="685800" lvl="1" indent="-228600">
              <a:buFont typeface="+mj-lt"/>
              <a:buAutoNum type="arabicPeriod"/>
            </a:pPr>
            <a:r>
              <a:rPr lang="en-US" sz="1200" kern="1200" dirty="0" smtClean="0">
                <a:solidFill>
                  <a:schemeClr val="tx1"/>
                </a:solidFill>
                <a:effectLst/>
                <a:latin typeface="Arial" pitchFamily="76" charset="0"/>
                <a:ea typeface="ＭＳ Ｐゴシック" pitchFamily="76" charset="-128"/>
                <a:cs typeface="ＭＳ Ｐゴシック" pitchFamily="76" charset="-128"/>
              </a:rPr>
              <a:t>paraphrasing another’s words without citing the source</a:t>
            </a:r>
          </a:p>
          <a:p>
            <a:pPr marL="685800" lvl="1" indent="-228600">
              <a:buFont typeface="+mj-lt"/>
              <a:buAutoNum type="arabicPeriod"/>
            </a:pPr>
            <a:r>
              <a:rPr lang="en-US" sz="1200" kern="1200" dirty="0" smtClean="0">
                <a:solidFill>
                  <a:schemeClr val="tx1"/>
                </a:solidFill>
                <a:effectLst/>
                <a:latin typeface="Arial" pitchFamily="76" charset="0"/>
                <a:ea typeface="ＭＳ Ｐゴシック" pitchFamily="76" charset="-128"/>
                <a:cs typeface="ＭＳ Ｐゴシック" pitchFamily="76" charset="-128"/>
              </a:rPr>
              <a:t>incorporating someone</a:t>
            </a:r>
            <a:r>
              <a:rPr lang="en-US" sz="1200" kern="1200" baseline="0" dirty="0" smtClean="0">
                <a:solidFill>
                  <a:schemeClr val="tx1"/>
                </a:solidFill>
                <a:effectLst/>
                <a:latin typeface="Arial" pitchFamily="76" charset="0"/>
                <a:ea typeface="ＭＳ Ｐゴシック" pitchFamily="76" charset="-128"/>
                <a:cs typeface="ＭＳ Ｐゴシック" pitchFamily="76" charset="-128"/>
              </a:rPr>
              <a:t> </a:t>
            </a:r>
            <a:r>
              <a:rPr lang="en-US" sz="1200" kern="1200" dirty="0" smtClean="0">
                <a:solidFill>
                  <a:schemeClr val="tx1"/>
                </a:solidFill>
                <a:effectLst/>
                <a:latin typeface="Arial" pitchFamily="76" charset="0"/>
                <a:ea typeface="ＭＳ Ｐゴシック" pitchFamily="76" charset="-128"/>
                <a:cs typeface="ＭＳ Ｐゴシック" pitchFamily="76" charset="-128"/>
              </a:rPr>
              <a:t>else’s figures or drawings without citing the source</a:t>
            </a:r>
          </a:p>
          <a:p>
            <a:pPr marL="685800" lvl="1" indent="-228600">
              <a:buFont typeface="+mj-lt"/>
              <a:buAutoNum type="arabicPeriod"/>
            </a:pPr>
            <a:r>
              <a:rPr lang="en-US" sz="1200" kern="1200" dirty="0" smtClean="0">
                <a:solidFill>
                  <a:schemeClr val="tx1"/>
                </a:solidFill>
                <a:effectLst/>
                <a:latin typeface="Arial" pitchFamily="76" charset="0"/>
                <a:ea typeface="ＭＳ Ｐゴシック" pitchFamily="76" charset="-128"/>
                <a:cs typeface="ＭＳ Ｐゴシック" pitchFamily="76" charset="-128"/>
              </a:rPr>
              <a:t>referencing facts that are not common knowledge without</a:t>
            </a:r>
            <a:r>
              <a:rPr lang="en-US" sz="1200" kern="1200" baseline="0" dirty="0" smtClean="0">
                <a:solidFill>
                  <a:schemeClr val="tx1"/>
                </a:solidFill>
                <a:effectLst/>
                <a:latin typeface="Arial" pitchFamily="76" charset="0"/>
                <a:ea typeface="ＭＳ Ｐゴシック" pitchFamily="76" charset="-128"/>
                <a:cs typeface="ＭＳ Ｐゴシック" pitchFamily="76" charset="-128"/>
              </a:rPr>
              <a:t> </a:t>
            </a:r>
            <a:r>
              <a:rPr lang="en-US" sz="1200" kern="1200" dirty="0" smtClean="0">
                <a:solidFill>
                  <a:schemeClr val="tx1"/>
                </a:solidFill>
                <a:effectLst/>
                <a:latin typeface="Arial" pitchFamily="76" charset="0"/>
                <a:ea typeface="ＭＳ Ｐゴシック" pitchFamily="76" charset="-128"/>
                <a:cs typeface="ＭＳ Ｐゴシック" pitchFamily="76" charset="-128"/>
              </a:rPr>
              <a:t>citing the source</a:t>
            </a:r>
          </a:p>
          <a:p>
            <a:pPr marL="685800" lvl="1" indent="-228600">
              <a:buFont typeface="+mj-lt"/>
              <a:buAutoNum type="arabicPeriod"/>
            </a:pPr>
            <a:r>
              <a:rPr lang="en-US" sz="1200" kern="1200" dirty="0" smtClean="0">
                <a:solidFill>
                  <a:schemeClr val="tx1"/>
                </a:solidFill>
                <a:effectLst/>
                <a:latin typeface="Arial" pitchFamily="76" charset="0"/>
                <a:ea typeface="ＭＳ Ｐゴシック" pitchFamily="76" charset="-128"/>
                <a:cs typeface="ＭＳ Ｐゴシック" pitchFamily="76" charset="-128"/>
              </a:rPr>
              <a:t>using another person’s ideas without giving that person credit</a:t>
            </a:r>
            <a:endParaRPr lang="en-US" dirty="0" smtClean="0"/>
          </a:p>
          <a:p>
            <a:pPr marL="228600" indent="-228600">
              <a:buFont typeface="+mj-lt"/>
              <a:buAutoNum type="arabicPeriod"/>
            </a:pPr>
            <a:r>
              <a:rPr lang="en-US" dirty="0" smtClean="0"/>
              <a:t>Douglas </a:t>
            </a:r>
            <a:r>
              <a:rPr lang="en-US" dirty="0" err="1" smtClean="0"/>
              <a:t>Engelbart</a:t>
            </a:r>
            <a:r>
              <a:rPr lang="en-US" dirty="0" smtClean="0"/>
              <a:t> – Mother of all demos. Announce</a:t>
            </a:r>
            <a:r>
              <a:rPr lang="en-US" baseline="0" dirty="0" smtClean="0"/>
              <a:t> extra credit for watching the demo and writing a paper.</a:t>
            </a:r>
          </a:p>
          <a:p>
            <a:pPr marL="228600" indent="-228600">
              <a:buFont typeface="+mj-lt"/>
              <a:buAutoNum type="arabicPeriod"/>
            </a:pPr>
            <a:r>
              <a:rPr lang="en-US" baseline="0" dirty="0" smtClean="0"/>
              <a:t>Semaphore Telegraph</a:t>
            </a:r>
          </a:p>
          <a:p>
            <a:pPr marL="685800" lvl="1" indent="-228600">
              <a:buFont typeface="+mj-lt"/>
              <a:buAutoNum type="arabicPeriod"/>
            </a:pPr>
            <a:r>
              <a:rPr lang="en-US" baseline="0" dirty="0" smtClean="0"/>
              <a:t>Poor visibility, distance between islands</a:t>
            </a:r>
            <a:endParaRPr lang="en-US" dirty="0" smtClean="0"/>
          </a:p>
          <a:p>
            <a:pPr marL="0" indent="0">
              <a:buFont typeface="+mj-lt"/>
              <a:buNone/>
            </a:pPr>
            <a:r>
              <a:rPr lang="en-US" dirty="0" smtClean="0"/>
              <a:t>-----</a:t>
            </a:r>
          </a:p>
          <a:p>
            <a:pPr marL="228600" indent="-228600">
              <a:buAutoNum type="arabicPeriod"/>
            </a:pPr>
            <a:r>
              <a:rPr lang="en-US" dirty="0" smtClean="0"/>
              <a:t>Difference between plagiarism and misuse</a:t>
            </a:r>
            <a:r>
              <a:rPr lang="en-US" baseline="0" dirty="0" smtClean="0"/>
              <a:t> of sources?</a:t>
            </a:r>
          </a:p>
          <a:p>
            <a:pPr marL="685800" lvl="1" indent="-228600">
              <a:buAutoNum type="arabicPeriod"/>
            </a:pPr>
            <a:r>
              <a:rPr lang="en-US" baseline="0" dirty="0" smtClean="0"/>
              <a:t>Deliberate attempt to conceal source versus failure to use quotes and citations correctly.</a:t>
            </a:r>
          </a:p>
          <a:p>
            <a:pPr marL="228600" lvl="0" indent="-228600">
              <a:buAutoNum type="arabicPeriod"/>
            </a:pPr>
            <a:r>
              <a:rPr lang="en-US" baseline="0" dirty="0" smtClean="0"/>
              <a:t>Principal innovation of IBM System/360?</a:t>
            </a:r>
          </a:p>
          <a:p>
            <a:pPr marL="685800" lvl="1" indent="-228600">
              <a:buAutoNum type="arabicPeriod"/>
            </a:pPr>
            <a:r>
              <a:rPr lang="en-US" baseline="0" dirty="0" smtClean="0"/>
              <a:t>Compatible software</a:t>
            </a:r>
          </a:p>
          <a:p>
            <a:pPr marL="228600" lvl="0" indent="-228600">
              <a:buAutoNum type="arabicPeriod"/>
            </a:pPr>
            <a:r>
              <a:rPr lang="en-US" baseline="0" dirty="0" smtClean="0"/>
              <a:t>Difference between circuit switched and packet switched network?</a:t>
            </a:r>
          </a:p>
          <a:p>
            <a:pPr marL="228600" lvl="0" indent="-228600">
              <a:buAutoNum type="arabicPeriod"/>
            </a:pPr>
            <a:r>
              <a:rPr lang="en-US" baseline="0" dirty="0" smtClean="0"/>
              <a:t>What different meanings of “codex” can you list?</a:t>
            </a:r>
          </a:p>
          <a:p>
            <a:pPr marL="685800" lvl="1" indent="-228600">
              <a:buAutoNum type="arabicPeriod"/>
            </a:pPr>
            <a:r>
              <a:rPr lang="en-US" baseline="0" dirty="0" smtClean="0"/>
              <a:t>Earliest books, audio/video encoding schemes,…</a:t>
            </a:r>
          </a:p>
          <a:p>
            <a:pPr marL="228600" indent="-228600">
              <a:buAutoNum type="arabicPeriod"/>
            </a:pPr>
            <a:r>
              <a:rPr lang="en-US" dirty="0" smtClean="0"/>
              <a:t>When was the term “hypertext” introduced? The concept?</a:t>
            </a:r>
          </a:p>
          <a:p>
            <a:pPr marL="685800" lvl="1" indent="-228600">
              <a:buAutoNum type="arabicPeriod"/>
            </a:pPr>
            <a:r>
              <a:rPr lang="en-US" dirty="0" smtClean="0"/>
              <a:t>1965 (Ted Nelson) – 1945 (</a:t>
            </a:r>
            <a:r>
              <a:rPr lang="en-US" dirty="0" err="1" smtClean="0"/>
              <a:t>Vannevar</a:t>
            </a:r>
            <a:r>
              <a:rPr lang="en-US" dirty="0" smtClean="0"/>
              <a:t> Bush)</a:t>
            </a:r>
          </a:p>
          <a:p>
            <a:pPr marL="0" indent="0">
              <a:buFont typeface="+mj-lt"/>
              <a:buNone/>
            </a:pPr>
            <a:endParaRPr lang="en-US" dirty="0" smtClean="0"/>
          </a:p>
          <a:p>
            <a:endParaRPr lang="en-US" dirty="0" smtClean="0"/>
          </a:p>
        </p:txBody>
      </p:sp>
      <p:sp>
        <p:nvSpPr>
          <p:cNvPr id="4" name="Slide Number Placeholder 3"/>
          <p:cNvSpPr>
            <a:spLocks noGrp="1"/>
          </p:cNvSpPr>
          <p:nvPr>
            <p:ph type="sldNum" sz="quarter" idx="10"/>
          </p:nvPr>
        </p:nvSpPr>
        <p:spPr/>
        <p:txBody>
          <a:bodyPr/>
          <a:lstStyle/>
          <a:p>
            <a:fld id="{270700B2-88B9-1642-B8EB-F86842378D04}" type="slidenum">
              <a:rPr lang="en-US" smtClean="0"/>
              <a:t>4</a:t>
            </a:fld>
            <a:endParaRPr lang="en-US"/>
          </a:p>
        </p:txBody>
      </p:sp>
    </p:spTree>
    <p:extLst>
      <p:ext uri="{BB962C8B-B14F-4D97-AF65-F5344CB8AC3E}">
        <p14:creationId xmlns:p14="http://schemas.microsoft.com/office/powerpoint/2010/main" val="4215312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70700B2-88B9-1642-B8EB-F86842378D04}" type="slidenum">
              <a:rPr lang="en-US" smtClean="0"/>
              <a:t>5</a:t>
            </a:fld>
            <a:endParaRPr lang="en-US"/>
          </a:p>
        </p:txBody>
      </p:sp>
    </p:spTree>
    <p:extLst>
      <p:ext uri="{BB962C8B-B14F-4D97-AF65-F5344CB8AC3E}">
        <p14:creationId xmlns:p14="http://schemas.microsoft.com/office/powerpoint/2010/main" val="5936551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latin typeface="Arial" charset="0"/>
                <a:ea typeface="ＭＳ Ｐゴシック" charset="-128"/>
                <a:cs typeface="ＭＳ Ｐゴシック" charset="-128"/>
              </a:rPr>
              <a:t>Be</a:t>
            </a:r>
            <a:r>
              <a:rPr lang="en-US" baseline="0" dirty="0" smtClean="0">
                <a:latin typeface="Arial" charset="0"/>
                <a:ea typeface="ＭＳ Ｐゴシック" charset="-128"/>
                <a:cs typeface="ＭＳ Ｐゴシック" charset="-128"/>
              </a:rPr>
              <a:t> sure to read paper guidelines!</a:t>
            </a:r>
            <a:endParaRPr lang="en-US" dirty="0" smtClean="0">
              <a:latin typeface="Arial" charset="0"/>
              <a:ea typeface="ＭＳ Ｐゴシック" charset="-128"/>
              <a:cs typeface="ＭＳ Ｐゴシック" charset="-128"/>
            </a:endParaRPr>
          </a:p>
          <a:p>
            <a:r>
              <a:rPr lang="en-US" sz="2800" dirty="0" smtClean="0">
                <a:ea typeface="ＭＳ Ｐゴシック" charset="-128"/>
                <a:cs typeface="ＭＳ Ｐゴシック" charset="-128"/>
              </a:rPr>
              <a:t>Sign up to present in class</a:t>
            </a:r>
          </a:p>
          <a:p>
            <a:pPr lvl="1"/>
            <a:r>
              <a:rPr lang="en-US" sz="1800" dirty="0" smtClean="0">
                <a:ea typeface="ＭＳ Ｐゴシック" charset="-128"/>
                <a:cs typeface="ＭＳ Ｐゴシック" charset="-128"/>
              </a:rPr>
              <a:t>Send TA (and me) email – Link to schedule will be announced after class.</a:t>
            </a:r>
          </a:p>
          <a:p>
            <a:pPr lvl="1"/>
            <a:r>
              <a:rPr lang="en-US" sz="1800" dirty="0" smtClean="0">
                <a:ea typeface="ＭＳ Ｐゴシック" charset="-128"/>
                <a:cs typeface="ＭＳ Ｐゴシック" charset="-128"/>
              </a:rPr>
              <a:t>Specify your topic. By that I mean be specific. </a:t>
            </a:r>
          </a:p>
          <a:p>
            <a:pPr lvl="1"/>
            <a:r>
              <a:rPr lang="en-US" sz="1800" dirty="0" smtClean="0">
                <a:ea typeface="ＭＳ Ｐゴシック" charset="-128"/>
                <a:cs typeface="ＭＳ Ｐゴシック" charset="-128"/>
              </a:rPr>
              <a:t>I’ll be happy to discuss your ideas.</a:t>
            </a: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6</a:t>
            </a:fld>
            <a:endParaRPr lang="en-US"/>
          </a:p>
        </p:txBody>
      </p:sp>
    </p:spTree>
    <p:extLst>
      <p:ext uri="{BB962C8B-B14F-4D97-AF65-F5344CB8AC3E}">
        <p14:creationId xmlns:p14="http://schemas.microsoft.com/office/powerpoint/2010/main" val="12718613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smtClean="0">
              <a:latin typeface="Arial" charset="0"/>
              <a:ea typeface="ＭＳ Ｐゴシック" charset="-128"/>
              <a:cs typeface="ＭＳ Ｐゴシック" charset="-128"/>
            </a:endParaRPr>
          </a:p>
        </p:txBody>
      </p:sp>
      <p:sp>
        <p:nvSpPr>
          <p:cNvPr id="4" name="Slide Number Placeholder 3"/>
          <p:cNvSpPr>
            <a:spLocks noGrp="1"/>
          </p:cNvSpPr>
          <p:nvPr>
            <p:ph type="sldNum" sz="quarter" idx="10"/>
          </p:nvPr>
        </p:nvSpPr>
        <p:spPr/>
        <p:txBody>
          <a:bodyPr/>
          <a:lstStyle/>
          <a:p>
            <a:fld id="{270700B2-88B9-1642-B8EB-F86842378D04}" type="slidenum">
              <a:rPr lang="en-US" smtClean="0"/>
              <a:t>7</a:t>
            </a:fld>
            <a:endParaRPr lang="en-US"/>
          </a:p>
        </p:txBody>
      </p:sp>
    </p:spTree>
    <p:extLst>
      <p:ext uri="{BB962C8B-B14F-4D97-AF65-F5344CB8AC3E}">
        <p14:creationId xmlns:p14="http://schemas.microsoft.com/office/powerpoint/2010/main" val="4245214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70700B2-88B9-1642-B8EB-F86842378D04}" type="slidenum">
              <a:rPr lang="en-US" smtClean="0"/>
              <a:t>8</a:t>
            </a:fld>
            <a:endParaRPr lang="en-US"/>
          </a:p>
        </p:txBody>
      </p:sp>
    </p:spTree>
    <p:extLst>
      <p:ext uri="{BB962C8B-B14F-4D97-AF65-F5344CB8AC3E}">
        <p14:creationId xmlns:p14="http://schemas.microsoft.com/office/powerpoint/2010/main" val="5936551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basic argument contains 2 or more claims, one of which is the conclusion. The others are the premises. The premises should logically lead to the conclusion being true if each in turn is true.</a:t>
            </a:r>
          </a:p>
          <a:p>
            <a:endParaRPr lang="en-US" dirty="0" smtClean="0"/>
          </a:p>
          <a:p>
            <a:r>
              <a:rPr lang="en-US" dirty="0" smtClean="0"/>
              <a:t>For 1 page papers it might be more clear to start with your conclusion.</a:t>
            </a:r>
          </a:p>
          <a:p>
            <a:endParaRPr lang="en-US" dirty="0"/>
          </a:p>
        </p:txBody>
      </p:sp>
      <p:sp>
        <p:nvSpPr>
          <p:cNvPr id="4" name="Slide Number Placeholder 3"/>
          <p:cNvSpPr>
            <a:spLocks noGrp="1"/>
          </p:cNvSpPr>
          <p:nvPr>
            <p:ph type="sldNum" sz="quarter" idx="10"/>
          </p:nvPr>
        </p:nvSpPr>
        <p:spPr/>
        <p:txBody>
          <a:bodyPr/>
          <a:lstStyle/>
          <a:p>
            <a:fld id="{270700B2-88B9-1642-B8EB-F86842378D04}" type="slidenum">
              <a:rPr lang="en-US" smtClean="0"/>
              <a:t>9</a:t>
            </a:fld>
            <a:endParaRPr lang="en-US"/>
          </a:p>
        </p:txBody>
      </p:sp>
    </p:spTree>
    <p:extLst>
      <p:ext uri="{BB962C8B-B14F-4D97-AF65-F5344CB8AC3E}">
        <p14:creationId xmlns:p14="http://schemas.microsoft.com/office/powerpoint/2010/main" val="1103015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3" name="Subtitle 2"/>
          <p:cNvSpPr>
            <a:spLocks noGrp="1"/>
          </p:cNvSpPr>
          <p:nvPr>
            <p:ph type="subTitle" idx="1"/>
          </p:nvPr>
        </p:nvSpPr>
        <p:spPr>
          <a:xfrm>
            <a:off x="914400" y="3105150"/>
            <a:ext cx="7315200" cy="762000"/>
          </a:xfrm>
        </p:spPr>
        <p:txBody>
          <a:bodyPr>
            <a:normAutofit/>
          </a:bodyPr>
          <a:lstStyle>
            <a:lvl1pPr marL="0" indent="0" algn="ctr">
              <a:spcBef>
                <a:spcPts val="0"/>
              </a:spcBef>
              <a:buNone/>
              <a:defRPr sz="2100">
                <a:solidFill>
                  <a:schemeClr val="tx1"/>
                </a:solidFill>
              </a:defRPr>
            </a:lvl1pPr>
            <a:lvl2pPr marL="457181" indent="0" algn="ctr">
              <a:buNone/>
              <a:defRPr>
                <a:solidFill>
                  <a:schemeClr val="tx1">
                    <a:tint val="75000"/>
                  </a:schemeClr>
                </a:solidFill>
              </a:defRPr>
            </a:lvl2pPr>
            <a:lvl3pPr marL="914362" indent="0" algn="ctr">
              <a:buNone/>
              <a:defRPr>
                <a:solidFill>
                  <a:schemeClr val="tx1">
                    <a:tint val="75000"/>
                  </a:schemeClr>
                </a:solidFill>
              </a:defRPr>
            </a:lvl3pPr>
            <a:lvl4pPr marL="1371543" indent="0" algn="ctr">
              <a:buNone/>
              <a:defRPr>
                <a:solidFill>
                  <a:schemeClr val="tx1">
                    <a:tint val="75000"/>
                  </a:schemeClr>
                </a:solidFill>
              </a:defRPr>
            </a:lvl4pPr>
            <a:lvl5pPr marL="1828724" indent="0" algn="ctr">
              <a:buNone/>
              <a:defRPr>
                <a:solidFill>
                  <a:schemeClr val="tx1">
                    <a:tint val="75000"/>
                  </a:schemeClr>
                </a:solidFill>
              </a:defRPr>
            </a:lvl5pPr>
            <a:lvl6pPr marL="2285905" indent="0" algn="ctr">
              <a:buNone/>
              <a:defRPr>
                <a:solidFill>
                  <a:schemeClr val="tx1">
                    <a:tint val="75000"/>
                  </a:schemeClr>
                </a:solidFill>
              </a:defRPr>
            </a:lvl6pPr>
            <a:lvl7pPr marL="2743086" indent="0" algn="ctr">
              <a:buNone/>
              <a:defRPr>
                <a:solidFill>
                  <a:schemeClr val="tx1">
                    <a:tint val="75000"/>
                  </a:schemeClr>
                </a:solidFill>
              </a:defRPr>
            </a:lvl7pPr>
            <a:lvl8pPr marL="3200266" indent="0" algn="ctr">
              <a:buNone/>
              <a:defRPr>
                <a:solidFill>
                  <a:schemeClr val="tx1">
                    <a:tint val="75000"/>
                  </a:schemeClr>
                </a:solidFill>
              </a:defRPr>
            </a:lvl8pPr>
            <a:lvl9pPr marL="3657448" indent="0" algn="ctr">
              <a:buNone/>
              <a:defRPr>
                <a:solidFill>
                  <a:schemeClr val="tx1">
                    <a:tint val="75000"/>
                  </a:schemeClr>
                </a:solidFill>
              </a:defRPr>
            </a:lvl9pPr>
          </a:lstStyle>
          <a:p>
            <a:r>
              <a:rPr lang="en-US" smtClean="0"/>
              <a:t>Click to edit Master subtitle style</a:t>
            </a:r>
            <a:endParaRPr/>
          </a:p>
        </p:txBody>
      </p:sp>
      <p:sp>
        <p:nvSpPr>
          <p:cNvPr id="62" name="Rectangle 61"/>
          <p:cNvSpPr/>
          <p:nvPr/>
        </p:nvSpPr>
        <p:spPr bwMode="hidden">
          <a:xfrm>
            <a:off x="0" y="1428751"/>
            <a:ext cx="9144000" cy="1611189"/>
          </a:xfrm>
          <a:prstGeom prst="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lnSpc>
                <a:spcPct val="90000"/>
              </a:lnSpc>
            </a:pPr>
            <a:endParaRPr sz="2400">
              <a:solidFill>
                <a:schemeClr val="tx2"/>
              </a:solidFill>
            </a:endParaRPr>
          </a:p>
        </p:txBody>
      </p:sp>
      <p:sp>
        <p:nvSpPr>
          <p:cNvPr id="2" name="Title 1"/>
          <p:cNvSpPr>
            <a:spLocks noGrp="1"/>
          </p:cNvSpPr>
          <p:nvPr>
            <p:ph type="ctrTitle"/>
          </p:nvPr>
        </p:nvSpPr>
        <p:spPr>
          <a:xfrm>
            <a:off x="914400" y="1428751"/>
            <a:ext cx="7315200" cy="1610945"/>
          </a:xfrm>
        </p:spPr>
        <p:txBody>
          <a:bodyPr anchor="ctr">
            <a:normAutofit/>
          </a:bodyPr>
          <a:lstStyle>
            <a:lvl1pPr algn="l">
              <a:defRPr sz="3300" cap="all" normalizeH="0" baseline="0"/>
            </a:lvl1pPr>
          </a:lstStyle>
          <a:p>
            <a:r>
              <a:rPr lang="en-US" dirty="0" smtClean="0"/>
              <a:t>Click to edit Master title style</a:t>
            </a:r>
            <a:endParaRPr dirty="0"/>
          </a:p>
        </p:txBody>
      </p:sp>
      <p:sp>
        <p:nvSpPr>
          <p:cNvPr id="7"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2014 Keith A. Pray</a:t>
            </a:r>
            <a:endParaRPr lang="en-US" dirty="0"/>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Alternate Picture with Caption">
    <p:spTree>
      <p:nvGrpSpPr>
        <p:cNvPr id="1" name=""/>
        <p:cNvGrpSpPr/>
        <p:nvPr/>
      </p:nvGrpSpPr>
      <p:grpSpPr>
        <a:xfrm>
          <a:off x="0" y="0"/>
          <a:ext cx="0" cy="0"/>
          <a:chOff x="0" y="0"/>
          <a:chExt cx="0" cy="0"/>
        </a:xfrm>
      </p:grpSpPr>
      <p:sp>
        <p:nvSpPr>
          <p:cNvPr id="9" name="Rectangle 8"/>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0" y="361950"/>
            <a:ext cx="4953001" cy="4381501"/>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867400" y="1581150"/>
            <a:ext cx="2971800" cy="3200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extLst>
      <p:ext uri="{BB962C8B-B14F-4D97-AF65-F5344CB8AC3E}">
        <p14:creationId xmlns:p14="http://schemas.microsoft.com/office/powerpoint/2010/main" val="2076303992"/>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002453">
              <a:defRPr baseline="0"/>
            </a:lvl6pPr>
            <a:lvl7pPr marL="2002453">
              <a:defRPr baseline="0"/>
            </a:lvl7pPr>
            <a:lvl8pPr marL="2002453">
              <a:defRPr baseline="0"/>
            </a:lvl8pPr>
            <a:lvl9pPr marL="2002453">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31994" y="361950"/>
            <a:ext cx="1383347" cy="4343401"/>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361950"/>
            <a:ext cx="6781800" cy="4343401"/>
          </a:xfrm>
        </p:spPr>
        <p:txBody>
          <a:bodyPr vert="eaVert"/>
          <a:lstStyle>
            <a:lvl5pPr>
              <a:defRPr/>
            </a:lvl5pPr>
            <a:lvl6pPr>
              <a:defRPr/>
            </a:lvl6pPr>
            <a:lvl7pPr>
              <a:defRPr/>
            </a:lvl7pPr>
            <a:lvl8pPr>
              <a:defRPr baseline="0"/>
            </a:lvl8pPr>
            <a:lvl9pPr>
              <a:defRPr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a:lvl7pPr>
            <a:lvl8pPr>
              <a:defRPr/>
            </a:lvl8pPr>
            <a:lvl9pP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914400" y="1143000"/>
            <a:ext cx="7315200" cy="1494448"/>
          </a:xfrm>
        </p:spPr>
        <p:txBody>
          <a:bodyPr anchor="b" anchorCtr="0">
            <a:noAutofit/>
          </a:bodyPr>
          <a:lstStyle>
            <a:lvl1pPr algn="ctr">
              <a:defRPr sz="3300" b="0" cap="all" baseline="0"/>
            </a:lvl1pPr>
          </a:lstStyle>
          <a:p>
            <a:r>
              <a:rPr lang="en-US" smtClean="0"/>
              <a:t>Click to edit Master title style</a:t>
            </a:r>
            <a:endParaRPr/>
          </a:p>
        </p:txBody>
      </p:sp>
      <p:sp>
        <p:nvSpPr>
          <p:cNvPr id="3" name="Text Placeholder 2"/>
          <p:cNvSpPr>
            <a:spLocks noGrp="1"/>
          </p:cNvSpPr>
          <p:nvPr>
            <p:ph type="body" idx="1"/>
          </p:nvPr>
        </p:nvSpPr>
        <p:spPr>
          <a:xfrm>
            <a:off x="914400" y="2724150"/>
            <a:ext cx="7315200" cy="762000"/>
          </a:xfrm>
        </p:spPr>
        <p:txBody>
          <a:bodyPr anchor="t" anchorCtr="0">
            <a:noAutofit/>
          </a:bodyPr>
          <a:lstStyle>
            <a:lvl1pPr marL="0" indent="0" algn="ctr">
              <a:spcBef>
                <a:spcPts val="0"/>
              </a:spcBef>
              <a:buNone/>
              <a:defRPr sz="2100">
                <a:solidFill>
                  <a:schemeClr val="tx1"/>
                </a:solidFill>
              </a:defRPr>
            </a:lvl1pPr>
            <a:lvl2pPr marL="457181" indent="0">
              <a:buNone/>
              <a:defRPr sz="1800">
                <a:solidFill>
                  <a:schemeClr val="tx1">
                    <a:tint val="75000"/>
                  </a:schemeClr>
                </a:solidFill>
              </a:defRPr>
            </a:lvl2pPr>
            <a:lvl3pPr marL="914362" indent="0">
              <a:buNone/>
              <a:defRPr sz="1600">
                <a:solidFill>
                  <a:schemeClr val="tx1">
                    <a:tint val="75000"/>
                  </a:schemeClr>
                </a:solidFill>
              </a:defRPr>
            </a:lvl3pPr>
            <a:lvl4pPr marL="1371543" indent="0">
              <a:buNone/>
              <a:defRPr sz="1400">
                <a:solidFill>
                  <a:schemeClr val="tx1">
                    <a:tint val="75000"/>
                  </a:schemeClr>
                </a:solidFill>
              </a:defRPr>
            </a:lvl4pPr>
            <a:lvl5pPr marL="1828724" indent="0">
              <a:buNone/>
              <a:defRPr sz="1400">
                <a:solidFill>
                  <a:schemeClr val="tx1">
                    <a:tint val="75000"/>
                  </a:schemeClr>
                </a:solidFill>
              </a:defRPr>
            </a:lvl5pPr>
            <a:lvl6pPr marL="2285905" indent="0">
              <a:buNone/>
              <a:defRPr sz="1400">
                <a:solidFill>
                  <a:schemeClr val="tx1">
                    <a:tint val="75000"/>
                  </a:schemeClr>
                </a:solidFill>
              </a:defRPr>
            </a:lvl6pPr>
            <a:lvl7pPr marL="2743086" indent="0">
              <a:buNone/>
              <a:defRPr sz="1400">
                <a:solidFill>
                  <a:schemeClr val="tx1">
                    <a:tint val="75000"/>
                  </a:schemeClr>
                </a:solidFill>
              </a:defRPr>
            </a:lvl7pPr>
            <a:lvl8pPr marL="3200266" indent="0">
              <a:buNone/>
              <a:defRPr sz="1400">
                <a:solidFill>
                  <a:schemeClr val="tx1">
                    <a:tint val="75000"/>
                  </a:schemeClr>
                </a:solidFill>
              </a:defRPr>
            </a:lvl8pPr>
            <a:lvl9pPr marL="3657448"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85800" y="1352551"/>
            <a:ext cx="3733800" cy="3352800"/>
          </a:xfrm>
        </p:spPr>
        <p:txBody>
          <a:bodyPr>
            <a:normAutofit/>
          </a:bodyPr>
          <a:lstStyle>
            <a:lvl1pPr>
              <a:defRPr sz="1800"/>
            </a:lvl1pPr>
            <a:lvl2pPr>
              <a:defRPr sz="1500"/>
            </a:lvl2pPr>
            <a:lvl3pPr>
              <a:defRPr sz="1400"/>
            </a:lvl3pPr>
            <a:lvl4pPr>
              <a:defRPr sz="1200"/>
            </a:lvl4pPr>
            <a:lvl5pPr>
              <a:defRPr sz="1100"/>
            </a:lvl5pPr>
            <a:lvl6pPr>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24400" y="1352551"/>
            <a:ext cx="3733800" cy="3352800"/>
          </a:xfrm>
        </p:spPr>
        <p:txBody>
          <a:bodyPr>
            <a:normAutofit/>
          </a:bodyPr>
          <a:lstStyle>
            <a:lvl1pPr>
              <a:defRPr sz="1800"/>
            </a:lvl1pPr>
            <a:lvl2pPr>
              <a:defRPr sz="1500"/>
            </a:lvl2pPr>
            <a:lvl3pPr>
              <a:defRPr sz="1400"/>
            </a:lvl3pPr>
            <a:lvl4pPr>
              <a:defRPr sz="1200"/>
            </a:lvl4pPr>
            <a:lvl5pPr>
              <a:defRPr sz="1100"/>
            </a:lvl5pPr>
            <a:lvl6pPr marL="2002453">
              <a:defRPr sz="1100" baseline="0"/>
            </a:lvl6pPr>
            <a:lvl7pPr marL="2002453">
              <a:defRPr sz="1100" baseline="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2014 Keith A. Pray</a:t>
            </a:r>
            <a:endParaRPr lang="en-US"/>
          </a:p>
        </p:txBody>
      </p:sp>
      <p:sp>
        <p:nvSpPr>
          <p:cNvPr id="7" name="Slide Number Placeholder 6"/>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a:lvl8pPr>
            <a:lvl9pPr marL="2002453">
              <a:defRPr sz="1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24400" y="1352550"/>
            <a:ext cx="3733800" cy="685800"/>
          </a:xfrm>
        </p:spPr>
        <p:txBody>
          <a:bodyPr anchor="ctr">
            <a:noAutofit/>
          </a:bodyPr>
          <a:lstStyle>
            <a:lvl1pPr marL="0" indent="0">
              <a:lnSpc>
                <a:spcPct val="80000"/>
              </a:lnSpc>
              <a:spcBef>
                <a:spcPts val="0"/>
              </a:spcBef>
              <a:buNone/>
              <a:defRPr sz="2100" b="0">
                <a:solidFill>
                  <a:schemeClr val="tx1"/>
                </a:solidFill>
              </a:defRPr>
            </a:lvl1pPr>
            <a:lvl2pPr marL="457181" indent="0">
              <a:buNone/>
              <a:defRPr sz="2000" b="1"/>
            </a:lvl2pPr>
            <a:lvl3pPr marL="914362" indent="0">
              <a:buNone/>
              <a:defRPr sz="1800" b="1"/>
            </a:lvl3pPr>
            <a:lvl4pPr marL="1371543" indent="0">
              <a:buNone/>
              <a:defRPr sz="1600" b="1"/>
            </a:lvl4pPr>
            <a:lvl5pPr marL="1828724" indent="0">
              <a:buNone/>
              <a:defRPr sz="1600" b="1"/>
            </a:lvl5pPr>
            <a:lvl6pPr marL="2285905" indent="0">
              <a:buNone/>
              <a:defRPr sz="1600" b="1"/>
            </a:lvl6pPr>
            <a:lvl7pPr marL="2743086" indent="0">
              <a:buNone/>
              <a:defRPr sz="1600" b="1"/>
            </a:lvl7pPr>
            <a:lvl8pPr marL="3200266" indent="0">
              <a:buNone/>
              <a:defRPr sz="1600" b="1"/>
            </a:lvl8pPr>
            <a:lvl9pPr marL="365744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4400" y="2038350"/>
            <a:ext cx="3733800" cy="2667000"/>
          </a:xfrm>
        </p:spPr>
        <p:txBody>
          <a:bodyPr>
            <a:normAutofit/>
          </a:bodyPr>
          <a:lstStyle>
            <a:lvl1pPr>
              <a:defRPr sz="1800"/>
            </a:lvl1pPr>
            <a:lvl2pPr>
              <a:defRPr sz="1500"/>
            </a:lvl2pPr>
            <a:lvl3pPr>
              <a:defRPr sz="1400"/>
            </a:lvl3pPr>
            <a:lvl4pPr>
              <a:defRPr sz="1200"/>
            </a:lvl4pPr>
            <a:lvl5pPr>
              <a:defRPr sz="1100"/>
            </a:lvl5pPr>
            <a:lvl6pPr marL="2002453">
              <a:defRPr sz="1100"/>
            </a:lvl6pPr>
            <a:lvl7pPr marL="2002453">
              <a:defRPr sz="1100"/>
            </a:lvl7pPr>
            <a:lvl8pPr marL="2002453">
              <a:defRPr sz="1100" baseline="0"/>
            </a:lvl8pPr>
            <a:lvl9pPr marL="2002453">
              <a:defRPr sz="11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2014 Keith A. Pray</a:t>
            </a:r>
            <a:endParaRPr lang="en-US"/>
          </a:p>
        </p:txBody>
      </p:sp>
      <p:sp>
        <p:nvSpPr>
          <p:cNvPr id="9" name="Slide Number Placeholder 8"/>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0" name="Rectangle 19"/>
          <p:cNvSpPr/>
          <p:nvPr/>
        </p:nvSpPr>
        <p:spPr>
          <a:xfrm>
            <a:off x="0" y="-836"/>
            <a:ext cx="5715000"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5867400" y="361950"/>
            <a:ext cx="2971800" cy="1066800"/>
          </a:xfrm>
        </p:spPr>
        <p:txBody>
          <a:bodyPr anchor="b">
            <a:noAutofit/>
          </a:bodyPr>
          <a:lstStyle>
            <a:lvl1pPr algn="l">
              <a:defRPr sz="2400" b="0"/>
            </a:lvl1pPr>
          </a:lstStyle>
          <a:p>
            <a:r>
              <a:rPr lang="en-US" smtClean="0"/>
              <a:t>Click to edit Master title style</a:t>
            </a:r>
            <a:endParaRPr/>
          </a:p>
        </p:txBody>
      </p:sp>
      <p:sp>
        <p:nvSpPr>
          <p:cNvPr id="3" name="Content Placeholder 2"/>
          <p:cNvSpPr>
            <a:spLocks noGrp="1"/>
          </p:cNvSpPr>
          <p:nvPr>
            <p:ph idx="1"/>
          </p:nvPr>
        </p:nvSpPr>
        <p:spPr bwMode="white">
          <a:xfrm>
            <a:off x="381000" y="361950"/>
            <a:ext cx="4953000" cy="4381501"/>
          </a:xfrm>
        </p:spPr>
        <p:txBody>
          <a:bodyPr>
            <a:normAutofit/>
          </a:bodyPr>
          <a:lstStyle>
            <a:lvl1pPr>
              <a:defRPr sz="2100"/>
            </a:lvl1pPr>
            <a:lvl2pPr>
              <a:defRPr sz="1800"/>
            </a:lvl2pPr>
            <a:lvl3pPr>
              <a:defRPr sz="1500"/>
            </a:lvl3pPr>
            <a:lvl4pPr>
              <a:defRPr sz="14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867400" y="1581150"/>
            <a:ext cx="2971800" cy="3200400"/>
          </a:xfrm>
        </p:spPr>
        <p:txBody>
          <a:bodyPr anchor="t" anchorCtr="0">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Isosceles Triangle 5"/>
          <p:cNvSpPr/>
          <p:nvPr/>
        </p:nvSpPr>
        <p:spPr>
          <a:xfrm>
            <a:off x="-1205" y="-836"/>
            <a:ext cx="9145184" cy="5147769"/>
          </a:xfrm>
          <a:custGeom>
            <a:avLst/>
            <a:gdLst/>
            <a:ahLst/>
            <a:cxnLst/>
            <a:rect l="l" t="t" r="r" b="b"/>
            <a:pathLst>
              <a:path w="9145184" h="5147769">
                <a:moveTo>
                  <a:pt x="4573206" y="2611793"/>
                </a:moveTo>
                <a:lnTo>
                  <a:pt x="4673081" y="5144337"/>
                </a:lnTo>
                <a:lnTo>
                  <a:pt x="4473331" y="5144337"/>
                </a:lnTo>
                <a:close/>
                <a:moveTo>
                  <a:pt x="4571642" y="2577669"/>
                </a:moveTo>
                <a:lnTo>
                  <a:pt x="4568842" y="2582993"/>
                </a:lnTo>
                <a:lnTo>
                  <a:pt x="4572592" y="2595063"/>
                </a:lnTo>
                <a:lnTo>
                  <a:pt x="4576342" y="2582993"/>
                </a:lnTo>
                <a:lnTo>
                  <a:pt x="4573542" y="2577669"/>
                </a:lnTo>
                <a:lnTo>
                  <a:pt x="4576527" y="2582398"/>
                </a:lnTo>
                <a:lnTo>
                  <a:pt x="4577948" y="2577822"/>
                </a:lnTo>
                <a:lnTo>
                  <a:pt x="4576812" y="2582849"/>
                </a:lnTo>
                <a:lnTo>
                  <a:pt x="6195680" y="5147769"/>
                </a:lnTo>
                <a:lnTo>
                  <a:pt x="5925258" y="5147769"/>
                </a:lnTo>
                <a:lnTo>
                  <a:pt x="4576648" y="2583574"/>
                </a:lnTo>
                <a:lnTo>
                  <a:pt x="4573436" y="2597778"/>
                </a:lnTo>
                <a:lnTo>
                  <a:pt x="5365626" y="5147732"/>
                </a:lnTo>
                <a:lnTo>
                  <a:pt x="5148352" y="5147731"/>
                </a:lnTo>
                <a:lnTo>
                  <a:pt x="4572592" y="2601509"/>
                </a:lnTo>
                <a:lnTo>
                  <a:pt x="3996832" y="5147731"/>
                </a:lnTo>
                <a:lnTo>
                  <a:pt x="3779558" y="5147732"/>
                </a:lnTo>
                <a:lnTo>
                  <a:pt x="4571749" y="2597778"/>
                </a:lnTo>
                <a:lnTo>
                  <a:pt x="4568537" y="2583574"/>
                </a:lnTo>
                <a:lnTo>
                  <a:pt x="3219926" y="5147769"/>
                </a:lnTo>
                <a:lnTo>
                  <a:pt x="2949504" y="5147769"/>
                </a:lnTo>
                <a:lnTo>
                  <a:pt x="4568373" y="2582849"/>
                </a:lnTo>
                <a:lnTo>
                  <a:pt x="4567236" y="2577822"/>
                </a:lnTo>
                <a:lnTo>
                  <a:pt x="4568658" y="2582398"/>
                </a:lnTo>
                <a:close/>
                <a:moveTo>
                  <a:pt x="4575557" y="2575085"/>
                </a:moveTo>
                <a:lnTo>
                  <a:pt x="7359080" y="5147393"/>
                </a:lnTo>
                <a:lnTo>
                  <a:pt x="6952676" y="5147393"/>
                </a:lnTo>
                <a:close/>
                <a:moveTo>
                  <a:pt x="4569627" y="2575085"/>
                </a:moveTo>
                <a:lnTo>
                  <a:pt x="2192508" y="5147393"/>
                </a:lnTo>
                <a:lnTo>
                  <a:pt x="1786104" y="5147393"/>
                </a:lnTo>
                <a:close/>
                <a:moveTo>
                  <a:pt x="4575024" y="2574459"/>
                </a:moveTo>
                <a:lnTo>
                  <a:pt x="4578940" y="2575344"/>
                </a:lnTo>
                <a:lnTo>
                  <a:pt x="4578048" y="2574781"/>
                </a:lnTo>
                <a:lnTo>
                  <a:pt x="4579253" y="2575415"/>
                </a:lnTo>
                <a:lnTo>
                  <a:pt x="9145184" y="3607878"/>
                </a:lnTo>
                <a:lnTo>
                  <a:pt x="9145184" y="3994264"/>
                </a:lnTo>
                <a:lnTo>
                  <a:pt x="4580914" y="2576289"/>
                </a:lnTo>
                <a:lnTo>
                  <a:pt x="9144554" y="4976484"/>
                </a:lnTo>
                <a:lnTo>
                  <a:pt x="9144554" y="5147483"/>
                </a:lnTo>
                <a:lnTo>
                  <a:pt x="8654212" y="5147483"/>
                </a:lnTo>
                <a:lnTo>
                  <a:pt x="4579973" y="2575996"/>
                </a:lnTo>
                <a:close/>
                <a:moveTo>
                  <a:pt x="4570160" y="2574459"/>
                </a:moveTo>
                <a:lnTo>
                  <a:pt x="4565211" y="2575996"/>
                </a:lnTo>
                <a:lnTo>
                  <a:pt x="490972" y="5147483"/>
                </a:lnTo>
                <a:lnTo>
                  <a:pt x="629" y="5147483"/>
                </a:lnTo>
                <a:lnTo>
                  <a:pt x="630" y="4976484"/>
                </a:lnTo>
                <a:lnTo>
                  <a:pt x="4564270" y="2576289"/>
                </a:lnTo>
                <a:lnTo>
                  <a:pt x="0" y="3994264"/>
                </a:lnTo>
                <a:lnTo>
                  <a:pt x="0" y="3607878"/>
                </a:lnTo>
                <a:lnTo>
                  <a:pt x="4565931" y="2575415"/>
                </a:lnTo>
                <a:lnTo>
                  <a:pt x="4567137" y="2574781"/>
                </a:lnTo>
                <a:lnTo>
                  <a:pt x="4566244" y="2575344"/>
                </a:lnTo>
                <a:close/>
                <a:moveTo>
                  <a:pt x="630" y="286"/>
                </a:moveTo>
                <a:lnTo>
                  <a:pt x="490972" y="286"/>
                </a:lnTo>
                <a:lnTo>
                  <a:pt x="4565212" y="2571773"/>
                </a:lnTo>
                <a:lnTo>
                  <a:pt x="4567326" y="2572430"/>
                </a:lnTo>
                <a:lnTo>
                  <a:pt x="4569443" y="2572513"/>
                </a:lnTo>
                <a:lnTo>
                  <a:pt x="1786104" y="376"/>
                </a:lnTo>
                <a:lnTo>
                  <a:pt x="2192508" y="376"/>
                </a:lnTo>
                <a:lnTo>
                  <a:pt x="4569471" y="2572514"/>
                </a:lnTo>
                <a:lnTo>
                  <a:pt x="4571301" y="2572587"/>
                </a:lnTo>
                <a:lnTo>
                  <a:pt x="4569599" y="2572654"/>
                </a:lnTo>
                <a:lnTo>
                  <a:pt x="4569627" y="2572684"/>
                </a:lnTo>
                <a:lnTo>
                  <a:pt x="4569595" y="2572654"/>
                </a:lnTo>
                <a:lnTo>
                  <a:pt x="4568222" y="2572708"/>
                </a:lnTo>
                <a:lnTo>
                  <a:pt x="4570160" y="2573310"/>
                </a:lnTo>
                <a:lnTo>
                  <a:pt x="4567604" y="2572732"/>
                </a:lnTo>
                <a:lnTo>
                  <a:pt x="4566783" y="2572765"/>
                </a:lnTo>
                <a:lnTo>
                  <a:pt x="4567137" y="2572988"/>
                </a:lnTo>
                <a:lnTo>
                  <a:pt x="4566717" y="2572767"/>
                </a:lnTo>
                <a:lnTo>
                  <a:pt x="1205" y="2752816"/>
                </a:lnTo>
                <a:lnTo>
                  <a:pt x="1205" y="2392358"/>
                </a:lnTo>
                <a:lnTo>
                  <a:pt x="4565974" y="2572377"/>
                </a:lnTo>
                <a:lnTo>
                  <a:pt x="4565931" y="2572354"/>
                </a:lnTo>
                <a:lnTo>
                  <a:pt x="0" y="1539891"/>
                </a:lnTo>
                <a:lnTo>
                  <a:pt x="0" y="1153505"/>
                </a:lnTo>
                <a:lnTo>
                  <a:pt x="4564271" y="2571481"/>
                </a:lnTo>
                <a:lnTo>
                  <a:pt x="630" y="171286"/>
                </a:lnTo>
                <a:close/>
                <a:moveTo>
                  <a:pt x="9144554" y="286"/>
                </a:moveTo>
                <a:lnTo>
                  <a:pt x="9144554" y="171286"/>
                </a:lnTo>
                <a:lnTo>
                  <a:pt x="4580915" y="2571480"/>
                </a:lnTo>
                <a:lnTo>
                  <a:pt x="9145184" y="1153505"/>
                </a:lnTo>
                <a:lnTo>
                  <a:pt x="9145184" y="1539891"/>
                </a:lnTo>
                <a:lnTo>
                  <a:pt x="4579254" y="2572354"/>
                </a:lnTo>
                <a:lnTo>
                  <a:pt x="4579211" y="2572377"/>
                </a:lnTo>
                <a:lnTo>
                  <a:pt x="9143978" y="2392358"/>
                </a:lnTo>
                <a:lnTo>
                  <a:pt x="9143979" y="2752816"/>
                </a:lnTo>
                <a:lnTo>
                  <a:pt x="4578467" y="2572767"/>
                </a:lnTo>
                <a:lnTo>
                  <a:pt x="4578048" y="2572988"/>
                </a:lnTo>
                <a:lnTo>
                  <a:pt x="4578402" y="2572765"/>
                </a:lnTo>
                <a:lnTo>
                  <a:pt x="4577580" y="2572732"/>
                </a:lnTo>
                <a:lnTo>
                  <a:pt x="4575024" y="2573310"/>
                </a:lnTo>
                <a:lnTo>
                  <a:pt x="4576963" y="2572708"/>
                </a:lnTo>
                <a:lnTo>
                  <a:pt x="4575590" y="2572654"/>
                </a:lnTo>
                <a:lnTo>
                  <a:pt x="4575557" y="2572684"/>
                </a:lnTo>
                <a:lnTo>
                  <a:pt x="4575585" y="2572654"/>
                </a:lnTo>
                <a:lnTo>
                  <a:pt x="4573884" y="2572587"/>
                </a:lnTo>
                <a:lnTo>
                  <a:pt x="4575714" y="2572515"/>
                </a:lnTo>
                <a:lnTo>
                  <a:pt x="6952676" y="376"/>
                </a:lnTo>
                <a:lnTo>
                  <a:pt x="7359080" y="376"/>
                </a:lnTo>
                <a:lnTo>
                  <a:pt x="4575742" y="2572513"/>
                </a:lnTo>
                <a:lnTo>
                  <a:pt x="4577858" y="2572430"/>
                </a:lnTo>
                <a:lnTo>
                  <a:pt x="4579973" y="2571773"/>
                </a:lnTo>
                <a:lnTo>
                  <a:pt x="8654212" y="286"/>
                </a:lnTo>
                <a:close/>
                <a:moveTo>
                  <a:pt x="3219926" y="0"/>
                </a:moveTo>
                <a:lnTo>
                  <a:pt x="4568537" y="2564195"/>
                </a:lnTo>
                <a:lnTo>
                  <a:pt x="4571749" y="2549991"/>
                </a:lnTo>
                <a:lnTo>
                  <a:pt x="3779558" y="38"/>
                </a:lnTo>
                <a:lnTo>
                  <a:pt x="3996832" y="38"/>
                </a:lnTo>
                <a:lnTo>
                  <a:pt x="4572260" y="2544793"/>
                </a:lnTo>
                <a:lnTo>
                  <a:pt x="4471935" y="837"/>
                </a:lnTo>
                <a:lnTo>
                  <a:pt x="4674477" y="837"/>
                </a:lnTo>
                <a:lnTo>
                  <a:pt x="4574412" y="2538215"/>
                </a:lnTo>
                <a:lnTo>
                  <a:pt x="5148352" y="38"/>
                </a:lnTo>
                <a:lnTo>
                  <a:pt x="5365626" y="38"/>
                </a:lnTo>
                <a:lnTo>
                  <a:pt x="4574021" y="2548106"/>
                </a:lnTo>
                <a:lnTo>
                  <a:pt x="4573871" y="2551916"/>
                </a:lnTo>
                <a:lnTo>
                  <a:pt x="4576648" y="2564195"/>
                </a:lnTo>
                <a:lnTo>
                  <a:pt x="5925258" y="0"/>
                </a:lnTo>
                <a:lnTo>
                  <a:pt x="6195680" y="0"/>
                </a:lnTo>
                <a:lnTo>
                  <a:pt x="4576812" y="2564920"/>
                </a:lnTo>
                <a:lnTo>
                  <a:pt x="4577948" y="2569947"/>
                </a:lnTo>
                <a:lnTo>
                  <a:pt x="4576527" y="2565371"/>
                </a:lnTo>
                <a:lnTo>
                  <a:pt x="4573542" y="2570100"/>
                </a:lnTo>
                <a:lnTo>
                  <a:pt x="4576342" y="2564777"/>
                </a:lnTo>
                <a:lnTo>
                  <a:pt x="4573699" y="2556271"/>
                </a:lnTo>
                <a:lnTo>
                  <a:pt x="4573206" y="2568777"/>
                </a:lnTo>
                <a:lnTo>
                  <a:pt x="4572575" y="2552763"/>
                </a:lnTo>
                <a:lnTo>
                  <a:pt x="4568842" y="2564777"/>
                </a:lnTo>
                <a:lnTo>
                  <a:pt x="4571642" y="2570100"/>
                </a:lnTo>
                <a:lnTo>
                  <a:pt x="4568658" y="2565371"/>
                </a:lnTo>
                <a:lnTo>
                  <a:pt x="4567236" y="2569947"/>
                </a:lnTo>
                <a:lnTo>
                  <a:pt x="4568373" y="2564920"/>
                </a:lnTo>
                <a:lnTo>
                  <a:pt x="2949504" y="0"/>
                </a:lnTo>
                <a:close/>
              </a:path>
            </a:pathLst>
          </a:custGeom>
          <a:gradFill>
            <a:gsLst>
              <a:gs pos="0">
                <a:schemeClr val="bg1">
                  <a:alpha val="1000"/>
                </a:schemeClr>
              </a:gs>
              <a:gs pos="100000">
                <a:schemeClr val="bg1">
                  <a:alpha val="1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9" name="Rectangle 8"/>
          <p:cNvSpPr/>
          <p:nvPr/>
        </p:nvSpPr>
        <p:spPr>
          <a:xfrm>
            <a:off x="0" y="-836"/>
            <a:ext cx="4571386" cy="514433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36" tIns="45718" rIns="91436" bIns="45718" rtlCol="0" anchor="ctr"/>
          <a:lstStyle/>
          <a:p>
            <a:pPr algn="ctr"/>
            <a:endParaRPr/>
          </a:p>
        </p:txBody>
      </p:sp>
      <p:sp>
        <p:nvSpPr>
          <p:cNvPr id="2" name="Title 1"/>
          <p:cNvSpPr>
            <a:spLocks noGrp="1"/>
          </p:cNvSpPr>
          <p:nvPr>
            <p:ph type="title"/>
          </p:nvPr>
        </p:nvSpPr>
        <p:spPr>
          <a:xfrm>
            <a:off x="4800600" y="1428750"/>
            <a:ext cx="3886200" cy="1295400"/>
          </a:xfrm>
        </p:spPr>
        <p:txBody>
          <a:bodyPr anchor="b" anchorCtr="0">
            <a:normAutofit/>
          </a:bodyPr>
          <a:lstStyle>
            <a:lvl1pPr algn="l">
              <a:defRPr sz="2400" b="0"/>
            </a:lvl1pPr>
          </a:lstStyle>
          <a:p>
            <a:r>
              <a:rPr lang="en-US" smtClean="0"/>
              <a:t>Click to edit Master title style</a:t>
            </a:r>
            <a:endParaRPr/>
          </a:p>
        </p:txBody>
      </p:sp>
      <p:sp>
        <p:nvSpPr>
          <p:cNvPr id="3" name="Picture Placeholder 2"/>
          <p:cNvSpPr>
            <a:spLocks noGrp="1"/>
          </p:cNvSpPr>
          <p:nvPr>
            <p:ph type="pic" idx="1"/>
          </p:nvPr>
        </p:nvSpPr>
        <p:spPr>
          <a:xfrm>
            <a:off x="381001" y="361951"/>
            <a:ext cx="3809386" cy="4397030"/>
          </a:xfrm>
          <a:noFill/>
          <a:ln w="9525">
            <a:noFill/>
            <a:miter lim="800000"/>
          </a:ln>
          <a:effectLst/>
        </p:spPr>
        <p:txBody>
          <a:bodyPr>
            <a:normAutofit/>
          </a:bodyPr>
          <a:lstStyle>
            <a:lvl1pPr marL="0" indent="0" algn="ctr">
              <a:buNone/>
              <a:defRPr sz="2000"/>
            </a:lvl1pPr>
            <a:lvl2pPr marL="457181" indent="0">
              <a:buNone/>
              <a:defRPr sz="2800"/>
            </a:lvl2pPr>
            <a:lvl3pPr marL="914362" indent="0">
              <a:buNone/>
              <a:defRPr sz="2400"/>
            </a:lvl3pPr>
            <a:lvl4pPr marL="1371543" indent="0">
              <a:buNone/>
              <a:defRPr sz="2000"/>
            </a:lvl4pPr>
            <a:lvl5pPr marL="1828724" indent="0">
              <a:buNone/>
              <a:defRPr sz="2000"/>
            </a:lvl5pPr>
            <a:lvl6pPr marL="2285905" indent="0">
              <a:buNone/>
              <a:defRPr sz="2000"/>
            </a:lvl6pPr>
            <a:lvl7pPr marL="2743086" indent="0">
              <a:buNone/>
              <a:defRPr sz="2000"/>
            </a:lvl7pPr>
            <a:lvl8pPr marL="3200266" indent="0">
              <a:buNone/>
              <a:defRPr sz="2000"/>
            </a:lvl8pPr>
            <a:lvl9pPr marL="3657448"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800600" y="2800350"/>
            <a:ext cx="3886200" cy="1295400"/>
          </a:xfrm>
        </p:spPr>
        <p:txBody>
          <a:bodyPr>
            <a:normAutofit/>
          </a:bodyPr>
          <a:lstStyle>
            <a:lvl1pPr marL="0" indent="0">
              <a:spcBef>
                <a:spcPts val="1200"/>
              </a:spcBef>
              <a:buNone/>
              <a:defRPr sz="1500">
                <a:solidFill>
                  <a:schemeClr val="tx1"/>
                </a:solidFill>
              </a:defRPr>
            </a:lvl1pPr>
            <a:lvl2pPr marL="457181" indent="0">
              <a:buNone/>
              <a:defRPr sz="1200"/>
            </a:lvl2pPr>
            <a:lvl3pPr marL="914362" indent="0">
              <a:buNone/>
              <a:defRPr sz="1000"/>
            </a:lvl3pPr>
            <a:lvl4pPr marL="1371543" indent="0">
              <a:buNone/>
              <a:defRPr sz="900"/>
            </a:lvl4pPr>
            <a:lvl5pPr marL="1828724" indent="0">
              <a:buNone/>
              <a:defRPr sz="900"/>
            </a:lvl5pPr>
            <a:lvl6pPr marL="2285905" indent="0">
              <a:buNone/>
              <a:defRPr sz="900"/>
            </a:lvl6pPr>
            <a:lvl7pPr marL="2743086" indent="0">
              <a:buNone/>
              <a:defRPr sz="900"/>
            </a:lvl7pPr>
            <a:lvl8pPr marL="3200266" indent="0">
              <a:buNone/>
              <a:defRPr sz="900"/>
            </a:lvl8pPr>
            <a:lvl9pPr marL="3657448" indent="0">
              <a:buNone/>
              <a:defRPr sz="900"/>
            </a:lvl9pPr>
          </a:lstStyle>
          <a:p>
            <a:pPr lvl="0"/>
            <a:r>
              <a:rPr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361950"/>
            <a:ext cx="7772400" cy="914400"/>
          </a:xfrm>
          <a:prstGeom prst="rect">
            <a:avLst/>
          </a:prstGeom>
          <a:effectLst/>
        </p:spPr>
        <p:txBody>
          <a:bodyPr vert="horz" lIns="91436" tIns="45718" rIns="91436" bIns="45718" rtlCol="0" anchor="ctr" anchorCtr="0">
            <a:normAutofit/>
          </a:bodyPr>
          <a:lstStyle/>
          <a:p>
            <a:r>
              <a:rPr lang="en-US" dirty="0" smtClean="0"/>
              <a:t>Click to edit Master title style</a:t>
            </a:r>
            <a:endParaRPr dirty="0"/>
          </a:p>
        </p:txBody>
      </p:sp>
      <p:sp>
        <p:nvSpPr>
          <p:cNvPr id="3" name="Text Placeholder 2"/>
          <p:cNvSpPr>
            <a:spLocks noGrp="1"/>
          </p:cNvSpPr>
          <p:nvPr>
            <p:ph type="body" idx="1"/>
          </p:nvPr>
        </p:nvSpPr>
        <p:spPr>
          <a:xfrm>
            <a:off x="685800" y="1352551"/>
            <a:ext cx="7772400" cy="3352800"/>
          </a:xfrm>
          <a:prstGeom prst="rect">
            <a:avLst/>
          </a:prstGeom>
        </p:spPr>
        <p:txBody>
          <a:bodyPr vert="horz" lIns="91436" tIns="45718" rIns="91436" bIns="45718"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dirty="0"/>
          </a:p>
        </p:txBody>
      </p:sp>
      <p:sp>
        <p:nvSpPr>
          <p:cNvPr id="4" name="Date Placeholder 3"/>
          <p:cNvSpPr>
            <a:spLocks noGrp="1"/>
          </p:cNvSpPr>
          <p:nvPr>
            <p:ph type="dt" sz="half" idx="2"/>
          </p:nvPr>
        </p:nvSpPr>
        <p:spPr>
          <a:xfrm>
            <a:off x="6553200" y="4997196"/>
            <a:ext cx="1066800" cy="146304"/>
          </a:xfrm>
          <a:prstGeom prst="rect">
            <a:avLst/>
          </a:prstGeom>
        </p:spPr>
        <p:txBody>
          <a:bodyPr vert="horz" lIns="91436" tIns="45718" rIns="91436" bIns="45718" rtlCol="0" anchor="ctr"/>
          <a:lstStyle>
            <a:lvl1pPr algn="r">
              <a:defRPr sz="800">
                <a:solidFill>
                  <a:schemeClr val="tx1"/>
                </a:solidFill>
              </a:defRPr>
            </a:lvl1pPr>
          </a:lstStyle>
          <a:p>
            <a:endParaRPr lang="en-US" noProof="0" dirty="0"/>
          </a:p>
        </p:txBody>
      </p:sp>
      <p:sp>
        <p:nvSpPr>
          <p:cNvPr id="5" name="Footer Placeholder 4"/>
          <p:cNvSpPr>
            <a:spLocks noGrp="1"/>
          </p:cNvSpPr>
          <p:nvPr>
            <p:ph type="ftr" sz="quarter" idx="3"/>
          </p:nvPr>
        </p:nvSpPr>
        <p:spPr>
          <a:xfrm>
            <a:off x="0" y="4997196"/>
            <a:ext cx="5562600" cy="146304"/>
          </a:xfrm>
          <a:prstGeom prst="rect">
            <a:avLst/>
          </a:prstGeom>
        </p:spPr>
        <p:txBody>
          <a:bodyPr vert="horz" lIns="91436" tIns="45718" rIns="91436" bIns="45718" rtlCol="0" anchor="ctr"/>
          <a:lstStyle>
            <a:lvl1pPr marL="0" marR="0" indent="0" algn="l" defTabSz="457200" rtl="0" eaLnBrk="1" fontAlgn="auto" latinLnBrk="0" hangingPunct="1">
              <a:lnSpc>
                <a:spcPct val="100000"/>
              </a:lnSpc>
              <a:spcBef>
                <a:spcPts val="0"/>
              </a:spcBef>
              <a:spcAft>
                <a:spcPts val="0"/>
              </a:spcAft>
              <a:buClrTx/>
              <a:buSzTx/>
              <a:buFontTx/>
              <a:buNone/>
              <a:tabLst/>
              <a:defRPr sz="800">
                <a:solidFill>
                  <a:schemeClr val="tx1"/>
                </a:solidFill>
              </a:defRPr>
            </a:lvl1pPr>
          </a:lstStyle>
          <a:p>
            <a:r>
              <a:rPr lang="en-US" smtClean="0"/>
              <a:t>© 2014 Keith A. Pray</a:t>
            </a:r>
            <a:endParaRPr lang="en-US" dirty="0"/>
          </a:p>
        </p:txBody>
      </p:sp>
      <p:sp>
        <p:nvSpPr>
          <p:cNvPr id="6" name="Slide Number Placeholder 5"/>
          <p:cNvSpPr>
            <a:spLocks noGrp="1"/>
          </p:cNvSpPr>
          <p:nvPr>
            <p:ph type="sldNum" sz="quarter" idx="4"/>
          </p:nvPr>
        </p:nvSpPr>
        <p:spPr>
          <a:xfrm>
            <a:off x="8519160" y="4997196"/>
            <a:ext cx="624840" cy="146304"/>
          </a:xfrm>
          <a:prstGeom prst="rect">
            <a:avLst/>
          </a:prstGeom>
        </p:spPr>
        <p:txBody>
          <a:bodyPr vert="horz" lIns="91436" tIns="45718" rIns="91436" bIns="45718" rtlCol="0" anchor="ctr"/>
          <a:lstStyle>
            <a:lvl1pPr algn="r">
              <a:defRPr sz="800">
                <a:solidFill>
                  <a:schemeClr val="tx1"/>
                </a:solidFill>
              </a:defRPr>
            </a:lvl1pPr>
          </a:lstStyle>
          <a:p>
            <a:fld id="{A2A17EAB-8B51-5C40-8776-6683E51FA7A0}" type="slidenum">
              <a:rPr lang="en-US" smtClean="0"/>
              <a:t>‹#›</a:t>
            </a:fld>
            <a:endParaRPr lang="en-US"/>
          </a:p>
        </p:txBody>
      </p:sp>
      <p:grpSp>
        <p:nvGrpSpPr>
          <p:cNvPr id="10" name="Group 9"/>
          <p:cNvGrpSpPr/>
          <p:nvPr userDrawn="1"/>
        </p:nvGrpSpPr>
        <p:grpSpPr>
          <a:xfrm>
            <a:off x="23" y="21342"/>
            <a:ext cx="9143977" cy="295715"/>
            <a:chOff x="23" y="21342"/>
            <a:chExt cx="9143977" cy="295715"/>
          </a:xfrm>
        </p:grpSpPr>
        <p:sp>
          <p:nvSpPr>
            <p:cNvPr id="9" name="Rectangle 6"/>
            <p:cNvSpPr>
              <a:spLocks noChangeArrowheads="1"/>
            </p:cNvSpPr>
            <p:nvPr userDrawn="1"/>
          </p:nvSpPr>
          <p:spPr bwMode="auto">
            <a:xfrm>
              <a:off x="23" y="36417"/>
              <a:ext cx="9143977" cy="274320"/>
            </a:xfrm>
            <a:prstGeom prst="rect">
              <a:avLst/>
            </a:prstGeom>
            <a:gradFill flip="none" rotWithShape="1">
              <a:gsLst>
                <a:gs pos="0">
                  <a:schemeClr val="bg2"/>
                </a:gs>
                <a:gs pos="100000">
                  <a:schemeClr val="bg1"/>
                </a:gs>
              </a:gsLst>
              <a:path path="shape">
                <a:fillToRect l="50000" t="50000" r="50000" b="50000"/>
              </a:path>
              <a:tileRect/>
            </a:gradFill>
            <a:ln w="9525">
              <a:noFill/>
              <a:miter lim="800000"/>
              <a:headEnd/>
              <a:tailEnd/>
            </a:ln>
          </p:spPr>
          <p:txBody>
            <a:bodyPr tIns="0" anchor="ctr" anchorCtr="0">
              <a:prstTxWarp prst="textNoShape">
                <a:avLst/>
              </a:prstTxWarp>
            </a:bodyPr>
            <a:lstStyle/>
            <a:p>
              <a:pPr algn="l"/>
              <a:r>
                <a:rPr lang="en-US" dirty="0" smtClean="0">
                  <a:solidFill>
                    <a:schemeClr val="tx1"/>
                  </a:solidFill>
                </a:rPr>
                <a:t>CS 3043 Social Implications Of Computing</a:t>
              </a:r>
              <a:endParaRPr lang="en-US" dirty="0">
                <a:solidFill>
                  <a:schemeClr val="tx1"/>
                </a:solidFill>
              </a:endParaRPr>
            </a:p>
          </p:txBody>
        </p:sp>
        <p:pic>
          <p:nvPicPr>
            <p:cNvPr id="8" name="Picture 7" descr="WPI_Inst_Prim_FulClr_Rev.pn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123338" y="21342"/>
              <a:ext cx="914400" cy="295715"/>
            </a:xfrm>
            <a:prstGeom prst="rect">
              <a:avLst/>
            </a:prstGeom>
          </p:spPr>
        </p:pic>
      </p:gr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hf hdr="0" dt="0"/>
  <p:txStyles>
    <p:titleStyle>
      <a:lvl1pPr algn="l" defTabSz="914362" rtl="0" eaLnBrk="1" latinLnBrk="0" hangingPunct="1">
        <a:lnSpc>
          <a:spcPct val="80000"/>
        </a:lnSpc>
        <a:spcBef>
          <a:spcPct val="0"/>
        </a:spcBef>
        <a:buNone/>
        <a:defRPr sz="2700" kern="1200" cap="all" baseline="0">
          <a:solidFill>
            <a:schemeClr val="tx1"/>
          </a:solidFill>
          <a:effectLst/>
          <a:latin typeface="+mj-lt"/>
          <a:ea typeface="+mj-ea"/>
          <a:cs typeface="+mj-cs"/>
        </a:defRPr>
      </a:lvl1pPr>
    </p:titleStyle>
    <p:bodyStyle>
      <a:lvl1pPr marL="205767" indent="-205767" algn="l" defTabSz="914362" rtl="0" eaLnBrk="1" latinLnBrk="0" hangingPunct="1">
        <a:lnSpc>
          <a:spcPct val="90000"/>
        </a:lnSpc>
        <a:spcBef>
          <a:spcPts val="1200"/>
        </a:spcBef>
        <a:buClr>
          <a:schemeClr val="tx2"/>
        </a:buClr>
        <a:buSzPct val="90000"/>
        <a:buFont typeface="Arial" pitchFamily="34" charset="0"/>
        <a:buChar char="•"/>
        <a:defRPr sz="2100" kern="1200">
          <a:solidFill>
            <a:schemeClr val="tx1"/>
          </a:solidFill>
          <a:latin typeface="+mn-lt"/>
          <a:ea typeface="+mn-ea"/>
          <a:cs typeface="+mn-cs"/>
        </a:defRPr>
      </a:lvl1pPr>
      <a:lvl2pPr marL="411535" indent="-205767" algn="l" defTabSz="914362" rtl="0" eaLnBrk="1" latinLnBrk="0" hangingPunct="1">
        <a:lnSpc>
          <a:spcPct val="90000"/>
        </a:lnSpc>
        <a:spcBef>
          <a:spcPts val="600"/>
        </a:spcBef>
        <a:buClr>
          <a:schemeClr val="tx2"/>
        </a:buClr>
        <a:buSzPct val="90000"/>
        <a:buFont typeface="Cambria" pitchFamily="18" charset="0"/>
        <a:buChar char="–"/>
        <a:defRPr sz="1800" kern="1200">
          <a:solidFill>
            <a:schemeClr val="tx1"/>
          </a:solidFill>
          <a:latin typeface="+mn-lt"/>
          <a:ea typeface="+mn-ea"/>
          <a:cs typeface="+mn-cs"/>
        </a:defRPr>
      </a:lvl2pPr>
      <a:lvl3pPr marL="617302" indent="-205767" algn="l" defTabSz="914362" rtl="0" eaLnBrk="1" latinLnBrk="0" hangingPunct="1">
        <a:lnSpc>
          <a:spcPct val="90000"/>
        </a:lnSpc>
        <a:spcBef>
          <a:spcPts val="600"/>
        </a:spcBef>
        <a:buClr>
          <a:schemeClr val="tx2"/>
        </a:buClr>
        <a:buFont typeface="Arial" pitchFamily="34" charset="0"/>
        <a:buChar char="•"/>
        <a:defRPr sz="1500" kern="1200">
          <a:solidFill>
            <a:schemeClr val="tx1"/>
          </a:solidFill>
          <a:latin typeface="+mn-lt"/>
          <a:ea typeface="+mn-ea"/>
          <a:cs typeface="+mn-cs"/>
        </a:defRPr>
      </a:lvl3pPr>
      <a:lvl4pPr marL="823070" indent="-205767" algn="l" defTabSz="914362" rtl="0" eaLnBrk="1" latinLnBrk="0" hangingPunct="1">
        <a:lnSpc>
          <a:spcPct val="90000"/>
        </a:lnSpc>
        <a:spcBef>
          <a:spcPts val="600"/>
        </a:spcBef>
        <a:buClr>
          <a:schemeClr val="tx2"/>
        </a:buClr>
        <a:buSzPct val="100000"/>
        <a:buFont typeface="Cambria" pitchFamily="18" charset="0"/>
        <a:buChar char="–"/>
        <a:defRPr sz="1400" kern="1200">
          <a:solidFill>
            <a:schemeClr val="tx1"/>
          </a:solidFill>
          <a:latin typeface="+mn-lt"/>
          <a:ea typeface="+mn-ea"/>
          <a:cs typeface="+mn-cs"/>
        </a:defRPr>
      </a:lvl4pPr>
      <a:lvl5pPr marL="102883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5pPr>
      <a:lvl6pPr marL="1234605"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6pPr>
      <a:lvl7pPr marL="1440372"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7pPr>
      <a:lvl8pPr marL="1646139" indent="-205767" algn="l" defTabSz="914362" rtl="0" eaLnBrk="1" latinLnBrk="0" hangingPunct="1">
        <a:lnSpc>
          <a:spcPct val="90000"/>
        </a:lnSpc>
        <a:spcBef>
          <a:spcPts val="600"/>
        </a:spcBef>
        <a:buClr>
          <a:schemeClr val="tx2"/>
        </a:buClr>
        <a:buSzPct val="100000"/>
        <a:buFont typeface="Cambria" pitchFamily="18" charset="0"/>
        <a:buChar char="–"/>
        <a:defRPr sz="1200" kern="1200">
          <a:solidFill>
            <a:schemeClr val="tx1"/>
          </a:solidFill>
          <a:latin typeface="+mn-lt"/>
          <a:ea typeface="+mn-ea"/>
          <a:cs typeface="+mn-cs"/>
        </a:defRPr>
      </a:lvl8pPr>
      <a:lvl9pPr marL="1851907" indent="-205767" algn="l" defTabSz="914362" rtl="0" eaLnBrk="1" latinLnBrk="0" hangingPunct="1">
        <a:lnSpc>
          <a:spcPct val="90000"/>
        </a:lnSpc>
        <a:spcBef>
          <a:spcPts val="600"/>
        </a:spcBef>
        <a:buClr>
          <a:schemeClr val="tx2"/>
        </a:buClr>
        <a:buFont typeface="Arial" pitchFamily="34" charset="0"/>
        <a:buChar char="•"/>
        <a:defRPr sz="1200" kern="1200">
          <a:solidFill>
            <a:schemeClr val="tx1"/>
          </a:solidFill>
          <a:latin typeface="+mn-lt"/>
          <a:ea typeface="+mn-ea"/>
          <a:cs typeface="+mn-cs"/>
        </a:defRPr>
      </a:lvl9pPr>
    </p:bodyStyle>
    <p:otherStyle>
      <a:defPPr>
        <a:defRPr/>
      </a:defPPr>
      <a:lvl1pPr marL="0" algn="l" defTabSz="914362" rtl="0" eaLnBrk="1" latinLnBrk="0" hangingPunct="1">
        <a:defRPr sz="1800" kern="1200">
          <a:solidFill>
            <a:schemeClr val="tx1"/>
          </a:solidFill>
          <a:latin typeface="+mn-lt"/>
          <a:ea typeface="+mn-ea"/>
          <a:cs typeface="+mn-cs"/>
        </a:defRPr>
      </a:lvl1pPr>
      <a:lvl2pPr marL="457181" algn="l" defTabSz="914362" rtl="0" eaLnBrk="1" latinLnBrk="0" hangingPunct="1">
        <a:defRPr sz="1800" kern="1200">
          <a:solidFill>
            <a:schemeClr val="tx1"/>
          </a:solidFill>
          <a:latin typeface="+mn-lt"/>
          <a:ea typeface="+mn-ea"/>
          <a:cs typeface="+mn-cs"/>
        </a:defRPr>
      </a:lvl2pPr>
      <a:lvl3pPr marL="914362" algn="l" defTabSz="914362" rtl="0" eaLnBrk="1" latinLnBrk="0" hangingPunct="1">
        <a:defRPr sz="1800" kern="1200">
          <a:solidFill>
            <a:schemeClr val="tx1"/>
          </a:solidFill>
          <a:latin typeface="+mn-lt"/>
          <a:ea typeface="+mn-ea"/>
          <a:cs typeface="+mn-cs"/>
        </a:defRPr>
      </a:lvl3pPr>
      <a:lvl4pPr marL="1371543" algn="l" defTabSz="914362" rtl="0" eaLnBrk="1" latinLnBrk="0" hangingPunct="1">
        <a:defRPr sz="1800" kern="1200">
          <a:solidFill>
            <a:schemeClr val="tx1"/>
          </a:solidFill>
          <a:latin typeface="+mn-lt"/>
          <a:ea typeface="+mn-ea"/>
          <a:cs typeface="+mn-cs"/>
        </a:defRPr>
      </a:lvl4pPr>
      <a:lvl5pPr marL="1828724" algn="l" defTabSz="914362" rtl="0" eaLnBrk="1" latinLnBrk="0" hangingPunct="1">
        <a:defRPr sz="1800" kern="1200">
          <a:solidFill>
            <a:schemeClr val="tx1"/>
          </a:solidFill>
          <a:latin typeface="+mn-lt"/>
          <a:ea typeface="+mn-ea"/>
          <a:cs typeface="+mn-cs"/>
        </a:defRPr>
      </a:lvl5pPr>
      <a:lvl6pPr marL="2285905" algn="l" defTabSz="914362" rtl="0" eaLnBrk="1" latinLnBrk="0" hangingPunct="1">
        <a:defRPr sz="1800" kern="1200">
          <a:solidFill>
            <a:schemeClr val="tx1"/>
          </a:solidFill>
          <a:latin typeface="+mn-lt"/>
          <a:ea typeface="+mn-ea"/>
          <a:cs typeface="+mn-cs"/>
        </a:defRPr>
      </a:lvl6pPr>
      <a:lvl7pPr marL="2743086" algn="l" defTabSz="914362" rtl="0" eaLnBrk="1" latinLnBrk="0" hangingPunct="1">
        <a:defRPr sz="1800" kern="1200">
          <a:solidFill>
            <a:schemeClr val="tx1"/>
          </a:solidFill>
          <a:latin typeface="+mn-lt"/>
          <a:ea typeface="+mn-ea"/>
          <a:cs typeface="+mn-cs"/>
        </a:defRPr>
      </a:lvl7pPr>
      <a:lvl8pPr marL="3200266" algn="l" defTabSz="914362" rtl="0" eaLnBrk="1" latinLnBrk="0" hangingPunct="1">
        <a:defRPr sz="1800" kern="1200">
          <a:solidFill>
            <a:schemeClr val="tx1"/>
          </a:solidFill>
          <a:latin typeface="+mn-lt"/>
          <a:ea typeface="+mn-ea"/>
          <a:cs typeface="+mn-cs"/>
        </a:defRPr>
      </a:lvl8pPr>
      <a:lvl9pPr marL="3657448" algn="l" defTabSz="914362"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pPr algn="l"/>
            <a:r>
              <a:rPr lang="en-US" dirty="0" smtClean="0"/>
              <a:t>Class 2</a:t>
            </a:r>
            <a:br>
              <a:rPr lang="en-US" dirty="0" smtClean="0"/>
            </a:br>
            <a:r>
              <a:rPr lang="en-US" dirty="0" smtClean="0"/>
              <a:t>Critical Thinking</a:t>
            </a:r>
            <a:endParaRPr lang="en-US" dirty="0"/>
          </a:p>
        </p:txBody>
      </p:sp>
    </p:spTree>
    <p:extLst>
      <p:ext uri="{BB962C8B-B14F-4D97-AF65-F5344CB8AC3E}">
        <p14:creationId xmlns:p14="http://schemas.microsoft.com/office/powerpoint/2010/main" val="244934121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Weak Or Strong Arguments</a:t>
            </a:r>
          </a:p>
        </p:txBody>
      </p:sp>
      <p:sp>
        <p:nvSpPr>
          <p:cNvPr id="4" name="Content Placeholder 3"/>
          <p:cNvSpPr>
            <a:spLocks noGrp="1"/>
          </p:cNvSpPr>
          <p:nvPr>
            <p:ph sz="half" idx="2"/>
          </p:nvPr>
        </p:nvSpPr>
        <p:spPr/>
        <p:txBody>
          <a:bodyPr/>
          <a:lstStyle/>
          <a:p>
            <a:r>
              <a:rPr lang="en-US" dirty="0"/>
              <a:t>All bats are animals</a:t>
            </a:r>
          </a:p>
          <a:p>
            <a:r>
              <a:rPr lang="en-US" dirty="0"/>
              <a:t>Some wooden objects are bats</a:t>
            </a:r>
          </a:p>
          <a:p>
            <a:r>
              <a:rPr lang="en-US" dirty="0"/>
              <a:t>Conclusion: Some wooden objects are </a:t>
            </a:r>
            <a:r>
              <a:rPr lang="en-US" dirty="0" smtClean="0"/>
              <a:t>animals</a:t>
            </a:r>
            <a:endParaRPr lang="en-US" dirty="0"/>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10</a:t>
            </a:fld>
            <a:endParaRPr lang="en-US"/>
          </a:p>
        </p:txBody>
      </p:sp>
      <p:grpSp>
        <p:nvGrpSpPr>
          <p:cNvPr id="7" name="Group 6"/>
          <p:cNvGrpSpPr>
            <a:grpSpLocks noChangeAspect="1"/>
          </p:cNvGrpSpPr>
          <p:nvPr/>
        </p:nvGrpSpPr>
        <p:grpSpPr>
          <a:xfrm>
            <a:off x="352669" y="1327428"/>
            <a:ext cx="3983406" cy="3326846"/>
            <a:chOff x="1887446" y="1836067"/>
            <a:chExt cx="4808831" cy="4016226"/>
          </a:xfrm>
        </p:grpSpPr>
        <p:sp>
          <p:nvSpPr>
            <p:cNvPr id="8" name="Rounded Rectangle 7"/>
            <p:cNvSpPr/>
            <p:nvPr/>
          </p:nvSpPr>
          <p:spPr bwMode="auto">
            <a:xfrm>
              <a:off x="2259506" y="1836067"/>
              <a:ext cx="2490574" cy="493297"/>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bg1"/>
                  </a:solidFill>
                  <a:effectLst/>
                  <a:latin typeface="Times New Roman" pitchFamily="76" charset="0"/>
                </a:rPr>
                <a:t>Valid | Invalid</a:t>
              </a:r>
              <a:endParaRPr kumimoji="0" lang="en-US" b="0" i="0" u="none" strike="noStrike" cap="none" normalizeH="0" baseline="0" dirty="0">
                <a:ln>
                  <a:noFill/>
                </a:ln>
                <a:solidFill>
                  <a:schemeClr val="bg1"/>
                </a:solidFill>
                <a:effectLst/>
                <a:latin typeface="Times New Roman" pitchFamily="76" charset="0"/>
              </a:endParaRPr>
            </a:p>
          </p:txBody>
        </p:sp>
        <p:sp>
          <p:nvSpPr>
            <p:cNvPr id="9" name="Rounded Rectangle 8"/>
            <p:cNvSpPr/>
            <p:nvPr/>
          </p:nvSpPr>
          <p:spPr bwMode="auto">
            <a:xfrm>
              <a:off x="3184740" y="2904342"/>
              <a:ext cx="3511537" cy="493297"/>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en-US" dirty="0" smtClean="0">
                  <a:latin typeface="Times New Roman" pitchFamily="76" charset="0"/>
                </a:rPr>
                <a:t>Inductive | Fallacious</a:t>
              </a:r>
              <a:endParaRPr kumimoji="0" lang="en-US" b="0" i="0" u="none" strike="noStrike" cap="none" normalizeH="0" baseline="0" dirty="0">
                <a:ln>
                  <a:noFill/>
                </a:ln>
                <a:solidFill>
                  <a:schemeClr val="tx2"/>
                </a:solidFill>
                <a:effectLst/>
                <a:latin typeface="Times New Roman" pitchFamily="76" charset="0"/>
              </a:endParaRPr>
            </a:p>
          </p:txBody>
        </p:sp>
        <p:sp>
          <p:nvSpPr>
            <p:cNvPr id="10" name="Rounded Rectangle 9"/>
            <p:cNvSpPr/>
            <p:nvPr/>
          </p:nvSpPr>
          <p:spPr bwMode="auto">
            <a:xfrm>
              <a:off x="2917006" y="4235105"/>
              <a:ext cx="2828564" cy="493297"/>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lang="en-US" dirty="0" smtClean="0">
                  <a:solidFill>
                    <a:srgbClr val="000000"/>
                  </a:solidFill>
                  <a:latin typeface="Times New Roman" pitchFamily="76" charset="0"/>
                </a:rPr>
                <a:t>S</a:t>
              </a:r>
              <a:r>
                <a:rPr kumimoji="0" lang="en-US" b="0" i="0" u="none" strike="noStrike" cap="none" normalizeH="0" baseline="0" dirty="0" smtClean="0">
                  <a:ln>
                    <a:noFill/>
                  </a:ln>
                  <a:solidFill>
                    <a:srgbClr val="000000"/>
                  </a:solidFill>
                  <a:effectLst/>
                  <a:latin typeface="Times New Roman" pitchFamily="76" charset="0"/>
                </a:rPr>
                <a:t>ound | Unsound</a:t>
              </a:r>
              <a:endParaRPr kumimoji="0" lang="en-US" b="0" i="0" u="none" strike="noStrike" cap="none" normalizeH="0" baseline="0" dirty="0">
                <a:ln>
                  <a:noFill/>
                </a:ln>
                <a:solidFill>
                  <a:srgbClr val="000000"/>
                </a:solidFill>
                <a:effectLst/>
                <a:latin typeface="Times New Roman" pitchFamily="76" charset="0"/>
              </a:endParaRPr>
            </a:p>
          </p:txBody>
        </p:sp>
        <p:sp>
          <p:nvSpPr>
            <p:cNvPr id="11" name="Rounded Rectangle 10"/>
            <p:cNvSpPr/>
            <p:nvPr/>
          </p:nvSpPr>
          <p:spPr bwMode="auto">
            <a:xfrm>
              <a:off x="5327044" y="5358996"/>
              <a:ext cx="1265084" cy="493297"/>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Times New Roman" pitchFamily="76" charset="0"/>
                </a:rPr>
                <a:t>Weak</a:t>
              </a:r>
              <a:endParaRPr kumimoji="0" lang="en-US" b="0" i="0" u="none" strike="noStrike" cap="none" normalizeH="0" baseline="0" dirty="0">
                <a:ln>
                  <a:noFill/>
                </a:ln>
                <a:solidFill>
                  <a:srgbClr val="000000"/>
                </a:solidFill>
                <a:effectLst/>
                <a:latin typeface="Times New Roman" pitchFamily="76" charset="0"/>
              </a:endParaRPr>
            </a:p>
          </p:txBody>
        </p:sp>
        <p:sp>
          <p:nvSpPr>
            <p:cNvPr id="12" name="Rounded Rectangle 11"/>
            <p:cNvSpPr/>
            <p:nvPr/>
          </p:nvSpPr>
          <p:spPr bwMode="auto">
            <a:xfrm>
              <a:off x="1887446" y="5358996"/>
              <a:ext cx="1506925" cy="493297"/>
            </a:xfrm>
            <a:prstGeom prst="roundRect">
              <a:avLst/>
            </a:prstGeom>
            <a:ln>
              <a:headEnd type="none" w="med" len="med"/>
              <a:tailEnd type="none" w="med" len="med"/>
            </a:ln>
          </p:spPr>
          <p:style>
            <a:lnRef idx="1">
              <a:schemeClr val="dk1"/>
            </a:lnRef>
            <a:fillRef idx="2">
              <a:schemeClr val="dk1"/>
            </a:fillRef>
            <a:effectRef idx="1">
              <a:schemeClr val="dk1"/>
            </a:effectRef>
            <a:fontRef idx="minor">
              <a:schemeClr val="dk1"/>
            </a:fontRef>
          </p:style>
          <p:txBody>
            <a:bodyPr vert="horz" wrap="square" lIns="91440" tIns="45720" rIns="91440" bIns="45720" numCol="1" rtlCol="0" anchor="ctr" anchorCtr="0" compatLnSpc="1">
              <a:prstTxWarp prst="textNoShape">
                <a:avLst/>
              </a:prstTxWarp>
              <a:spAutoFit/>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smtClean="0">
                  <a:ln>
                    <a:noFill/>
                  </a:ln>
                  <a:solidFill>
                    <a:srgbClr val="000000"/>
                  </a:solidFill>
                  <a:effectLst/>
                  <a:latin typeface="Times New Roman" pitchFamily="76" charset="0"/>
                </a:rPr>
                <a:t>Strong</a:t>
              </a:r>
              <a:endParaRPr kumimoji="0" lang="en-US" b="0" i="0" u="none" strike="noStrike" cap="none" normalizeH="0" baseline="0" dirty="0">
                <a:ln>
                  <a:noFill/>
                </a:ln>
                <a:solidFill>
                  <a:srgbClr val="000000"/>
                </a:solidFill>
                <a:effectLst/>
                <a:latin typeface="Times New Roman" pitchFamily="76" charset="0"/>
              </a:endParaRPr>
            </a:p>
          </p:txBody>
        </p:sp>
        <p:cxnSp>
          <p:nvCxnSpPr>
            <p:cNvPr id="13" name="Straight Arrow Connector 25"/>
            <p:cNvCxnSpPr>
              <a:stCxn id="8" idx="1"/>
              <a:endCxn id="10" idx="0"/>
            </p:cNvCxnSpPr>
            <p:nvPr/>
          </p:nvCxnSpPr>
          <p:spPr bwMode="auto">
            <a:xfrm rot="10800000" flipH="1" flipV="1">
              <a:off x="2259505" y="2082716"/>
              <a:ext cx="2071782" cy="2152389"/>
            </a:xfrm>
            <a:prstGeom prst="bentConnector4">
              <a:avLst>
                <a:gd name="adj1" fmla="val -13320"/>
                <a:gd name="adj2" fmla="val 80679"/>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4" name="Straight Arrow Connector 38"/>
            <p:cNvCxnSpPr>
              <a:stCxn id="9" idx="3"/>
              <a:endCxn id="11" idx="3"/>
            </p:cNvCxnSpPr>
            <p:nvPr/>
          </p:nvCxnSpPr>
          <p:spPr bwMode="auto">
            <a:xfrm flipH="1">
              <a:off x="6592128" y="3150991"/>
              <a:ext cx="104149" cy="2454654"/>
            </a:xfrm>
            <a:prstGeom prst="bentConnector3">
              <a:avLst>
                <a:gd name="adj1" fmla="val -264976"/>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5" name="Straight Arrow Connector 41"/>
            <p:cNvCxnSpPr>
              <a:stCxn id="10" idx="3"/>
              <a:endCxn id="11" idx="0"/>
            </p:cNvCxnSpPr>
            <p:nvPr/>
          </p:nvCxnSpPr>
          <p:spPr bwMode="auto">
            <a:xfrm>
              <a:off x="5745569" y="4481754"/>
              <a:ext cx="214018" cy="877243"/>
            </a:xfrm>
            <a:prstGeom prst="bentConnector2">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6" name="Straight Arrow Connector 45"/>
            <p:cNvCxnSpPr>
              <a:stCxn id="10" idx="1"/>
              <a:endCxn id="12" idx="0"/>
            </p:cNvCxnSpPr>
            <p:nvPr/>
          </p:nvCxnSpPr>
          <p:spPr bwMode="auto">
            <a:xfrm rot="10800000" flipV="1">
              <a:off x="2640910" y="4481752"/>
              <a:ext cx="276096" cy="877243"/>
            </a:xfrm>
            <a:prstGeom prst="bentConnector2">
              <a:avLst/>
            </a:prstGeom>
            <a:ln>
              <a:headEnd type="none" w="med" len="med"/>
              <a:tailEnd type="arrow"/>
            </a:ln>
          </p:spPr>
          <p:style>
            <a:lnRef idx="1">
              <a:schemeClr val="dk1"/>
            </a:lnRef>
            <a:fillRef idx="2">
              <a:schemeClr val="dk1"/>
            </a:fillRef>
            <a:effectRef idx="1">
              <a:schemeClr val="dk1"/>
            </a:effectRef>
            <a:fontRef idx="minor">
              <a:schemeClr val="dk1"/>
            </a:fontRef>
          </p:style>
        </p:cxnSp>
        <p:cxnSp>
          <p:nvCxnSpPr>
            <p:cNvPr id="17" name="Straight Arrow Connector 76"/>
            <p:cNvCxnSpPr>
              <a:stCxn id="9" idx="1"/>
              <a:endCxn id="10" idx="0"/>
            </p:cNvCxnSpPr>
            <p:nvPr/>
          </p:nvCxnSpPr>
          <p:spPr bwMode="auto">
            <a:xfrm rot="10800000" flipH="1" flipV="1">
              <a:off x="3184740" y="3150990"/>
              <a:ext cx="1146548" cy="1084114"/>
            </a:xfrm>
            <a:prstGeom prst="bentConnector4">
              <a:avLst>
                <a:gd name="adj1" fmla="val -24070"/>
                <a:gd name="adj2" fmla="val 61376"/>
              </a:avLst>
            </a:prstGeom>
            <a:ln>
              <a:headEnd type="none" w="med" len="med"/>
              <a:tailEnd type="arrow"/>
            </a:ln>
          </p:spPr>
          <p:style>
            <a:lnRef idx="1">
              <a:schemeClr val="dk1"/>
            </a:lnRef>
            <a:fillRef idx="2">
              <a:schemeClr val="dk1"/>
            </a:fillRef>
            <a:effectRef idx="1">
              <a:schemeClr val="dk1"/>
            </a:effectRef>
            <a:fontRef idx="minor">
              <a:schemeClr val="dk1"/>
            </a:fontRef>
          </p:style>
        </p:cxnSp>
      </p:grpSp>
      <p:cxnSp>
        <p:nvCxnSpPr>
          <p:cNvPr id="45" name="Straight Arrow Connector 41"/>
          <p:cNvCxnSpPr>
            <a:stCxn id="8" idx="3"/>
            <a:endCxn id="9" idx="0"/>
          </p:cNvCxnSpPr>
          <p:nvPr/>
        </p:nvCxnSpPr>
        <p:spPr bwMode="auto">
          <a:xfrm>
            <a:off x="2723939" y="1531740"/>
            <a:ext cx="157741" cy="680595"/>
          </a:xfrm>
          <a:prstGeom prst="bentConnector2">
            <a:avLst/>
          </a:prstGeom>
          <a:ln>
            <a:headEnd type="none" w="med" len="med"/>
            <a:tailEnd type="arrow"/>
          </a:ln>
        </p:spPr>
        <p:style>
          <a:lnRef idx="1">
            <a:schemeClr val="dk1"/>
          </a:lnRef>
          <a:fillRef idx="2">
            <a:schemeClr val="dk1"/>
          </a:fillRef>
          <a:effectRef idx="1">
            <a:schemeClr val="dk1"/>
          </a:effectRef>
          <a:fontRef idx="minor">
            <a:schemeClr val="dk1"/>
          </a:fontRef>
        </p:style>
      </p:cxnSp>
    </p:spTree>
    <p:extLst>
      <p:ext uri="{BB962C8B-B14F-4D97-AF65-F5344CB8AC3E}">
        <p14:creationId xmlns:p14="http://schemas.microsoft.com/office/powerpoint/2010/main" val="1615303887"/>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Fallacies 1</a:t>
            </a:r>
            <a:r>
              <a:rPr lang="en-US" dirty="0" smtClean="0"/>
              <a:t>/3</a:t>
            </a:r>
            <a:endParaRPr lang="en-US" dirty="0"/>
          </a:p>
        </p:txBody>
      </p:sp>
      <p:sp>
        <p:nvSpPr>
          <p:cNvPr id="3" name="Content Placeholder 2"/>
          <p:cNvSpPr>
            <a:spLocks noGrp="1"/>
          </p:cNvSpPr>
          <p:nvPr>
            <p:ph sz="half" idx="1"/>
          </p:nvPr>
        </p:nvSpPr>
        <p:spPr/>
        <p:txBody>
          <a:bodyPr/>
          <a:lstStyle/>
          <a:p>
            <a:r>
              <a:rPr lang="en-US" dirty="0"/>
              <a:t>Slippery Slope</a:t>
            </a:r>
          </a:p>
          <a:p>
            <a:pPr lvl="1"/>
            <a:r>
              <a:rPr lang="en-US" dirty="0"/>
              <a:t>“A bad guy might use computers to steal. Therefore we should outlaw computers.”</a:t>
            </a:r>
          </a:p>
          <a:p>
            <a:endParaRPr lang="en-US" dirty="0" smtClean="0"/>
          </a:p>
          <a:p>
            <a:r>
              <a:rPr lang="en-US" dirty="0" smtClean="0"/>
              <a:t>Attack </a:t>
            </a:r>
            <a:r>
              <a:rPr lang="en-US" dirty="0"/>
              <a:t>Person, Not Argument</a:t>
            </a:r>
          </a:p>
          <a:p>
            <a:pPr lvl="1"/>
            <a:r>
              <a:rPr lang="en-US" dirty="0"/>
              <a:t>Ad Hominem</a:t>
            </a:r>
          </a:p>
          <a:p>
            <a:pPr lvl="1"/>
            <a:r>
              <a:rPr lang="en-US" dirty="0"/>
              <a:t>“He’s a messy eater, obviously his software design will never work.</a:t>
            </a:r>
            <a:r>
              <a:rPr lang="en-US" dirty="0" smtClean="0"/>
              <a:t>”</a:t>
            </a:r>
            <a:endParaRPr lang="en-US" dirty="0"/>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11</a:t>
            </a:fld>
            <a:endParaRPr lang="en-US"/>
          </a:p>
        </p:txBody>
      </p:sp>
      <p:pic>
        <p:nvPicPr>
          <p:cNvPr id="7" name="Picture 6"/>
          <p:cNvPicPr>
            <a:picLocks noChangeAspect="1"/>
          </p:cNvPicPr>
          <p:nvPr/>
        </p:nvPicPr>
        <p:blipFill>
          <a:blip r:embed="rId2"/>
          <a:stretch>
            <a:fillRect/>
          </a:stretch>
        </p:blipFill>
        <p:spPr>
          <a:xfrm>
            <a:off x="5109810" y="361950"/>
            <a:ext cx="3073400" cy="4445000"/>
          </a:xfrm>
          <a:prstGeom prst="rect">
            <a:avLst/>
          </a:prstGeom>
        </p:spPr>
      </p:pic>
      <p:sp>
        <p:nvSpPr>
          <p:cNvPr id="8" name="TextBox 7"/>
          <p:cNvSpPr txBox="1"/>
          <p:nvPr/>
        </p:nvSpPr>
        <p:spPr>
          <a:xfrm>
            <a:off x="5372739" y="4770009"/>
            <a:ext cx="2547542" cy="346249"/>
          </a:xfrm>
          <a:prstGeom prst="rect">
            <a:avLst/>
          </a:prstGeom>
          <a:noFill/>
        </p:spPr>
        <p:txBody>
          <a:bodyPr wrap="none" rtlCol="0">
            <a:spAutoFit/>
          </a:bodyPr>
          <a:lstStyle/>
          <a:p>
            <a:pPr>
              <a:lnSpc>
                <a:spcPct val="90000"/>
              </a:lnSpc>
            </a:pPr>
            <a:r>
              <a:rPr lang="en-US" dirty="0"/>
              <a:t>http://</a:t>
            </a:r>
            <a:r>
              <a:rPr lang="en-US" dirty="0" err="1"/>
              <a:t>xkcd.com</a:t>
            </a:r>
            <a:r>
              <a:rPr lang="en-US" dirty="0"/>
              <a:t>/1332</a:t>
            </a:r>
            <a:r>
              <a:rPr lang="en-US" dirty="0" smtClean="0"/>
              <a:t>/</a:t>
            </a:r>
            <a:endParaRPr lang="en-US" dirty="0"/>
          </a:p>
        </p:txBody>
      </p:sp>
    </p:spTree>
    <p:extLst>
      <p:ext uri="{BB962C8B-B14F-4D97-AF65-F5344CB8AC3E}">
        <p14:creationId xmlns:p14="http://schemas.microsoft.com/office/powerpoint/2010/main" val="25577085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Fallacies </a:t>
            </a:r>
            <a:r>
              <a:rPr lang="en-US" dirty="0" smtClean="0"/>
              <a:t>2/3</a:t>
            </a:r>
            <a:endParaRPr lang="en-US" dirty="0"/>
          </a:p>
        </p:txBody>
      </p:sp>
      <p:sp>
        <p:nvSpPr>
          <p:cNvPr id="3" name="Content Placeholder 2"/>
          <p:cNvSpPr>
            <a:spLocks noGrp="1"/>
          </p:cNvSpPr>
          <p:nvPr>
            <p:ph sz="half" idx="1"/>
          </p:nvPr>
        </p:nvSpPr>
        <p:spPr/>
        <p:txBody>
          <a:bodyPr>
            <a:normAutofit/>
          </a:bodyPr>
          <a:lstStyle/>
          <a:p>
            <a:r>
              <a:rPr lang="en-US" dirty="0"/>
              <a:t>Begging The Question</a:t>
            </a:r>
          </a:p>
          <a:p>
            <a:pPr lvl="1"/>
            <a:r>
              <a:rPr lang="en-US" dirty="0" err="1"/>
              <a:t>Petitio</a:t>
            </a:r>
            <a:r>
              <a:rPr lang="en-US" dirty="0"/>
              <a:t> </a:t>
            </a:r>
            <a:r>
              <a:rPr lang="en-US" dirty="0" err="1"/>
              <a:t>Principii</a:t>
            </a:r>
            <a:r>
              <a:rPr lang="en-US" dirty="0"/>
              <a:t>, </a:t>
            </a:r>
            <a:r>
              <a:rPr lang="en-US" dirty="0" err="1"/>
              <a:t>Circulus</a:t>
            </a:r>
            <a:r>
              <a:rPr lang="en-US" dirty="0"/>
              <a:t> in </a:t>
            </a:r>
            <a:r>
              <a:rPr lang="en-US" dirty="0" err="1"/>
              <a:t>Probando</a:t>
            </a:r>
            <a:endParaRPr lang="en-US" dirty="0"/>
          </a:p>
          <a:p>
            <a:pPr lvl="1"/>
            <a:r>
              <a:rPr lang="en-US" dirty="0"/>
              <a:t>“OO languages are superior to non-OO languages because they have objects as their basic constructs.”</a:t>
            </a:r>
          </a:p>
          <a:p>
            <a:endParaRPr lang="en-US" dirty="0" smtClean="0"/>
          </a:p>
          <a:p>
            <a:r>
              <a:rPr lang="en-US" dirty="0" smtClean="0"/>
              <a:t>Appeal </a:t>
            </a:r>
            <a:r>
              <a:rPr lang="en-US" dirty="0"/>
              <a:t>To Authority</a:t>
            </a:r>
          </a:p>
          <a:p>
            <a:pPr lvl="1"/>
            <a:r>
              <a:rPr lang="en-US" dirty="0"/>
              <a:t>Ad </a:t>
            </a:r>
            <a:r>
              <a:rPr lang="en-US" dirty="0" err="1"/>
              <a:t>Vericundiam</a:t>
            </a:r>
            <a:endParaRPr lang="en-US" dirty="0"/>
          </a:p>
          <a:p>
            <a:pPr lvl="1"/>
            <a:r>
              <a:rPr lang="en-US" dirty="0"/>
              <a:t>“Ernie, an expert on internet protocols, said MySpace is far superior than Facebook, so it must be so</a:t>
            </a:r>
            <a:r>
              <a:rPr lang="en-US" dirty="0" smtClean="0"/>
              <a:t>”</a:t>
            </a:r>
            <a:endParaRPr lang="en-US" dirty="0"/>
          </a:p>
        </p:txBody>
      </p:sp>
      <p:sp>
        <p:nvSpPr>
          <p:cNvPr id="4" name="Content Placeholder 3"/>
          <p:cNvSpPr>
            <a:spLocks noGrp="1"/>
          </p:cNvSpPr>
          <p:nvPr>
            <p:ph sz="half" idx="2"/>
          </p:nvPr>
        </p:nvSpPr>
        <p:spPr/>
        <p:txBody>
          <a:bodyPr>
            <a:normAutofit/>
          </a:bodyPr>
          <a:lstStyle/>
          <a:p>
            <a:r>
              <a:rPr lang="en-US" dirty="0"/>
              <a:t>False Cause</a:t>
            </a:r>
          </a:p>
          <a:p>
            <a:pPr lvl="1"/>
            <a:r>
              <a:rPr lang="en-US" dirty="0"/>
              <a:t>Non Sequitur – post hoc ergo propter hoc</a:t>
            </a:r>
          </a:p>
          <a:p>
            <a:pPr lvl="1"/>
            <a:r>
              <a:rPr lang="en-US" dirty="0"/>
              <a:t>“The day after Billy Bob Joe bought a Mac, Apple’s stock went up. Clearly Billy Bob Joe’s purchase was the cause.” </a:t>
            </a:r>
            <a:endParaRPr lang="en-US" dirty="0" smtClean="0"/>
          </a:p>
          <a:p>
            <a:r>
              <a:rPr lang="en-US" dirty="0"/>
              <a:t>Many / Any</a:t>
            </a:r>
          </a:p>
          <a:p>
            <a:pPr lvl="1"/>
            <a:r>
              <a:rPr lang="en-US" dirty="0"/>
              <a:t>“Many programming languages have strong typing, so Scheme must as well.</a:t>
            </a:r>
            <a:r>
              <a:rPr lang="en-US" dirty="0" smtClean="0"/>
              <a:t>”</a:t>
            </a:r>
            <a:endParaRPr lang="en-US" dirty="0"/>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12</a:t>
            </a:fld>
            <a:endParaRPr lang="en-US"/>
          </a:p>
        </p:txBody>
      </p:sp>
    </p:spTree>
    <p:extLst>
      <p:ext uri="{BB962C8B-B14F-4D97-AF65-F5344CB8AC3E}">
        <p14:creationId xmlns:p14="http://schemas.microsoft.com/office/powerpoint/2010/main" val="710523987"/>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Common Fallacies 3</a:t>
            </a:r>
            <a:r>
              <a:rPr lang="en-US" dirty="0" smtClean="0"/>
              <a:t>/3</a:t>
            </a:r>
            <a:endParaRPr lang="en-US" dirty="0"/>
          </a:p>
        </p:txBody>
      </p:sp>
      <p:sp>
        <p:nvSpPr>
          <p:cNvPr id="3" name="Content Placeholder 2"/>
          <p:cNvSpPr>
            <a:spLocks noGrp="1"/>
          </p:cNvSpPr>
          <p:nvPr>
            <p:ph sz="half" idx="1"/>
          </p:nvPr>
        </p:nvSpPr>
        <p:spPr/>
        <p:txBody>
          <a:bodyPr>
            <a:normAutofit/>
          </a:bodyPr>
          <a:lstStyle/>
          <a:p>
            <a:r>
              <a:rPr lang="en-US" dirty="0"/>
              <a:t>Composition / Division</a:t>
            </a:r>
          </a:p>
          <a:p>
            <a:pPr lvl="1"/>
            <a:r>
              <a:rPr lang="en-US" dirty="0"/>
              <a:t>“All the actors in this movie are highly skilled, the movie must be great.”</a:t>
            </a:r>
          </a:p>
          <a:p>
            <a:pPr lvl="1"/>
            <a:r>
              <a:rPr lang="en-US" dirty="0"/>
              <a:t>“WPI was founded in 1865 so all the faculty must be at least ~168 years old.”</a:t>
            </a:r>
          </a:p>
          <a:p>
            <a:endParaRPr lang="en-US" dirty="0" smtClean="0"/>
          </a:p>
          <a:p>
            <a:r>
              <a:rPr lang="en-US" dirty="0" smtClean="0"/>
              <a:t>Appeal </a:t>
            </a:r>
            <a:r>
              <a:rPr lang="en-US" dirty="0"/>
              <a:t>To The People</a:t>
            </a:r>
          </a:p>
          <a:p>
            <a:pPr lvl="1"/>
            <a:r>
              <a:rPr lang="en-US" dirty="0"/>
              <a:t>Argumentum ad </a:t>
            </a:r>
            <a:r>
              <a:rPr lang="en-US" dirty="0" err="1"/>
              <a:t>Populum</a:t>
            </a:r>
            <a:endParaRPr lang="en-US" dirty="0"/>
          </a:p>
          <a:p>
            <a:pPr lvl="1"/>
            <a:r>
              <a:rPr lang="en-US" dirty="0"/>
              <a:t>“Windows is installed on more desktop computers than any other OS. Windows is the best OS.</a:t>
            </a:r>
            <a:r>
              <a:rPr lang="en-US" dirty="0" smtClean="0"/>
              <a:t>”</a:t>
            </a:r>
            <a:endParaRPr lang="en-US" dirty="0"/>
          </a:p>
        </p:txBody>
      </p:sp>
      <p:sp>
        <p:nvSpPr>
          <p:cNvPr id="4" name="Content Placeholder 3"/>
          <p:cNvSpPr>
            <a:spLocks noGrp="1"/>
          </p:cNvSpPr>
          <p:nvPr>
            <p:ph sz="half" idx="2"/>
          </p:nvPr>
        </p:nvSpPr>
        <p:spPr/>
        <p:txBody>
          <a:bodyPr>
            <a:normAutofit/>
          </a:bodyPr>
          <a:lstStyle/>
          <a:p>
            <a:r>
              <a:rPr lang="en-US" dirty="0"/>
              <a:t>Ambiguity</a:t>
            </a:r>
          </a:p>
          <a:p>
            <a:pPr lvl="1"/>
            <a:r>
              <a:rPr lang="en-US" dirty="0"/>
              <a:t>Often a form of conflation.</a:t>
            </a:r>
          </a:p>
          <a:p>
            <a:pPr lvl="1"/>
            <a:r>
              <a:rPr lang="en-US" dirty="0"/>
              <a:t>“All bats are animals. Some wooden objects are bats. Therefore, some wooden objects are animals.”</a:t>
            </a:r>
          </a:p>
          <a:p>
            <a:pPr lvl="1"/>
            <a:r>
              <a:rPr lang="en-US" dirty="0"/>
              <a:t>Respect – “recognize a right” vs. “hold in high regard</a:t>
            </a:r>
            <a:r>
              <a:rPr lang="en-US" dirty="0" smtClean="0"/>
              <a:t>”</a:t>
            </a:r>
          </a:p>
          <a:p>
            <a:pPr marL="0" indent="0">
              <a:buNone/>
            </a:pPr>
            <a:endParaRPr lang="en-US" dirty="0" smtClean="0"/>
          </a:p>
          <a:p>
            <a:pPr marL="0" indent="0">
              <a:buNone/>
            </a:pPr>
            <a:r>
              <a:rPr lang="en-US" dirty="0" smtClean="0"/>
              <a:t>There </a:t>
            </a:r>
            <a:r>
              <a:rPr lang="en-US" dirty="0"/>
              <a:t>are many more</a:t>
            </a:r>
            <a:r>
              <a:rPr lang="en-US" dirty="0" smtClean="0"/>
              <a:t>… seems </a:t>
            </a:r>
            <a:r>
              <a:rPr lang="en-US" dirty="0"/>
              <a:t>to be no limit to the ways in which </a:t>
            </a:r>
            <a:r>
              <a:rPr lang="en-US" dirty="0" smtClean="0"/>
              <a:t>humankind </a:t>
            </a:r>
            <a:r>
              <a:rPr lang="en-US" dirty="0"/>
              <a:t>can err</a:t>
            </a:r>
            <a:r>
              <a:rPr lang="en-US" dirty="0" smtClean="0"/>
              <a:t>.</a:t>
            </a:r>
            <a:endParaRPr lang="en-US" dirty="0"/>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13</a:t>
            </a:fld>
            <a:endParaRPr lang="en-US"/>
          </a:p>
        </p:txBody>
      </p:sp>
    </p:spTree>
    <p:extLst>
      <p:ext uri="{BB962C8B-B14F-4D97-AF65-F5344CB8AC3E}">
        <p14:creationId xmlns:p14="http://schemas.microsoft.com/office/powerpoint/2010/main" val="2798618875"/>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3105150"/>
            <a:ext cx="7315200" cy="1428914"/>
          </a:xfrm>
        </p:spPr>
        <p:txBody>
          <a:bodyPr>
            <a:normAutofit/>
          </a:bodyPr>
          <a:lstStyle/>
          <a:p>
            <a:pPr algn="r"/>
            <a:r>
              <a:rPr lang="en-US" dirty="0" smtClean="0"/>
              <a:t>Keith A. Pray</a:t>
            </a:r>
          </a:p>
          <a:p>
            <a:pPr algn="r"/>
            <a:r>
              <a:rPr lang="en-US" dirty="0" smtClean="0"/>
              <a:t>Instructor</a:t>
            </a:r>
          </a:p>
          <a:p>
            <a:pPr algn="r"/>
            <a:endParaRPr lang="en-US" dirty="0"/>
          </a:p>
          <a:p>
            <a:r>
              <a:rPr lang="en-US" sz="2000" dirty="0" err="1"/>
              <a:t>s</a:t>
            </a:r>
            <a:r>
              <a:rPr lang="en-US" sz="2000" dirty="0" err="1" smtClean="0"/>
              <a:t>ocialimps.keithpray.net</a:t>
            </a:r>
            <a:endParaRPr lang="en-US" sz="2000" dirty="0"/>
          </a:p>
        </p:txBody>
      </p:sp>
      <p:sp>
        <p:nvSpPr>
          <p:cNvPr id="2" name="Title 1"/>
          <p:cNvSpPr>
            <a:spLocks noGrp="1"/>
          </p:cNvSpPr>
          <p:nvPr>
            <p:ph type="ctrTitle"/>
          </p:nvPr>
        </p:nvSpPr>
        <p:spPr/>
        <p:txBody>
          <a:bodyPr/>
          <a:lstStyle/>
          <a:p>
            <a:pPr algn="l"/>
            <a:r>
              <a:rPr lang="en-US" dirty="0" smtClean="0"/>
              <a:t>Class 2</a:t>
            </a:r>
            <a:br>
              <a:rPr lang="en-US" dirty="0" smtClean="0"/>
            </a:br>
            <a:r>
              <a:rPr lang="en-US" dirty="0" smtClean="0"/>
              <a:t>The End</a:t>
            </a:r>
            <a:endParaRPr lang="en-US" dirty="0"/>
          </a:p>
        </p:txBody>
      </p:sp>
    </p:spTree>
    <p:extLst>
      <p:ext uri="{BB962C8B-B14F-4D97-AF65-F5344CB8AC3E}">
        <p14:creationId xmlns:p14="http://schemas.microsoft.com/office/powerpoint/2010/main" val="367579789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1392764"/>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smtClean="0"/>
              <a:t>Review</a:t>
            </a:r>
          </a:p>
          <a:p>
            <a:pPr marL="457200" indent="-457200">
              <a:buFont typeface="+mj-lt"/>
              <a:buAutoNum type="arabicPeriod"/>
            </a:pPr>
            <a:r>
              <a:rPr lang="en-US" dirty="0"/>
              <a:t>Assignment</a:t>
            </a:r>
          </a:p>
          <a:p>
            <a:pPr marL="457200" indent="-457200">
              <a:buFont typeface="+mj-lt"/>
              <a:buAutoNum type="arabicPeriod"/>
            </a:pPr>
            <a:r>
              <a:rPr lang="en-US" dirty="0" smtClean="0"/>
              <a:t>Guest Speaker</a:t>
            </a:r>
          </a:p>
          <a:p>
            <a:pPr marL="457200" indent="-457200">
              <a:buFont typeface="+mj-lt"/>
              <a:buAutoNum type="arabicPeriod"/>
            </a:pPr>
            <a:r>
              <a:rPr lang="en-US" dirty="0" smtClean="0"/>
              <a:t>Critical Thinking</a:t>
            </a:r>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2</a:t>
            </a:fld>
            <a:endParaRPr lang="en-US"/>
          </a:p>
        </p:txBody>
      </p:sp>
    </p:spTree>
    <p:extLst>
      <p:ext uri="{BB962C8B-B14F-4D97-AF65-F5344CB8AC3E}">
        <p14:creationId xmlns:p14="http://schemas.microsoft.com/office/powerpoint/2010/main" val="271150207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Reading Notes</a:t>
            </a:r>
            <a:endParaRPr lang="en-US" dirty="0"/>
          </a:p>
        </p:txBody>
      </p:sp>
      <p:sp>
        <p:nvSpPr>
          <p:cNvPr id="3" name="Content Placeholder 2"/>
          <p:cNvSpPr>
            <a:spLocks noGrp="1"/>
          </p:cNvSpPr>
          <p:nvPr>
            <p:ph sz="half" idx="1"/>
          </p:nvPr>
        </p:nvSpPr>
        <p:spPr/>
        <p:txBody>
          <a:bodyPr>
            <a:normAutofit fontScale="77500" lnSpcReduction="20000"/>
          </a:bodyPr>
          <a:lstStyle/>
          <a:p>
            <a:r>
              <a:rPr lang="en-US" dirty="0"/>
              <a:t>pp. 3 Plenty of businesses used email in 1990. Compare with academic use</a:t>
            </a:r>
            <a:r>
              <a:rPr lang="en-US" dirty="0" smtClean="0"/>
              <a:t>? Cell phones do much more now.</a:t>
            </a:r>
          </a:p>
          <a:p>
            <a:r>
              <a:rPr lang="en-US" dirty="0"/>
              <a:t>p</a:t>
            </a:r>
            <a:r>
              <a:rPr lang="en-US" dirty="0" smtClean="0"/>
              <a:t>p. 5 Three Mile Island source published 2001, 1979 + 25 = 2004. How about now?</a:t>
            </a:r>
          </a:p>
          <a:p>
            <a:r>
              <a:rPr lang="en-US" dirty="0" smtClean="0"/>
              <a:t>pp. </a:t>
            </a:r>
            <a:r>
              <a:rPr lang="en-US" dirty="0"/>
              <a:t>20 Metric for most popular? Are there are more popular PCs today?</a:t>
            </a:r>
          </a:p>
          <a:p>
            <a:r>
              <a:rPr lang="en-US" dirty="0"/>
              <a:t>p</a:t>
            </a:r>
            <a:r>
              <a:rPr lang="en-US" dirty="0" smtClean="0"/>
              <a:t>p. 28 How did computerized prediction of election results get worse from 1952 </a:t>
            </a:r>
            <a:r>
              <a:rPr lang="en-US" dirty="0" err="1" smtClean="0"/>
              <a:t>pp</a:t>
            </a:r>
            <a:r>
              <a:rPr lang="en-US" dirty="0" smtClean="0"/>
              <a:t> 13?</a:t>
            </a:r>
          </a:p>
          <a:p>
            <a:r>
              <a:rPr lang="en-US" dirty="0"/>
              <a:t>p</a:t>
            </a:r>
            <a:r>
              <a:rPr lang="en-US" dirty="0" smtClean="0"/>
              <a:t>p. 31 Lots of buzz on campus for the 1995 switch of backbone providers. 1973 saw the introduction of *handheld* mobile phone, larger versions available dating back to 1946</a:t>
            </a:r>
            <a:r>
              <a:rPr lang="en-US" baseline="30000" dirty="0" smtClean="0"/>
              <a:t>[1]</a:t>
            </a:r>
            <a:r>
              <a:rPr lang="en-US" dirty="0" smtClean="0"/>
              <a:t> and earlier.</a:t>
            </a:r>
          </a:p>
          <a:p>
            <a:r>
              <a:rPr lang="en-US" dirty="0" smtClean="0"/>
              <a:t>pp. 32 Greek Alphabet a nice addition to this section! </a:t>
            </a:r>
          </a:p>
        </p:txBody>
      </p:sp>
      <p:sp>
        <p:nvSpPr>
          <p:cNvPr id="11" name="Content Placeholder 10"/>
          <p:cNvSpPr>
            <a:spLocks noGrp="1"/>
          </p:cNvSpPr>
          <p:nvPr>
            <p:ph sz="half" idx="2"/>
          </p:nvPr>
        </p:nvSpPr>
        <p:spPr/>
        <p:txBody>
          <a:bodyPr>
            <a:normAutofit fontScale="77500" lnSpcReduction="20000"/>
          </a:bodyPr>
          <a:lstStyle/>
          <a:p>
            <a:r>
              <a:rPr lang="en-US" dirty="0"/>
              <a:t>pp. 33 What surfaced was inked? </a:t>
            </a:r>
          </a:p>
          <a:p>
            <a:r>
              <a:rPr lang="en-US" dirty="0" smtClean="0"/>
              <a:t>pp</a:t>
            </a:r>
            <a:r>
              <a:rPr lang="en-US" dirty="0"/>
              <a:t>. 35 the “mother of all demos” is worth watching if you haven’t. Watch it and write a 1 page paper for extra credit (2 points).</a:t>
            </a:r>
          </a:p>
          <a:p>
            <a:r>
              <a:rPr lang="en-US" dirty="0"/>
              <a:t>pp. 36 HyperCard was my first</a:t>
            </a:r>
            <a:r>
              <a:rPr lang="en-US" dirty="0" smtClean="0"/>
              <a:t>. Does Windows still have a near monopoly?</a:t>
            </a:r>
            <a:endParaRPr lang="en-US" dirty="0"/>
          </a:p>
          <a:p>
            <a:r>
              <a:rPr lang="en-US" dirty="0"/>
              <a:t>pp. 38 “just about everyone” implies a large majority, 7.22 billion people </a:t>
            </a:r>
            <a:r>
              <a:rPr lang="en-US" baseline="30000" dirty="0"/>
              <a:t>[2]</a:t>
            </a:r>
            <a:r>
              <a:rPr lang="en-US" dirty="0"/>
              <a:t> , ~4 billion email accounts</a:t>
            </a:r>
            <a:r>
              <a:rPr lang="en-US" baseline="30000" dirty="0"/>
              <a:t>[3]</a:t>
            </a:r>
            <a:r>
              <a:rPr lang="en-US" dirty="0"/>
              <a:t> , with many people having multiple accounts.</a:t>
            </a:r>
          </a:p>
          <a:p>
            <a:r>
              <a:rPr lang="en-US" dirty="0"/>
              <a:t>pp. 43 Q 45, Source for 90%?</a:t>
            </a:r>
          </a:p>
          <a:p>
            <a:r>
              <a:rPr lang="en-US" dirty="0"/>
              <a:t>End of Chapter questions I liked: 2, 4, 11, 13, 15, 17, 17, 38, 43</a:t>
            </a:r>
          </a:p>
          <a:p>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3</a:t>
            </a:fld>
            <a:endParaRPr lang="en-US"/>
          </a:p>
        </p:txBody>
      </p:sp>
    </p:spTree>
    <p:extLst>
      <p:ext uri="{BB962C8B-B14F-4D97-AF65-F5344CB8AC3E}">
        <p14:creationId xmlns:p14="http://schemas.microsoft.com/office/powerpoint/2010/main" val="210816412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Quiz!</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dirty="0"/>
              <a:t>List 4 ways of committing plagiarism.</a:t>
            </a:r>
          </a:p>
          <a:p>
            <a:pPr marL="457200" indent="-457200">
              <a:buFont typeface="+mj-lt"/>
              <a:buAutoNum type="arabicPeriod"/>
            </a:pPr>
            <a:r>
              <a:rPr lang="en-US" dirty="0"/>
              <a:t>Who invented the computer mouse? </a:t>
            </a:r>
          </a:p>
          <a:p>
            <a:pPr marL="457200" indent="-457200">
              <a:buFont typeface="+mj-lt"/>
              <a:buAutoNum type="arabicPeriod"/>
            </a:pPr>
            <a:r>
              <a:rPr lang="en-US" dirty="0"/>
              <a:t>Name earliest wireless network mentioned in Chapter 1.</a:t>
            </a:r>
          </a:p>
          <a:p>
            <a:pPr marL="662968" lvl="1" indent="-457200">
              <a:buFont typeface="+mj-lt"/>
              <a:buAutoNum type="arabicPeriod"/>
            </a:pPr>
            <a:r>
              <a:rPr lang="en-US" dirty="0"/>
              <a:t>List 2 practical reasons it was more rapidly adopted on the continent of Europe than the British Isles</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4</a:t>
            </a:fld>
            <a:endParaRPr lang="en-US"/>
          </a:p>
        </p:txBody>
      </p:sp>
    </p:spTree>
    <p:extLst>
      <p:ext uri="{BB962C8B-B14F-4D97-AF65-F5344CB8AC3E}">
        <p14:creationId xmlns:p14="http://schemas.microsoft.com/office/powerpoint/2010/main" val="326224822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5</a:t>
            </a:fld>
            <a:endParaRPr lang="en-US"/>
          </a:p>
        </p:txBody>
      </p:sp>
      <p:pic>
        <p:nvPicPr>
          <p:cNvPr id="2" name="Picture 1"/>
          <p:cNvPicPr>
            <a:picLocks noChangeAspect="1"/>
          </p:cNvPicPr>
          <p:nvPr/>
        </p:nvPicPr>
        <p:blipFill>
          <a:blip r:embed="rId3"/>
          <a:stretch>
            <a:fillRect/>
          </a:stretch>
        </p:blipFill>
        <p:spPr>
          <a:xfrm>
            <a:off x="0" y="368300"/>
            <a:ext cx="9144000" cy="4395669"/>
          </a:xfrm>
          <a:prstGeom prst="rect">
            <a:avLst/>
          </a:prstGeom>
        </p:spPr>
      </p:pic>
      <p:sp>
        <p:nvSpPr>
          <p:cNvPr id="7" name="TextBox 6"/>
          <p:cNvSpPr txBox="1"/>
          <p:nvPr/>
        </p:nvSpPr>
        <p:spPr>
          <a:xfrm>
            <a:off x="1728914" y="4770009"/>
            <a:ext cx="5686172" cy="346249"/>
          </a:xfrm>
          <a:prstGeom prst="rect">
            <a:avLst/>
          </a:prstGeom>
          <a:noFill/>
        </p:spPr>
        <p:txBody>
          <a:bodyPr wrap="none" rtlCol="0">
            <a:spAutoFit/>
          </a:bodyPr>
          <a:lstStyle/>
          <a:p>
            <a:pPr>
              <a:lnSpc>
                <a:spcPct val="90000"/>
              </a:lnSpc>
            </a:pPr>
            <a:r>
              <a:rPr lang="en-US" dirty="0"/>
              <a:t>Douglas </a:t>
            </a:r>
            <a:r>
              <a:rPr lang="en-US" dirty="0" err="1"/>
              <a:t>Engelbart</a:t>
            </a:r>
            <a:r>
              <a:rPr lang="en-US" dirty="0"/>
              <a:t> (1925-2013</a:t>
            </a:r>
            <a:r>
              <a:rPr lang="en-US" dirty="0" smtClean="0"/>
              <a:t>) http</a:t>
            </a:r>
            <a:r>
              <a:rPr lang="en-US" dirty="0"/>
              <a:t>://</a:t>
            </a:r>
            <a:r>
              <a:rPr lang="en-US" dirty="0" err="1"/>
              <a:t>xkcd.com</a:t>
            </a:r>
            <a:r>
              <a:rPr lang="en-US" dirty="0"/>
              <a:t>/1234/</a:t>
            </a:r>
          </a:p>
        </p:txBody>
      </p:sp>
    </p:spTree>
    <p:extLst>
      <p:ext uri="{BB962C8B-B14F-4D97-AF65-F5344CB8AC3E}">
        <p14:creationId xmlns:p14="http://schemas.microsoft.com/office/powerpoint/2010/main" val="1681759808"/>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a:t>
            </a:r>
            <a:endParaRPr lang="en-US" dirty="0"/>
          </a:p>
        </p:txBody>
      </p:sp>
      <p:sp>
        <p:nvSpPr>
          <p:cNvPr id="3" name="Content Placeholder 2"/>
          <p:cNvSpPr>
            <a:spLocks noGrp="1"/>
          </p:cNvSpPr>
          <p:nvPr>
            <p:ph idx="1"/>
          </p:nvPr>
        </p:nvSpPr>
        <p:spPr/>
        <p:txBody>
          <a:bodyPr>
            <a:normAutofit fontScale="92500" lnSpcReduction="10000"/>
          </a:bodyPr>
          <a:lstStyle/>
          <a:p>
            <a:r>
              <a:rPr lang="en-US" dirty="0"/>
              <a:t>Create an information processing technology timeline</a:t>
            </a:r>
          </a:p>
          <a:p>
            <a:pPr lvl="1"/>
            <a:r>
              <a:rPr lang="en-US" dirty="0"/>
              <a:t>You can choose any scope (time periods, domains, etc.) and format you like</a:t>
            </a:r>
          </a:p>
          <a:p>
            <a:pPr lvl="1"/>
            <a:r>
              <a:rPr lang="en-US" dirty="0"/>
              <a:t>Example timeline - http://</a:t>
            </a:r>
            <a:r>
              <a:rPr lang="en-US" dirty="0" err="1"/>
              <a:t>www.pbs.org</a:t>
            </a:r>
            <a:r>
              <a:rPr lang="en-US" dirty="0"/>
              <a:t>/</a:t>
            </a:r>
            <a:r>
              <a:rPr lang="en-US" dirty="0" err="1"/>
              <a:t>wgbh</a:t>
            </a:r>
            <a:r>
              <a:rPr lang="en-US" dirty="0"/>
              <a:t>/</a:t>
            </a:r>
            <a:r>
              <a:rPr lang="en-US" dirty="0" err="1"/>
              <a:t>amex</a:t>
            </a:r>
            <a:r>
              <a:rPr lang="en-US" dirty="0"/>
              <a:t>/telephone/timeline/</a:t>
            </a:r>
            <a:r>
              <a:rPr lang="en-US" dirty="0" err="1"/>
              <a:t>timeline_text.html</a:t>
            </a:r>
            <a:endParaRPr lang="en-US" dirty="0"/>
          </a:p>
          <a:p>
            <a:r>
              <a:rPr lang="en-US" dirty="0"/>
              <a:t>Write a 1 page paper that draws a conclusion using your timeline to illustrate your point.</a:t>
            </a:r>
          </a:p>
          <a:p>
            <a:r>
              <a:rPr lang="en-US" dirty="0"/>
              <a:t>Class Timeline Wiki</a:t>
            </a:r>
          </a:p>
          <a:p>
            <a:pPr lvl="1"/>
            <a:r>
              <a:rPr lang="en-US" dirty="0"/>
              <a:t>Add the items from your individual timeline to the class timeline wiki on </a:t>
            </a:r>
            <a:r>
              <a:rPr lang="en-US" dirty="0" err="1"/>
              <a:t>myWPI</a:t>
            </a:r>
            <a:r>
              <a:rPr lang="en-US" dirty="0"/>
              <a:t> </a:t>
            </a:r>
            <a:r>
              <a:rPr lang="en-US" dirty="0" smtClean="0">
                <a:sym typeface="Wingdings"/>
              </a:rPr>
              <a:t></a:t>
            </a:r>
            <a:r>
              <a:rPr lang="en-US" dirty="0" smtClean="0"/>
              <a:t> </a:t>
            </a:r>
            <a:r>
              <a:rPr lang="en-US" dirty="0"/>
              <a:t>Course Tools </a:t>
            </a:r>
            <a:r>
              <a:rPr lang="en-US" dirty="0" smtClean="0">
                <a:sym typeface="Wingdings"/>
              </a:rPr>
              <a:t></a:t>
            </a:r>
            <a:r>
              <a:rPr lang="en-US" dirty="0" smtClean="0"/>
              <a:t>Wiki </a:t>
            </a:r>
            <a:r>
              <a:rPr lang="en-US" dirty="0"/>
              <a:t>Tool</a:t>
            </a:r>
          </a:p>
          <a:p>
            <a:pPr lvl="2"/>
            <a:r>
              <a:rPr lang="en-US" dirty="0"/>
              <a:t>subject to change per TA directions to be announced</a:t>
            </a:r>
          </a:p>
          <a:p>
            <a:pPr lvl="1"/>
            <a:r>
              <a:rPr lang="en-US" dirty="0"/>
              <a:t>Please </a:t>
            </a:r>
            <a:r>
              <a:rPr lang="en-US" dirty="0" smtClean="0"/>
              <a:t>(insertion) sort </a:t>
            </a:r>
            <a:r>
              <a:rPr lang="en-US" dirty="0"/>
              <a:t>according to date</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6</a:t>
            </a:fld>
            <a:endParaRPr lang="en-US"/>
          </a:p>
        </p:txBody>
      </p:sp>
    </p:spTree>
    <p:extLst>
      <p:ext uri="{BB962C8B-B14F-4D97-AF65-F5344CB8AC3E}">
        <p14:creationId xmlns:p14="http://schemas.microsoft.com/office/powerpoint/2010/main" val="66329659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0" y="2279474"/>
            <a:ext cx="9144000" cy="320194"/>
          </a:xfrm>
          <a:prstGeom prst="rect">
            <a:avLst/>
          </a:prstGeom>
          <a:solidFill>
            <a:schemeClr val="bg1">
              <a:alpha val="24000"/>
            </a:schemeClr>
          </a:solidFill>
          <a:ln w="9525">
            <a:solidFill>
              <a:schemeClr val="bg1"/>
            </a:solidFill>
            <a:miter lim="800000"/>
            <a:headEnd/>
            <a:tailEnd/>
          </a:ln>
        </p:spPr>
        <p:txBody>
          <a:bodyPr wrap="none" anchor="ctr">
            <a:prstTxWarp prst="textNoShape">
              <a:avLst/>
            </a:prstTxWarp>
          </a:bodyPr>
          <a:lstStyle/>
          <a:p>
            <a:endParaRPr lang="en-US"/>
          </a:p>
        </p:txBody>
      </p:sp>
      <p:sp>
        <p:nvSpPr>
          <p:cNvPr id="6" name="Title 5"/>
          <p:cNvSpPr>
            <a:spLocks noGrp="1"/>
          </p:cNvSpPr>
          <p:nvPr>
            <p:ph type="title"/>
          </p:nvPr>
        </p:nvSpPr>
        <p:spPr/>
        <p:txBody>
          <a:bodyPr/>
          <a:lstStyle/>
          <a:p>
            <a:r>
              <a:rPr lang="en-US" dirty="0" smtClean="0"/>
              <a:t>Overview</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dirty="0" smtClean="0"/>
              <a:t>Review</a:t>
            </a:r>
          </a:p>
          <a:p>
            <a:pPr marL="457200" indent="-457200">
              <a:buFont typeface="+mj-lt"/>
              <a:buAutoNum type="arabicPeriod"/>
            </a:pPr>
            <a:r>
              <a:rPr lang="en-US" dirty="0"/>
              <a:t>Assignment</a:t>
            </a:r>
          </a:p>
          <a:p>
            <a:pPr marL="457200" indent="-457200">
              <a:buFont typeface="+mj-lt"/>
              <a:buAutoNum type="arabicPeriod"/>
            </a:pPr>
            <a:r>
              <a:rPr lang="en-US" dirty="0" smtClean="0"/>
              <a:t>Guest Speaker</a:t>
            </a:r>
          </a:p>
          <a:p>
            <a:pPr marL="457200" indent="-457200">
              <a:buFont typeface="+mj-lt"/>
              <a:buAutoNum type="arabicPeriod"/>
            </a:pPr>
            <a:r>
              <a:rPr lang="en-US" dirty="0" smtClean="0"/>
              <a:t>Critical Thinking</a:t>
            </a:r>
          </a:p>
        </p:txBody>
      </p:sp>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7</a:t>
            </a:fld>
            <a:endParaRPr lang="en-US"/>
          </a:p>
        </p:txBody>
      </p:sp>
    </p:spTree>
    <p:extLst>
      <p:ext uri="{BB962C8B-B14F-4D97-AF65-F5344CB8AC3E}">
        <p14:creationId xmlns:p14="http://schemas.microsoft.com/office/powerpoint/2010/main" val="362411123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 2014 Keith A. Pray</a:t>
            </a:r>
            <a:endParaRPr lang="en-US"/>
          </a:p>
        </p:txBody>
      </p:sp>
      <p:sp>
        <p:nvSpPr>
          <p:cNvPr id="5" name="Slide Number Placeholder 4"/>
          <p:cNvSpPr>
            <a:spLocks noGrp="1"/>
          </p:cNvSpPr>
          <p:nvPr>
            <p:ph type="sldNum" sz="quarter" idx="12"/>
          </p:nvPr>
        </p:nvSpPr>
        <p:spPr/>
        <p:txBody>
          <a:bodyPr/>
          <a:lstStyle/>
          <a:p>
            <a:fld id="{A2A17EAB-8B51-5C40-8776-6683E51FA7A0}" type="slidenum">
              <a:rPr lang="en-US" smtClean="0"/>
              <a:t>8</a:t>
            </a:fld>
            <a:endParaRPr lang="en-US"/>
          </a:p>
        </p:txBody>
      </p:sp>
      <p:pic>
        <p:nvPicPr>
          <p:cNvPr id="6" name="Picture 5"/>
          <p:cNvPicPr>
            <a:picLocks noChangeAspect="1"/>
          </p:cNvPicPr>
          <p:nvPr/>
        </p:nvPicPr>
        <p:blipFill>
          <a:blip r:embed="rId3"/>
          <a:stretch>
            <a:fillRect/>
          </a:stretch>
        </p:blipFill>
        <p:spPr>
          <a:xfrm>
            <a:off x="0" y="1168146"/>
            <a:ext cx="9144000" cy="2807208"/>
          </a:xfrm>
          <a:prstGeom prst="rect">
            <a:avLst/>
          </a:prstGeom>
        </p:spPr>
      </p:pic>
    </p:spTree>
    <p:extLst>
      <p:ext uri="{BB962C8B-B14F-4D97-AF65-F5344CB8AC3E}">
        <p14:creationId xmlns:p14="http://schemas.microsoft.com/office/powerpoint/2010/main" val="2033920929"/>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Logical Arguments</a:t>
            </a:r>
            <a:endParaRPr lang="en-US" dirty="0"/>
          </a:p>
        </p:txBody>
      </p:sp>
      <p:sp>
        <p:nvSpPr>
          <p:cNvPr id="3" name="Content Placeholder 2"/>
          <p:cNvSpPr>
            <a:spLocks noGrp="1"/>
          </p:cNvSpPr>
          <p:nvPr>
            <p:ph sz="half" idx="1"/>
          </p:nvPr>
        </p:nvSpPr>
        <p:spPr/>
        <p:txBody>
          <a:bodyPr/>
          <a:lstStyle/>
          <a:p>
            <a:r>
              <a:rPr lang="en-US" dirty="0"/>
              <a:t>Premise 1</a:t>
            </a:r>
          </a:p>
          <a:p>
            <a:r>
              <a:rPr lang="en-US" dirty="0"/>
              <a:t>Premise 2 (optional)</a:t>
            </a:r>
          </a:p>
          <a:p>
            <a:r>
              <a:rPr lang="en-US" dirty="0"/>
              <a:t>.</a:t>
            </a:r>
          </a:p>
          <a:p>
            <a:r>
              <a:rPr lang="en-US" dirty="0"/>
              <a:t>.</a:t>
            </a:r>
          </a:p>
          <a:p>
            <a:r>
              <a:rPr lang="en-US" dirty="0"/>
              <a:t>.</a:t>
            </a:r>
          </a:p>
          <a:p>
            <a:r>
              <a:rPr lang="en-US" dirty="0"/>
              <a:t>Premise 3 (optional)</a:t>
            </a:r>
          </a:p>
          <a:p>
            <a:r>
              <a:rPr lang="en-US" dirty="0" smtClean="0"/>
              <a:t>Conclusion</a:t>
            </a:r>
            <a:endParaRPr lang="en-US" dirty="0"/>
          </a:p>
        </p:txBody>
      </p:sp>
      <p:sp>
        <p:nvSpPr>
          <p:cNvPr id="4" name="Content Placeholder 3"/>
          <p:cNvSpPr>
            <a:spLocks noGrp="1"/>
          </p:cNvSpPr>
          <p:nvPr>
            <p:ph sz="half" idx="2"/>
          </p:nvPr>
        </p:nvSpPr>
        <p:spPr/>
        <p:txBody>
          <a:bodyPr/>
          <a:lstStyle/>
          <a:p>
            <a:r>
              <a:rPr lang="en-US" dirty="0"/>
              <a:t>Every A is a B</a:t>
            </a:r>
          </a:p>
          <a:p>
            <a:r>
              <a:rPr lang="en-US" dirty="0"/>
              <a:t>C is an A</a:t>
            </a:r>
          </a:p>
          <a:p>
            <a:r>
              <a:rPr lang="en-US" dirty="0"/>
              <a:t>Conclusion: C is a B</a:t>
            </a:r>
          </a:p>
          <a:p>
            <a:endParaRPr lang="en-US" dirty="0"/>
          </a:p>
          <a:p>
            <a:r>
              <a:rPr lang="en-US" dirty="0"/>
              <a:t>Every dog is a canine</a:t>
            </a:r>
          </a:p>
          <a:p>
            <a:r>
              <a:rPr lang="en-US" dirty="0"/>
              <a:t>Rupert is a dog</a:t>
            </a:r>
          </a:p>
          <a:p>
            <a:r>
              <a:rPr lang="en-US" dirty="0"/>
              <a:t>Conclusion: Rupert is a </a:t>
            </a:r>
            <a:r>
              <a:rPr lang="en-US" dirty="0" smtClean="0"/>
              <a:t>canine</a:t>
            </a:r>
            <a:endParaRPr lang="en-US" dirty="0"/>
          </a:p>
        </p:txBody>
      </p:sp>
      <p:sp>
        <p:nvSpPr>
          <p:cNvPr id="5" name="Footer Placeholder 4"/>
          <p:cNvSpPr>
            <a:spLocks noGrp="1"/>
          </p:cNvSpPr>
          <p:nvPr>
            <p:ph type="ftr" sz="quarter" idx="11"/>
          </p:nvPr>
        </p:nvSpPr>
        <p:spPr/>
        <p:txBody>
          <a:bodyPr/>
          <a:lstStyle/>
          <a:p>
            <a:r>
              <a:rPr lang="en-US" smtClean="0"/>
              <a:t>© 2014 Keith A. Pray</a:t>
            </a:r>
            <a:endParaRPr lang="en-US"/>
          </a:p>
        </p:txBody>
      </p:sp>
      <p:sp>
        <p:nvSpPr>
          <p:cNvPr id="6" name="Slide Number Placeholder 5"/>
          <p:cNvSpPr>
            <a:spLocks noGrp="1"/>
          </p:cNvSpPr>
          <p:nvPr>
            <p:ph type="sldNum" sz="quarter" idx="12"/>
          </p:nvPr>
        </p:nvSpPr>
        <p:spPr/>
        <p:txBody>
          <a:bodyPr/>
          <a:lstStyle/>
          <a:p>
            <a:fld id="{A2A17EAB-8B51-5C40-8776-6683E51FA7A0}" type="slidenum">
              <a:rPr lang="en-US" smtClean="0"/>
              <a:t>9</a:t>
            </a:fld>
            <a:endParaRPr lang="en-US"/>
          </a:p>
        </p:txBody>
      </p:sp>
    </p:spTree>
    <p:extLst>
      <p:ext uri="{BB962C8B-B14F-4D97-AF65-F5344CB8AC3E}">
        <p14:creationId xmlns:p14="http://schemas.microsoft.com/office/powerpoint/2010/main" val="981466384"/>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Red Radial 16x9">
  <a:themeElements>
    <a:clrScheme name="RedRadial_16x9">
      <a:dk1>
        <a:sysClr val="windowText" lastClr="000000"/>
      </a:dk1>
      <a:lt1>
        <a:sysClr val="window" lastClr="FFFFFF"/>
      </a:lt1>
      <a:dk2>
        <a:srgbClr val="960000"/>
      </a:dk2>
      <a:lt2>
        <a:srgbClr val="BCB49E"/>
      </a:lt2>
      <a:accent1>
        <a:srgbClr val="DDA859"/>
      </a:accent1>
      <a:accent2>
        <a:srgbClr val="968A68"/>
      </a:accent2>
      <a:accent3>
        <a:srgbClr val="D3432B"/>
      </a:accent3>
      <a:accent4>
        <a:srgbClr val="BD9B47"/>
      </a:accent4>
      <a:accent5>
        <a:srgbClr val="618F91"/>
      </a:accent5>
      <a:accent6>
        <a:srgbClr val="DD7323"/>
      </a:accent6>
      <a:hlink>
        <a:srgbClr val="DDA859"/>
      </a:hlink>
      <a:folHlink>
        <a:srgbClr val="968A68"/>
      </a:folHlink>
    </a:clrScheme>
    <a:fontScheme name="Cambria">
      <a:maj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xtreme Shadow">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threePt" dir="tl">
              <a:rot lat="0" lon="0" rev="19800000"/>
            </a:lightRig>
          </a:scene3d>
          <a:sp3d prstMaterial="plastic">
            <a:bevelT w="25400" h="1905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38100" h="31750"/>
          </a:sp3d>
        </a:effectStyle>
      </a:effectStyleLst>
      <a:bgFillStyleLst>
        <a:solidFill>
          <a:schemeClr val="phClr"/>
        </a:solidFill>
        <a:gradFill rotWithShape="1">
          <a:gsLst>
            <a:gs pos="0">
              <a:schemeClr val="phClr">
                <a:tint val="100000"/>
                <a:shade val="80000"/>
                <a:satMod val="100000"/>
              </a:schemeClr>
            </a:gs>
            <a:gs pos="65000">
              <a:schemeClr val="phClr">
                <a:tint val="100000"/>
                <a:shade val="40000"/>
                <a:satMod val="100000"/>
              </a:schemeClr>
            </a:gs>
            <a:gs pos="100000">
              <a:schemeClr val="phClr">
                <a:shade val="5000"/>
                <a:satMod val="100000"/>
              </a:schemeClr>
            </a:gs>
          </a:gsLst>
          <a:path path="circle">
            <a:fillToRect l="25000" t="25000" r="25000" b="25000"/>
          </a:path>
        </a:gradFill>
        <a:gradFill flip="none" rotWithShape="1">
          <a:gsLst>
            <a:gs pos="17000">
              <a:schemeClr val="phClr"/>
            </a:gs>
            <a:gs pos="71000">
              <a:schemeClr val="phClr">
                <a:tint val="100000"/>
                <a:shade val="40000"/>
                <a:satMod val="100000"/>
              </a:schemeClr>
            </a:gs>
            <a:gs pos="100000">
              <a:schemeClr val="phClr">
                <a:shade val="5000"/>
                <a:satMod val="100000"/>
              </a:schemeClr>
            </a:gs>
          </a:gsLst>
          <a:path path="circle">
            <a:fillToRect l="50000" t="50000" r="50000" b="50000"/>
          </a:path>
          <a:tileRect/>
        </a:grad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9050">
          <a:miter lim="800000"/>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defRPr sz="280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TS102804895.potx</Template>
  <TotalTime>3305</TotalTime>
  <Words>1698</Words>
  <Application>Microsoft Macintosh PowerPoint</Application>
  <PresentationFormat>On-screen Show (16:9)</PresentationFormat>
  <Paragraphs>191</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Red Radial 16x9</vt:lpstr>
      <vt:lpstr>Class 2 Critical Thinking</vt:lpstr>
      <vt:lpstr>Overview</vt:lpstr>
      <vt:lpstr>My Reading Notes</vt:lpstr>
      <vt:lpstr>Group Quiz!</vt:lpstr>
      <vt:lpstr>PowerPoint Presentation</vt:lpstr>
      <vt:lpstr>Assignment</vt:lpstr>
      <vt:lpstr>Overview</vt:lpstr>
      <vt:lpstr>PowerPoint Presentation</vt:lpstr>
      <vt:lpstr>Logical Arguments</vt:lpstr>
      <vt:lpstr>Weak Or Strong Arguments</vt:lpstr>
      <vt:lpstr>Common Fallacies 1/3</vt:lpstr>
      <vt:lpstr>Common Fallacies 2/3</vt:lpstr>
      <vt:lpstr>Common Fallacies 3/3</vt:lpstr>
      <vt:lpstr>Class 2 The End</vt:lpstr>
    </vt:vector>
  </TitlesOfParts>
  <Company>WPI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A. Pray</dc:creator>
  <cp:lastModifiedBy>Keith A. Pray</cp:lastModifiedBy>
  <cp:revision>67</cp:revision>
  <dcterms:created xsi:type="dcterms:W3CDTF">2014-08-25T02:19:16Z</dcterms:created>
  <dcterms:modified xsi:type="dcterms:W3CDTF">2014-09-09T02:42:04Z</dcterms:modified>
</cp:coreProperties>
</file>