
<file path=[Content_Types].xml><?xml version="1.0" encoding="utf-8"?>
<Types xmlns="http://schemas.openxmlformats.org/package/2006/content-types">
  <Default Extension="jpg" ContentType="image/jpeg"/>
  <Default Extension="xml" ContentType="application/xml"/>
  <Default Extension="jpeg" ContentType="image/jpeg"/>
  <Default Extension="gif" ContentType="image/gif"/>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55"/>
  </p:notesMasterIdLst>
  <p:handoutMasterIdLst>
    <p:handoutMasterId r:id="rId56"/>
  </p:handoutMasterIdLst>
  <p:sldIdLst>
    <p:sldId id="256" r:id="rId2"/>
    <p:sldId id="641" r:id="rId3"/>
    <p:sldId id="345" r:id="rId4"/>
    <p:sldId id="601" r:id="rId5"/>
    <p:sldId id="710" r:id="rId6"/>
    <p:sldId id="545" r:id="rId7"/>
    <p:sldId id="507" r:id="rId8"/>
    <p:sldId id="546" r:id="rId9"/>
    <p:sldId id="508" r:id="rId10"/>
    <p:sldId id="704" r:id="rId11"/>
    <p:sldId id="705" r:id="rId12"/>
    <p:sldId id="706" r:id="rId13"/>
    <p:sldId id="707" r:id="rId14"/>
    <p:sldId id="708" r:id="rId15"/>
    <p:sldId id="709" r:id="rId16"/>
    <p:sldId id="688" r:id="rId17"/>
    <p:sldId id="689" r:id="rId18"/>
    <p:sldId id="690" r:id="rId19"/>
    <p:sldId id="691" r:id="rId20"/>
    <p:sldId id="692" r:id="rId21"/>
    <p:sldId id="693" r:id="rId22"/>
    <p:sldId id="670" r:id="rId23"/>
    <p:sldId id="671" r:id="rId24"/>
    <p:sldId id="672" r:id="rId25"/>
    <p:sldId id="673" r:id="rId26"/>
    <p:sldId id="674" r:id="rId27"/>
    <p:sldId id="675" r:id="rId28"/>
    <p:sldId id="676" r:id="rId29"/>
    <p:sldId id="694" r:id="rId30"/>
    <p:sldId id="695" r:id="rId31"/>
    <p:sldId id="696" r:id="rId32"/>
    <p:sldId id="697" r:id="rId33"/>
    <p:sldId id="698" r:id="rId34"/>
    <p:sldId id="699" r:id="rId35"/>
    <p:sldId id="700" r:id="rId36"/>
    <p:sldId id="701" r:id="rId37"/>
    <p:sldId id="702" r:id="rId38"/>
    <p:sldId id="703" r:id="rId39"/>
    <p:sldId id="329" r:id="rId40"/>
    <p:sldId id="570" r:id="rId41"/>
    <p:sldId id="516" r:id="rId42"/>
    <p:sldId id="478" r:id="rId43"/>
    <p:sldId id="479" r:id="rId44"/>
    <p:sldId id="480" r:id="rId45"/>
    <p:sldId id="481" r:id="rId46"/>
    <p:sldId id="482" r:id="rId47"/>
    <p:sldId id="483" r:id="rId48"/>
    <p:sldId id="484" r:id="rId49"/>
    <p:sldId id="485" r:id="rId50"/>
    <p:sldId id="486" r:id="rId51"/>
    <p:sldId id="487" r:id="rId52"/>
    <p:sldId id="488" r:id="rId53"/>
    <p:sldId id="489" r:id="rId54"/>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19" autoAdjust="0"/>
  </p:normalViewPr>
  <p:slideViewPr>
    <p:cSldViewPr>
      <p:cViewPr varScale="1">
        <p:scale>
          <a:sx n="132" d="100"/>
          <a:sy n="132" d="100"/>
        </p:scale>
        <p:origin x="-131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60" Type="http://schemas.openxmlformats.org/officeDocument/2006/relationships/theme" Target="theme/theme1.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presProps" Target="presProps.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printerSettings" Target="printerSettings/printerSettings1.bin"/><Relationship Id="rId59" Type="http://schemas.openxmlformats.org/officeDocument/2006/relationships/viewProps" Target="viewProp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notesMaster" Target="notesMasters/notesMaster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handoutMaster" Target="handoutMasters/handoutMaster1.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tableStyles" Target="tableStyle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kap:imps:MidTermSurve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Like</c:v>
                </c:pt>
              </c:strCache>
            </c:strRef>
          </c:tx>
          <c:invertIfNegative val="0"/>
          <c:cat>
            <c:strRef>
              <c:f>Sheet1!$A$2:$A$15</c:f>
              <c:strCache>
                <c:ptCount val="14"/>
                <c:pt idx="0">
                  <c:v>Discussions</c:v>
                </c:pt>
                <c:pt idx="1">
                  <c:v>Paper Feedback</c:v>
                </c:pt>
                <c:pt idx="2">
                  <c:v>Guest Lecturers</c:v>
                </c:pt>
                <c:pt idx="3">
                  <c:v>Reading</c:v>
                </c:pt>
                <c:pt idx="4">
                  <c:v>Group Quizes</c:v>
                </c:pt>
                <c:pt idx="5">
                  <c:v>Papers</c:v>
                </c:pt>
                <c:pt idx="6">
                  <c:v>Individual Presentations</c:v>
                </c:pt>
                <c:pt idx="7">
                  <c:v>Class Slides Availability</c:v>
                </c:pt>
                <c:pt idx="8">
                  <c:v>Instructor Communication</c:v>
                </c:pt>
                <c:pt idx="9">
                  <c:v>Reading Explanation</c:v>
                </c:pt>
                <c:pt idx="10">
                  <c:v>Extra Credit</c:v>
                </c:pt>
                <c:pt idx="11">
                  <c:v>Student Time On Reading</c:v>
                </c:pt>
                <c:pt idx="12">
                  <c:v>Student Time On Assignments</c:v>
                </c:pt>
                <c:pt idx="13">
                  <c:v>Student Participate</c:v>
                </c:pt>
              </c:strCache>
            </c:strRef>
          </c:cat>
          <c:val>
            <c:numRef>
              <c:f>Sheet1!$B$2:$B$15</c:f>
              <c:numCache>
                <c:formatCode>General</c:formatCode>
                <c:ptCount val="14"/>
                <c:pt idx="0">
                  <c:v>19.0</c:v>
                </c:pt>
                <c:pt idx="1">
                  <c:v>6.0</c:v>
                </c:pt>
                <c:pt idx="2">
                  <c:v>2.0</c:v>
                </c:pt>
                <c:pt idx="3">
                  <c:v>1.0</c:v>
                </c:pt>
                <c:pt idx="4">
                  <c:v>1.0</c:v>
                </c:pt>
                <c:pt idx="5">
                  <c:v>1.0</c:v>
                </c:pt>
                <c:pt idx="6">
                  <c:v>3.0</c:v>
                </c:pt>
                <c:pt idx="7">
                  <c:v>1.0</c:v>
                </c:pt>
                <c:pt idx="8">
                  <c:v>4.0</c:v>
                </c:pt>
              </c:numCache>
            </c:numRef>
          </c:val>
        </c:ser>
        <c:ser>
          <c:idx val="1"/>
          <c:order val="1"/>
          <c:tx>
            <c:strRef>
              <c:f>Sheet1!$C$1</c:f>
              <c:strCache>
                <c:ptCount val="1"/>
                <c:pt idx="0">
                  <c:v>Less</c:v>
                </c:pt>
              </c:strCache>
            </c:strRef>
          </c:tx>
          <c:invertIfNegative val="0"/>
          <c:cat>
            <c:strRef>
              <c:f>Sheet1!$A$2:$A$15</c:f>
              <c:strCache>
                <c:ptCount val="14"/>
                <c:pt idx="0">
                  <c:v>Discussions</c:v>
                </c:pt>
                <c:pt idx="1">
                  <c:v>Paper Feedback</c:v>
                </c:pt>
                <c:pt idx="2">
                  <c:v>Guest Lecturers</c:v>
                </c:pt>
                <c:pt idx="3">
                  <c:v>Reading</c:v>
                </c:pt>
                <c:pt idx="4">
                  <c:v>Group Quizes</c:v>
                </c:pt>
                <c:pt idx="5">
                  <c:v>Papers</c:v>
                </c:pt>
                <c:pt idx="6">
                  <c:v>Individual Presentations</c:v>
                </c:pt>
                <c:pt idx="7">
                  <c:v>Class Slides Availability</c:v>
                </c:pt>
                <c:pt idx="8">
                  <c:v>Instructor Communication</c:v>
                </c:pt>
                <c:pt idx="9">
                  <c:v>Reading Explanation</c:v>
                </c:pt>
                <c:pt idx="10">
                  <c:v>Extra Credit</c:v>
                </c:pt>
                <c:pt idx="11">
                  <c:v>Student Time On Reading</c:v>
                </c:pt>
                <c:pt idx="12">
                  <c:v>Student Time On Assignments</c:v>
                </c:pt>
                <c:pt idx="13">
                  <c:v>Student Participate</c:v>
                </c:pt>
              </c:strCache>
            </c:strRef>
          </c:cat>
          <c:val>
            <c:numRef>
              <c:f>Sheet1!$C$2:$C$15</c:f>
              <c:numCache>
                <c:formatCode>General</c:formatCode>
                <c:ptCount val="14"/>
                <c:pt idx="0">
                  <c:v>3.0</c:v>
                </c:pt>
                <c:pt idx="1">
                  <c:v>2.0</c:v>
                </c:pt>
                <c:pt idx="5">
                  <c:v>5.0</c:v>
                </c:pt>
                <c:pt idx="8">
                  <c:v>2.0</c:v>
                </c:pt>
              </c:numCache>
            </c:numRef>
          </c:val>
        </c:ser>
        <c:ser>
          <c:idx val="2"/>
          <c:order val="2"/>
          <c:tx>
            <c:strRef>
              <c:f>Sheet1!$D$1</c:f>
              <c:strCache>
                <c:ptCount val="1"/>
                <c:pt idx="0">
                  <c:v>More</c:v>
                </c:pt>
              </c:strCache>
            </c:strRef>
          </c:tx>
          <c:invertIfNegative val="0"/>
          <c:cat>
            <c:strRef>
              <c:f>Sheet1!$A$2:$A$15</c:f>
              <c:strCache>
                <c:ptCount val="14"/>
                <c:pt idx="0">
                  <c:v>Discussions</c:v>
                </c:pt>
                <c:pt idx="1">
                  <c:v>Paper Feedback</c:v>
                </c:pt>
                <c:pt idx="2">
                  <c:v>Guest Lecturers</c:v>
                </c:pt>
                <c:pt idx="3">
                  <c:v>Reading</c:v>
                </c:pt>
                <c:pt idx="4">
                  <c:v>Group Quizes</c:v>
                </c:pt>
                <c:pt idx="5">
                  <c:v>Papers</c:v>
                </c:pt>
                <c:pt idx="6">
                  <c:v>Individual Presentations</c:v>
                </c:pt>
                <c:pt idx="7">
                  <c:v>Class Slides Availability</c:v>
                </c:pt>
                <c:pt idx="8">
                  <c:v>Instructor Communication</c:v>
                </c:pt>
                <c:pt idx="9">
                  <c:v>Reading Explanation</c:v>
                </c:pt>
                <c:pt idx="10">
                  <c:v>Extra Credit</c:v>
                </c:pt>
                <c:pt idx="11">
                  <c:v>Student Time On Reading</c:v>
                </c:pt>
                <c:pt idx="12">
                  <c:v>Student Time On Assignments</c:v>
                </c:pt>
                <c:pt idx="13">
                  <c:v>Student Participate</c:v>
                </c:pt>
              </c:strCache>
            </c:strRef>
          </c:cat>
          <c:val>
            <c:numRef>
              <c:f>Sheet1!$D$2:$D$15</c:f>
              <c:numCache>
                <c:formatCode>General</c:formatCode>
                <c:ptCount val="14"/>
                <c:pt idx="0">
                  <c:v>1.0</c:v>
                </c:pt>
                <c:pt idx="1">
                  <c:v>3.0</c:v>
                </c:pt>
                <c:pt idx="4">
                  <c:v>1.0</c:v>
                </c:pt>
                <c:pt idx="6">
                  <c:v>1.0</c:v>
                </c:pt>
                <c:pt idx="7">
                  <c:v>3.0</c:v>
                </c:pt>
                <c:pt idx="8">
                  <c:v>1.0</c:v>
                </c:pt>
                <c:pt idx="9">
                  <c:v>3.0</c:v>
                </c:pt>
                <c:pt idx="10">
                  <c:v>1.0</c:v>
                </c:pt>
                <c:pt idx="11">
                  <c:v>10.0</c:v>
                </c:pt>
                <c:pt idx="12">
                  <c:v>9.0</c:v>
                </c:pt>
                <c:pt idx="13">
                  <c:v>4.0</c:v>
                </c:pt>
              </c:numCache>
            </c:numRef>
          </c:val>
        </c:ser>
        <c:dLbls>
          <c:showLegendKey val="0"/>
          <c:showVal val="0"/>
          <c:showCatName val="0"/>
          <c:showSerName val="0"/>
          <c:showPercent val="0"/>
          <c:showBubbleSize val="0"/>
        </c:dLbls>
        <c:gapWidth val="150"/>
        <c:axId val="523871896"/>
        <c:axId val="523874872"/>
      </c:barChart>
      <c:catAx>
        <c:axId val="523871896"/>
        <c:scaling>
          <c:orientation val="minMax"/>
        </c:scaling>
        <c:delete val="0"/>
        <c:axPos val="b"/>
        <c:majorTickMark val="out"/>
        <c:minorTickMark val="none"/>
        <c:tickLblPos val="nextTo"/>
        <c:crossAx val="523874872"/>
        <c:crosses val="autoZero"/>
        <c:auto val="1"/>
        <c:lblAlgn val="ctr"/>
        <c:lblOffset val="100"/>
        <c:noMultiLvlLbl val="0"/>
      </c:catAx>
      <c:valAx>
        <c:axId val="523874872"/>
        <c:scaling>
          <c:orientation val="minMax"/>
        </c:scaling>
        <c:delete val="0"/>
        <c:axPos val="l"/>
        <c:majorGridlines/>
        <c:numFmt formatCode="General" sourceLinked="1"/>
        <c:majorTickMark val="out"/>
        <c:minorTickMark val="none"/>
        <c:tickLblPos val="nextTo"/>
        <c:crossAx val="523871896"/>
        <c:crosses val="autoZero"/>
        <c:crossBetween val="between"/>
      </c:valAx>
    </c:plotArea>
    <c:legend>
      <c:legendPos val="r"/>
      <c:layout/>
      <c:overlay val="0"/>
    </c:legend>
    <c:plotVisOnly val="1"/>
    <c:dispBlanksAs val="gap"/>
    <c:showDLblsOverMax val="0"/>
  </c:chart>
  <c:txPr>
    <a:bodyPr/>
    <a:lstStyle/>
    <a:p>
      <a:pPr>
        <a:defRPr sz="18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rgbClr val="00B050"/>
              </a:solidFill>
              <a:ln w="19050">
                <a:solidFill>
                  <a:schemeClr val="lt1"/>
                </a:solidFill>
              </a:ln>
              <a:effectLst/>
            </c:spPr>
          </c:dPt>
          <c:dPt>
            <c:idx val="2"/>
            <c:bubble3D val="0"/>
            <c:spPr>
              <a:solidFill>
                <a:srgbClr val="C00000"/>
              </a:solidFill>
              <a:ln w="19050">
                <a:solidFill>
                  <a:schemeClr val="lt1"/>
                </a:solidFill>
              </a:ln>
              <a:effectLst/>
            </c:spPr>
          </c:dPt>
          <c:dLbls>
            <c:dLbl>
              <c:idx val="1"/>
              <c:layout>
                <c:manualLayout>
                  <c:x val="0.0571428571428571"/>
                  <c:y val="0.350549161483646"/>
                </c:manualLayout>
              </c:layout>
              <c:spPr>
                <a:solidFill>
                  <a:srgbClr val="FFFFFF"/>
                </a:solidFill>
                <a:ln w="9525" cap="flat" cmpd="sng" algn="ctr">
                  <a:solidFill>
                    <a:srgbClr val="000000">
                      <a:lumMod val="25000"/>
                      <a:lumOff val="75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6401"/>
                        <a:gd name="adj2" fmla="val -149878"/>
                      </a:avLst>
                    </a:prstGeom>
                    <a:noFill/>
                    <a:ln>
                      <a:noFill/>
                    </a:ln>
                  </c15:spPr>
                  <c15:layout/>
                </c:ext>
              </c:extLst>
            </c:dLbl>
            <c:dLbl>
              <c:idx val="2"/>
              <c:layout>
                <c:manualLayout>
                  <c:x val="-0.0854700854700855"/>
                  <c:y val="0.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Sheet1!$A$1:$A$3</c:f>
              <c:strCache>
                <c:ptCount val="3"/>
                <c:pt idx="0">
                  <c:v>Acceptable</c:v>
                </c:pt>
                <c:pt idx="1">
                  <c:v>Not acceptable</c:v>
                </c:pt>
                <c:pt idx="2">
                  <c:v>Don't know</c:v>
                </c:pt>
              </c:strCache>
            </c:strRef>
          </c:cat>
          <c:val>
            <c:numRef>
              <c:f>Sheet1!$B$1:$B$3</c:f>
              <c:numCache>
                <c:formatCode>General</c:formatCode>
                <c:ptCount val="3"/>
                <c:pt idx="0">
                  <c:v>56.0</c:v>
                </c:pt>
                <c:pt idx="1">
                  <c:v>41.0</c:v>
                </c:pt>
                <c:pt idx="2">
                  <c:v>2.0</c:v>
                </c:pt>
              </c:numCache>
            </c:numRef>
          </c:val>
        </c:ser>
        <c:dLbls>
          <c:dLblPos val="ctr"/>
          <c:showLegendKey val="0"/>
          <c:showVal val="1"/>
          <c:showCatName val="0"/>
          <c:showSerName val="0"/>
          <c:showPercent val="0"/>
          <c:showBubbleSize val="0"/>
          <c:showLeaderLines val="0"/>
        </c:dLbls>
        <c:firstSliceAng val="0"/>
      </c:pieChart>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90635473450434"/>
          <c:y val="0.888930536561939"/>
          <c:w val="0.57599384211589"/>
          <c:h val="0.08875542111166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9E922-46C6-4800-90FD-999FF3B9191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91A0126-E3F5-4F53-A9D7-14BFF0E9BB86}">
      <dgm:prSet phldrT="[Text]"/>
      <dgm:spPr/>
      <dgm:t>
        <a:bodyPr/>
        <a:lstStyle/>
        <a:p>
          <a:r>
            <a:rPr lang="en-US" dirty="0" smtClean="0"/>
            <a:t>You</a:t>
          </a:r>
          <a:endParaRPr lang="en-US" dirty="0"/>
        </a:p>
      </dgm:t>
    </dgm:pt>
    <dgm:pt modelId="{F2E0B064-FA49-49D6-B1DA-FE577ACB0315}" type="parTrans" cxnId="{82EFA2A5-037A-408D-A9E7-149D959DEC5C}">
      <dgm:prSet/>
      <dgm:spPr/>
      <dgm:t>
        <a:bodyPr/>
        <a:lstStyle/>
        <a:p>
          <a:endParaRPr lang="en-US"/>
        </a:p>
      </dgm:t>
    </dgm:pt>
    <dgm:pt modelId="{19480249-5043-4429-849B-2487488EC89E}" type="sibTrans" cxnId="{82EFA2A5-037A-408D-A9E7-149D959DEC5C}">
      <dgm:prSet/>
      <dgm:spPr/>
      <dgm:t>
        <a:bodyPr/>
        <a:lstStyle/>
        <a:p>
          <a:endParaRPr lang="en-US"/>
        </a:p>
      </dgm:t>
    </dgm:pt>
    <dgm:pt modelId="{0BC329B7-58A3-4478-8E9A-C5F626A7E4E4}">
      <dgm:prSet phldrT="[Text]"/>
      <dgm:spPr/>
      <dgm:t>
        <a:bodyPr/>
        <a:lstStyle/>
        <a:p>
          <a:r>
            <a:rPr lang="en-US" dirty="0" smtClean="0"/>
            <a:t>Your telephone records</a:t>
          </a:r>
          <a:endParaRPr lang="en-US" dirty="0"/>
        </a:p>
      </dgm:t>
    </dgm:pt>
    <dgm:pt modelId="{950A8BFB-CA62-492C-87C8-2F20D3A8A6FC}" type="parTrans" cxnId="{18EF0B65-E8B9-4067-A9AB-69080642F09E}">
      <dgm:prSet/>
      <dgm:spPr/>
      <dgm:t>
        <a:bodyPr/>
        <a:lstStyle/>
        <a:p>
          <a:endParaRPr lang="en-US"/>
        </a:p>
      </dgm:t>
    </dgm:pt>
    <dgm:pt modelId="{CAC32E32-799D-489D-B8F2-710E5EA74552}" type="sibTrans" cxnId="{18EF0B65-E8B9-4067-A9AB-69080642F09E}">
      <dgm:prSet/>
      <dgm:spPr/>
      <dgm:t>
        <a:bodyPr/>
        <a:lstStyle/>
        <a:p>
          <a:endParaRPr lang="en-US"/>
        </a:p>
      </dgm:t>
    </dgm:pt>
    <dgm:pt modelId="{F19B4374-14B7-4773-B81A-B9D557B9233F}">
      <dgm:prSet phldrT="[Text]"/>
      <dgm:spPr/>
      <dgm:t>
        <a:bodyPr/>
        <a:lstStyle/>
        <a:p>
          <a:r>
            <a:rPr lang="en-US" dirty="0" smtClean="0"/>
            <a:t>Metadata on handset used</a:t>
          </a:r>
          <a:endParaRPr lang="en-US" dirty="0"/>
        </a:p>
      </dgm:t>
    </dgm:pt>
    <dgm:pt modelId="{DF1CC48F-3E1E-451E-BE22-4F4B9A5A88FE}" type="parTrans" cxnId="{B01BC55F-F58F-420E-AD87-A0AF1C0E83CB}">
      <dgm:prSet/>
      <dgm:spPr/>
      <dgm:t>
        <a:bodyPr/>
        <a:lstStyle/>
        <a:p>
          <a:endParaRPr lang="en-US"/>
        </a:p>
      </dgm:t>
    </dgm:pt>
    <dgm:pt modelId="{CC0485B9-2195-4BF9-BCC9-9005A14188CB}" type="sibTrans" cxnId="{B01BC55F-F58F-420E-AD87-A0AF1C0E83CB}">
      <dgm:prSet/>
      <dgm:spPr/>
      <dgm:t>
        <a:bodyPr/>
        <a:lstStyle/>
        <a:p>
          <a:endParaRPr lang="en-US"/>
        </a:p>
      </dgm:t>
    </dgm:pt>
    <dgm:pt modelId="{209B9045-8563-4996-921B-7CD6AC78F5B3}">
      <dgm:prSet phldrT="[Text]"/>
      <dgm:spPr/>
      <dgm:t>
        <a:bodyPr/>
        <a:lstStyle/>
        <a:p>
          <a:r>
            <a:rPr lang="en-US" dirty="0" smtClean="0"/>
            <a:t>Credit card records</a:t>
          </a:r>
          <a:endParaRPr lang="en-US" dirty="0"/>
        </a:p>
      </dgm:t>
    </dgm:pt>
    <dgm:pt modelId="{7442D829-967F-4AD6-89D5-A980CAFFFF76}" type="parTrans" cxnId="{EF707A76-D76B-4523-9586-2B9741B55753}">
      <dgm:prSet/>
      <dgm:spPr/>
      <dgm:t>
        <a:bodyPr/>
        <a:lstStyle/>
        <a:p>
          <a:endParaRPr lang="en-US"/>
        </a:p>
      </dgm:t>
    </dgm:pt>
    <dgm:pt modelId="{8C0FED06-E55C-4A78-8C52-F649969AA288}" type="sibTrans" cxnId="{EF707A76-D76B-4523-9586-2B9741B55753}">
      <dgm:prSet/>
      <dgm:spPr/>
      <dgm:t>
        <a:bodyPr/>
        <a:lstStyle/>
        <a:p>
          <a:endParaRPr lang="en-US"/>
        </a:p>
      </dgm:t>
    </dgm:pt>
    <dgm:pt modelId="{BA6C83D3-D11E-46A1-A24B-1234B6BBE7DC}">
      <dgm:prSet phldrT="[Text]"/>
      <dgm:spPr/>
      <dgm:t>
        <a:bodyPr/>
        <a:lstStyle/>
        <a:p>
          <a:r>
            <a:rPr lang="en-US" dirty="0" smtClean="0"/>
            <a:t>Rough location information</a:t>
          </a:r>
          <a:endParaRPr lang="en-US" dirty="0"/>
        </a:p>
      </dgm:t>
    </dgm:pt>
    <dgm:pt modelId="{8616CB98-1FEC-4616-8ACA-ABA18EEAEDBB}" type="parTrans" cxnId="{D976D581-27B4-4480-920E-1989863C5B56}">
      <dgm:prSet/>
      <dgm:spPr/>
      <dgm:t>
        <a:bodyPr/>
        <a:lstStyle/>
        <a:p>
          <a:endParaRPr lang="en-US"/>
        </a:p>
      </dgm:t>
    </dgm:pt>
    <dgm:pt modelId="{373A326C-DD91-4CF0-B066-ABBD727C9E5F}" type="sibTrans" cxnId="{D976D581-27B4-4480-920E-1989863C5B56}">
      <dgm:prSet/>
      <dgm:spPr/>
      <dgm:t>
        <a:bodyPr/>
        <a:lstStyle/>
        <a:p>
          <a:endParaRPr lang="en-US"/>
        </a:p>
      </dgm:t>
    </dgm:pt>
    <dgm:pt modelId="{A0253636-21BB-440A-AE8D-ABDAE5FF7672}">
      <dgm:prSet phldrT="[Text]"/>
      <dgm:spPr/>
      <dgm:t>
        <a:bodyPr/>
        <a:lstStyle/>
        <a:p>
          <a:r>
            <a:rPr lang="en-US" dirty="0" smtClean="0"/>
            <a:t>Social media posts</a:t>
          </a:r>
          <a:endParaRPr lang="en-US" dirty="0"/>
        </a:p>
      </dgm:t>
    </dgm:pt>
    <dgm:pt modelId="{13129FCA-2C73-4A6B-97D5-BBAC69C4E1A6}" type="parTrans" cxnId="{C0122950-2CA0-4B66-B974-175426DBE932}">
      <dgm:prSet/>
      <dgm:spPr/>
      <dgm:t>
        <a:bodyPr/>
        <a:lstStyle/>
        <a:p>
          <a:endParaRPr lang="en-US"/>
        </a:p>
      </dgm:t>
    </dgm:pt>
    <dgm:pt modelId="{DE8E14E6-D71D-4FF4-BBA0-58A3AA1891C2}" type="sibTrans" cxnId="{C0122950-2CA0-4B66-B974-175426DBE932}">
      <dgm:prSet/>
      <dgm:spPr/>
      <dgm:t>
        <a:bodyPr/>
        <a:lstStyle/>
        <a:p>
          <a:endParaRPr lang="en-US"/>
        </a:p>
      </dgm:t>
    </dgm:pt>
    <dgm:pt modelId="{45E3460B-83E1-4889-9CE1-DBE773502E27}">
      <dgm:prSet phldrT="[Text]"/>
      <dgm:spPr/>
      <dgm:t>
        <a:bodyPr/>
        <a:lstStyle/>
        <a:p>
          <a:r>
            <a:rPr lang="en-US" dirty="0" smtClean="0"/>
            <a:t>Online connections</a:t>
          </a:r>
          <a:endParaRPr lang="en-US" dirty="0"/>
        </a:p>
      </dgm:t>
    </dgm:pt>
    <dgm:pt modelId="{2617E5F8-E192-4A67-A42C-DF66D4692B53}" type="parTrans" cxnId="{19BB2728-A984-428D-AC5A-25410BD4660C}">
      <dgm:prSet/>
      <dgm:spPr/>
      <dgm:t>
        <a:bodyPr/>
        <a:lstStyle/>
        <a:p>
          <a:endParaRPr lang="en-US"/>
        </a:p>
      </dgm:t>
    </dgm:pt>
    <dgm:pt modelId="{2A834607-0C42-4A8B-B82B-F23369FF3E2A}" type="sibTrans" cxnId="{19BB2728-A984-428D-AC5A-25410BD4660C}">
      <dgm:prSet/>
      <dgm:spPr/>
      <dgm:t>
        <a:bodyPr/>
        <a:lstStyle/>
        <a:p>
          <a:endParaRPr lang="en-US"/>
        </a:p>
      </dgm:t>
    </dgm:pt>
    <dgm:pt modelId="{9E753D8A-72FD-4928-A909-B444CCFE7440}" type="pres">
      <dgm:prSet presAssocID="{1F59E922-46C6-4800-90FD-999FF3B9191D}" presName="Name0" presStyleCnt="0">
        <dgm:presLayoutVars>
          <dgm:chMax val="1"/>
          <dgm:dir/>
          <dgm:animLvl val="ctr"/>
          <dgm:resizeHandles val="exact"/>
        </dgm:presLayoutVars>
      </dgm:prSet>
      <dgm:spPr/>
      <dgm:t>
        <a:bodyPr/>
        <a:lstStyle/>
        <a:p>
          <a:endParaRPr lang="en-US"/>
        </a:p>
      </dgm:t>
    </dgm:pt>
    <dgm:pt modelId="{46DCD075-F5A0-4ECD-8626-0CC16483A18E}" type="pres">
      <dgm:prSet presAssocID="{D91A0126-E3F5-4F53-A9D7-14BFF0E9BB86}" presName="centerShape" presStyleLbl="node0" presStyleIdx="0" presStyleCnt="1"/>
      <dgm:spPr/>
      <dgm:t>
        <a:bodyPr/>
        <a:lstStyle/>
        <a:p>
          <a:endParaRPr lang="en-US"/>
        </a:p>
      </dgm:t>
    </dgm:pt>
    <dgm:pt modelId="{BBD0A515-47F0-4158-AC60-5A53A525D937}" type="pres">
      <dgm:prSet presAssocID="{0BC329B7-58A3-4478-8E9A-C5F626A7E4E4}" presName="node" presStyleLbl="node1" presStyleIdx="0" presStyleCnt="6">
        <dgm:presLayoutVars>
          <dgm:bulletEnabled val="1"/>
        </dgm:presLayoutVars>
      </dgm:prSet>
      <dgm:spPr/>
      <dgm:t>
        <a:bodyPr/>
        <a:lstStyle/>
        <a:p>
          <a:endParaRPr lang="en-US"/>
        </a:p>
      </dgm:t>
    </dgm:pt>
    <dgm:pt modelId="{E780F804-BE7A-475A-9178-29BA19949620}" type="pres">
      <dgm:prSet presAssocID="{0BC329B7-58A3-4478-8E9A-C5F626A7E4E4}" presName="dummy" presStyleCnt="0"/>
      <dgm:spPr/>
    </dgm:pt>
    <dgm:pt modelId="{793F8807-DCA4-41FD-B9C5-7C4BBCB316DC}" type="pres">
      <dgm:prSet presAssocID="{CAC32E32-799D-489D-B8F2-710E5EA74552}" presName="sibTrans" presStyleLbl="sibTrans2D1" presStyleIdx="0" presStyleCnt="6"/>
      <dgm:spPr/>
      <dgm:t>
        <a:bodyPr/>
        <a:lstStyle/>
        <a:p>
          <a:endParaRPr lang="en-US"/>
        </a:p>
      </dgm:t>
    </dgm:pt>
    <dgm:pt modelId="{4F7F6F8C-EB29-43BF-AAB1-07DBC7A897CD}" type="pres">
      <dgm:prSet presAssocID="{F19B4374-14B7-4773-B81A-B9D557B9233F}" presName="node" presStyleLbl="node1" presStyleIdx="1" presStyleCnt="6">
        <dgm:presLayoutVars>
          <dgm:bulletEnabled val="1"/>
        </dgm:presLayoutVars>
      </dgm:prSet>
      <dgm:spPr/>
      <dgm:t>
        <a:bodyPr/>
        <a:lstStyle/>
        <a:p>
          <a:endParaRPr lang="en-US"/>
        </a:p>
      </dgm:t>
    </dgm:pt>
    <dgm:pt modelId="{BD67AE1A-E7DD-4985-B021-40F926311BA5}" type="pres">
      <dgm:prSet presAssocID="{F19B4374-14B7-4773-B81A-B9D557B9233F}" presName="dummy" presStyleCnt="0"/>
      <dgm:spPr/>
    </dgm:pt>
    <dgm:pt modelId="{8153296D-1244-44C8-AFCB-654CF49EEC15}" type="pres">
      <dgm:prSet presAssocID="{CC0485B9-2195-4BF9-BCC9-9005A14188CB}" presName="sibTrans" presStyleLbl="sibTrans2D1" presStyleIdx="1" presStyleCnt="6"/>
      <dgm:spPr/>
      <dgm:t>
        <a:bodyPr/>
        <a:lstStyle/>
        <a:p>
          <a:endParaRPr lang="en-US"/>
        </a:p>
      </dgm:t>
    </dgm:pt>
    <dgm:pt modelId="{35E8CF58-88C7-42FC-A623-6C198DDEF5A3}" type="pres">
      <dgm:prSet presAssocID="{A0253636-21BB-440A-AE8D-ABDAE5FF7672}" presName="node" presStyleLbl="node1" presStyleIdx="2" presStyleCnt="6">
        <dgm:presLayoutVars>
          <dgm:bulletEnabled val="1"/>
        </dgm:presLayoutVars>
      </dgm:prSet>
      <dgm:spPr/>
      <dgm:t>
        <a:bodyPr/>
        <a:lstStyle/>
        <a:p>
          <a:endParaRPr lang="en-US"/>
        </a:p>
      </dgm:t>
    </dgm:pt>
    <dgm:pt modelId="{2A34B324-99EB-4764-9F67-15BCC6980B71}" type="pres">
      <dgm:prSet presAssocID="{A0253636-21BB-440A-AE8D-ABDAE5FF7672}" presName="dummy" presStyleCnt="0"/>
      <dgm:spPr/>
    </dgm:pt>
    <dgm:pt modelId="{50C70927-96E5-4F19-9766-706B142B0CF2}" type="pres">
      <dgm:prSet presAssocID="{DE8E14E6-D71D-4FF4-BBA0-58A3AA1891C2}" presName="sibTrans" presStyleLbl="sibTrans2D1" presStyleIdx="2" presStyleCnt="6"/>
      <dgm:spPr/>
      <dgm:t>
        <a:bodyPr/>
        <a:lstStyle/>
        <a:p>
          <a:endParaRPr lang="en-US"/>
        </a:p>
      </dgm:t>
    </dgm:pt>
    <dgm:pt modelId="{AC484293-D34B-4A29-842A-8BE3D635A4BB}" type="pres">
      <dgm:prSet presAssocID="{45E3460B-83E1-4889-9CE1-DBE773502E27}" presName="node" presStyleLbl="node1" presStyleIdx="3" presStyleCnt="6">
        <dgm:presLayoutVars>
          <dgm:bulletEnabled val="1"/>
        </dgm:presLayoutVars>
      </dgm:prSet>
      <dgm:spPr/>
      <dgm:t>
        <a:bodyPr/>
        <a:lstStyle/>
        <a:p>
          <a:endParaRPr lang="en-US"/>
        </a:p>
      </dgm:t>
    </dgm:pt>
    <dgm:pt modelId="{1F4AADBD-EB3A-46FD-A732-7F735377AC27}" type="pres">
      <dgm:prSet presAssocID="{45E3460B-83E1-4889-9CE1-DBE773502E27}" presName="dummy" presStyleCnt="0"/>
      <dgm:spPr/>
    </dgm:pt>
    <dgm:pt modelId="{59ECEF30-6A14-42A8-AAFD-03F30F604B2F}" type="pres">
      <dgm:prSet presAssocID="{2A834607-0C42-4A8B-B82B-F23369FF3E2A}" presName="sibTrans" presStyleLbl="sibTrans2D1" presStyleIdx="3" presStyleCnt="6"/>
      <dgm:spPr/>
      <dgm:t>
        <a:bodyPr/>
        <a:lstStyle/>
        <a:p>
          <a:endParaRPr lang="en-US"/>
        </a:p>
      </dgm:t>
    </dgm:pt>
    <dgm:pt modelId="{F3E6BE12-013E-4F1B-B5E6-035FBB0954E8}" type="pres">
      <dgm:prSet presAssocID="{209B9045-8563-4996-921B-7CD6AC78F5B3}" presName="node" presStyleLbl="node1" presStyleIdx="4" presStyleCnt="6">
        <dgm:presLayoutVars>
          <dgm:bulletEnabled val="1"/>
        </dgm:presLayoutVars>
      </dgm:prSet>
      <dgm:spPr/>
      <dgm:t>
        <a:bodyPr/>
        <a:lstStyle/>
        <a:p>
          <a:endParaRPr lang="en-US"/>
        </a:p>
      </dgm:t>
    </dgm:pt>
    <dgm:pt modelId="{33868326-9661-4429-B8C8-495CC010A4B6}" type="pres">
      <dgm:prSet presAssocID="{209B9045-8563-4996-921B-7CD6AC78F5B3}" presName="dummy" presStyleCnt="0"/>
      <dgm:spPr/>
    </dgm:pt>
    <dgm:pt modelId="{7089B7F0-2A8C-4CD5-A348-21769B5AA653}" type="pres">
      <dgm:prSet presAssocID="{8C0FED06-E55C-4A78-8C52-F649969AA288}" presName="sibTrans" presStyleLbl="sibTrans2D1" presStyleIdx="4" presStyleCnt="6"/>
      <dgm:spPr/>
      <dgm:t>
        <a:bodyPr/>
        <a:lstStyle/>
        <a:p>
          <a:endParaRPr lang="en-US"/>
        </a:p>
      </dgm:t>
    </dgm:pt>
    <dgm:pt modelId="{08829891-A655-408A-9766-A7BA841C4BE1}" type="pres">
      <dgm:prSet presAssocID="{BA6C83D3-D11E-46A1-A24B-1234B6BBE7DC}" presName="node" presStyleLbl="node1" presStyleIdx="5" presStyleCnt="6">
        <dgm:presLayoutVars>
          <dgm:bulletEnabled val="1"/>
        </dgm:presLayoutVars>
      </dgm:prSet>
      <dgm:spPr/>
      <dgm:t>
        <a:bodyPr/>
        <a:lstStyle/>
        <a:p>
          <a:endParaRPr lang="en-US"/>
        </a:p>
      </dgm:t>
    </dgm:pt>
    <dgm:pt modelId="{818E455C-DEF4-4FF4-BDBE-F8163B0F16D8}" type="pres">
      <dgm:prSet presAssocID="{BA6C83D3-D11E-46A1-A24B-1234B6BBE7DC}" presName="dummy" presStyleCnt="0"/>
      <dgm:spPr/>
    </dgm:pt>
    <dgm:pt modelId="{236A04E6-28DE-4FD5-BDCB-E347ECB6EA12}" type="pres">
      <dgm:prSet presAssocID="{373A326C-DD91-4CF0-B066-ABBD727C9E5F}" presName="sibTrans" presStyleLbl="sibTrans2D1" presStyleIdx="5" presStyleCnt="6"/>
      <dgm:spPr/>
      <dgm:t>
        <a:bodyPr/>
        <a:lstStyle/>
        <a:p>
          <a:endParaRPr lang="en-US"/>
        </a:p>
      </dgm:t>
    </dgm:pt>
  </dgm:ptLst>
  <dgm:cxnLst>
    <dgm:cxn modelId="{C0B491EC-FE87-A44D-A015-7E3DFB22FE0D}" type="presOf" srcId="{F19B4374-14B7-4773-B81A-B9D557B9233F}" destId="{4F7F6F8C-EB29-43BF-AAB1-07DBC7A897CD}" srcOrd="0" destOrd="0" presId="urn:microsoft.com/office/officeart/2005/8/layout/radial6"/>
    <dgm:cxn modelId="{19BB2728-A984-428D-AC5A-25410BD4660C}" srcId="{D91A0126-E3F5-4F53-A9D7-14BFF0E9BB86}" destId="{45E3460B-83E1-4889-9CE1-DBE773502E27}" srcOrd="3" destOrd="0" parTransId="{2617E5F8-E192-4A67-A42C-DF66D4692B53}" sibTransId="{2A834607-0C42-4A8B-B82B-F23369FF3E2A}"/>
    <dgm:cxn modelId="{093EA047-CFD9-1C43-B45C-C9B3AD64B71C}" type="presOf" srcId="{A0253636-21BB-440A-AE8D-ABDAE5FF7672}" destId="{35E8CF58-88C7-42FC-A623-6C198DDEF5A3}" srcOrd="0" destOrd="0" presId="urn:microsoft.com/office/officeart/2005/8/layout/radial6"/>
    <dgm:cxn modelId="{C0122950-2CA0-4B66-B974-175426DBE932}" srcId="{D91A0126-E3F5-4F53-A9D7-14BFF0E9BB86}" destId="{A0253636-21BB-440A-AE8D-ABDAE5FF7672}" srcOrd="2" destOrd="0" parTransId="{13129FCA-2C73-4A6B-97D5-BBAC69C4E1A6}" sibTransId="{DE8E14E6-D71D-4FF4-BBA0-58A3AA1891C2}"/>
    <dgm:cxn modelId="{18EF0B65-E8B9-4067-A9AB-69080642F09E}" srcId="{D91A0126-E3F5-4F53-A9D7-14BFF0E9BB86}" destId="{0BC329B7-58A3-4478-8E9A-C5F626A7E4E4}" srcOrd="0" destOrd="0" parTransId="{950A8BFB-CA62-492C-87C8-2F20D3A8A6FC}" sibTransId="{CAC32E32-799D-489D-B8F2-710E5EA74552}"/>
    <dgm:cxn modelId="{EF707A76-D76B-4523-9586-2B9741B55753}" srcId="{D91A0126-E3F5-4F53-A9D7-14BFF0E9BB86}" destId="{209B9045-8563-4996-921B-7CD6AC78F5B3}" srcOrd="4" destOrd="0" parTransId="{7442D829-967F-4AD6-89D5-A980CAFFFF76}" sibTransId="{8C0FED06-E55C-4A78-8C52-F649969AA288}"/>
    <dgm:cxn modelId="{F5EF8344-5BE8-4C4B-9AC2-A12E23D59A5F}" type="presOf" srcId="{CAC32E32-799D-489D-B8F2-710E5EA74552}" destId="{793F8807-DCA4-41FD-B9C5-7C4BBCB316DC}" srcOrd="0" destOrd="0" presId="urn:microsoft.com/office/officeart/2005/8/layout/radial6"/>
    <dgm:cxn modelId="{EB9FEC2C-6D1E-AC44-AF9C-EF7D631B9162}" type="presOf" srcId="{CC0485B9-2195-4BF9-BCC9-9005A14188CB}" destId="{8153296D-1244-44C8-AFCB-654CF49EEC15}" srcOrd="0" destOrd="0" presId="urn:microsoft.com/office/officeart/2005/8/layout/radial6"/>
    <dgm:cxn modelId="{55BB4F0A-E4A5-6E40-BED3-86FB97FA681F}" type="presOf" srcId="{BA6C83D3-D11E-46A1-A24B-1234B6BBE7DC}" destId="{08829891-A655-408A-9766-A7BA841C4BE1}" srcOrd="0" destOrd="0" presId="urn:microsoft.com/office/officeart/2005/8/layout/radial6"/>
    <dgm:cxn modelId="{F640FEB6-B69A-774C-BA3B-35B523078A07}" type="presOf" srcId="{DE8E14E6-D71D-4FF4-BBA0-58A3AA1891C2}" destId="{50C70927-96E5-4F19-9766-706B142B0CF2}" srcOrd="0" destOrd="0" presId="urn:microsoft.com/office/officeart/2005/8/layout/radial6"/>
    <dgm:cxn modelId="{37434ADC-6FFC-084C-8FFC-6E39E7508DD3}" type="presOf" srcId="{2A834607-0C42-4A8B-B82B-F23369FF3E2A}" destId="{59ECEF30-6A14-42A8-AAFD-03F30F604B2F}" srcOrd="0" destOrd="0" presId="urn:microsoft.com/office/officeart/2005/8/layout/radial6"/>
    <dgm:cxn modelId="{7AC8F47B-4CCD-2348-849D-176FECD623A8}" type="presOf" srcId="{45E3460B-83E1-4889-9CE1-DBE773502E27}" destId="{AC484293-D34B-4A29-842A-8BE3D635A4BB}" srcOrd="0" destOrd="0" presId="urn:microsoft.com/office/officeart/2005/8/layout/radial6"/>
    <dgm:cxn modelId="{C9E8EFB1-6D20-8147-9AC7-5DEEF091047D}" type="presOf" srcId="{209B9045-8563-4996-921B-7CD6AC78F5B3}" destId="{F3E6BE12-013E-4F1B-B5E6-035FBB0954E8}" srcOrd="0" destOrd="0" presId="urn:microsoft.com/office/officeart/2005/8/layout/radial6"/>
    <dgm:cxn modelId="{B48B8EE0-E857-2F4E-9319-F2069C4CEE4E}" type="presOf" srcId="{8C0FED06-E55C-4A78-8C52-F649969AA288}" destId="{7089B7F0-2A8C-4CD5-A348-21769B5AA653}" srcOrd="0" destOrd="0" presId="urn:microsoft.com/office/officeart/2005/8/layout/radial6"/>
    <dgm:cxn modelId="{7256A369-B6F6-8D48-BD8E-AE0935E8117E}" type="presOf" srcId="{1F59E922-46C6-4800-90FD-999FF3B9191D}" destId="{9E753D8A-72FD-4928-A909-B444CCFE7440}" srcOrd="0" destOrd="0" presId="urn:microsoft.com/office/officeart/2005/8/layout/radial6"/>
    <dgm:cxn modelId="{C248D0B4-F06B-0E47-8580-BE0B6A3FAC70}" type="presOf" srcId="{D91A0126-E3F5-4F53-A9D7-14BFF0E9BB86}" destId="{46DCD075-F5A0-4ECD-8626-0CC16483A18E}" srcOrd="0" destOrd="0" presId="urn:microsoft.com/office/officeart/2005/8/layout/radial6"/>
    <dgm:cxn modelId="{82EFA2A5-037A-408D-A9E7-149D959DEC5C}" srcId="{1F59E922-46C6-4800-90FD-999FF3B9191D}" destId="{D91A0126-E3F5-4F53-A9D7-14BFF0E9BB86}" srcOrd="0" destOrd="0" parTransId="{F2E0B064-FA49-49D6-B1DA-FE577ACB0315}" sibTransId="{19480249-5043-4429-849B-2487488EC89E}"/>
    <dgm:cxn modelId="{B01BC55F-F58F-420E-AD87-A0AF1C0E83CB}" srcId="{D91A0126-E3F5-4F53-A9D7-14BFF0E9BB86}" destId="{F19B4374-14B7-4773-B81A-B9D557B9233F}" srcOrd="1" destOrd="0" parTransId="{DF1CC48F-3E1E-451E-BE22-4F4B9A5A88FE}" sibTransId="{CC0485B9-2195-4BF9-BCC9-9005A14188CB}"/>
    <dgm:cxn modelId="{D976D581-27B4-4480-920E-1989863C5B56}" srcId="{D91A0126-E3F5-4F53-A9D7-14BFF0E9BB86}" destId="{BA6C83D3-D11E-46A1-A24B-1234B6BBE7DC}" srcOrd="5" destOrd="0" parTransId="{8616CB98-1FEC-4616-8ACA-ABA18EEAEDBB}" sibTransId="{373A326C-DD91-4CF0-B066-ABBD727C9E5F}"/>
    <dgm:cxn modelId="{2627AAC9-B7BB-FE48-87FA-AB649F325A86}" type="presOf" srcId="{0BC329B7-58A3-4478-8E9A-C5F626A7E4E4}" destId="{BBD0A515-47F0-4158-AC60-5A53A525D937}" srcOrd="0" destOrd="0" presId="urn:microsoft.com/office/officeart/2005/8/layout/radial6"/>
    <dgm:cxn modelId="{6FBFB625-F6E8-DB43-B6B1-A2D0B3B9797D}" type="presOf" srcId="{373A326C-DD91-4CF0-B066-ABBD727C9E5F}" destId="{236A04E6-28DE-4FD5-BDCB-E347ECB6EA12}" srcOrd="0" destOrd="0" presId="urn:microsoft.com/office/officeart/2005/8/layout/radial6"/>
    <dgm:cxn modelId="{CEB3AA47-1531-9445-85A6-899C4B38E533}" type="presParOf" srcId="{9E753D8A-72FD-4928-A909-B444CCFE7440}" destId="{46DCD075-F5A0-4ECD-8626-0CC16483A18E}" srcOrd="0" destOrd="0" presId="urn:microsoft.com/office/officeart/2005/8/layout/radial6"/>
    <dgm:cxn modelId="{F4CB72B5-9BB5-194F-A877-B008D955037D}" type="presParOf" srcId="{9E753D8A-72FD-4928-A909-B444CCFE7440}" destId="{BBD0A515-47F0-4158-AC60-5A53A525D937}" srcOrd="1" destOrd="0" presId="urn:microsoft.com/office/officeart/2005/8/layout/radial6"/>
    <dgm:cxn modelId="{9787F9DF-EF04-1848-8529-145D8702E3CC}" type="presParOf" srcId="{9E753D8A-72FD-4928-A909-B444CCFE7440}" destId="{E780F804-BE7A-475A-9178-29BA19949620}" srcOrd="2" destOrd="0" presId="urn:microsoft.com/office/officeart/2005/8/layout/radial6"/>
    <dgm:cxn modelId="{0F45FF22-E2A1-D74B-BA78-A9C4BFF56470}" type="presParOf" srcId="{9E753D8A-72FD-4928-A909-B444CCFE7440}" destId="{793F8807-DCA4-41FD-B9C5-7C4BBCB316DC}" srcOrd="3" destOrd="0" presId="urn:microsoft.com/office/officeart/2005/8/layout/radial6"/>
    <dgm:cxn modelId="{F4771A79-46AC-144C-B98D-A5D71A8DA3D6}" type="presParOf" srcId="{9E753D8A-72FD-4928-A909-B444CCFE7440}" destId="{4F7F6F8C-EB29-43BF-AAB1-07DBC7A897CD}" srcOrd="4" destOrd="0" presId="urn:microsoft.com/office/officeart/2005/8/layout/radial6"/>
    <dgm:cxn modelId="{3936CFB3-D744-E04A-86D1-A2B79E1D2A8A}" type="presParOf" srcId="{9E753D8A-72FD-4928-A909-B444CCFE7440}" destId="{BD67AE1A-E7DD-4985-B021-40F926311BA5}" srcOrd="5" destOrd="0" presId="urn:microsoft.com/office/officeart/2005/8/layout/radial6"/>
    <dgm:cxn modelId="{E93AB439-9896-2641-A091-E0EF4CFD2862}" type="presParOf" srcId="{9E753D8A-72FD-4928-A909-B444CCFE7440}" destId="{8153296D-1244-44C8-AFCB-654CF49EEC15}" srcOrd="6" destOrd="0" presId="urn:microsoft.com/office/officeart/2005/8/layout/radial6"/>
    <dgm:cxn modelId="{01AE255B-2872-AE41-ABD3-B6A8A4B4F805}" type="presParOf" srcId="{9E753D8A-72FD-4928-A909-B444CCFE7440}" destId="{35E8CF58-88C7-42FC-A623-6C198DDEF5A3}" srcOrd="7" destOrd="0" presId="urn:microsoft.com/office/officeart/2005/8/layout/radial6"/>
    <dgm:cxn modelId="{851DB7D4-E8C5-EE4F-919B-F2F71811D5D5}" type="presParOf" srcId="{9E753D8A-72FD-4928-A909-B444CCFE7440}" destId="{2A34B324-99EB-4764-9F67-15BCC6980B71}" srcOrd="8" destOrd="0" presId="urn:microsoft.com/office/officeart/2005/8/layout/radial6"/>
    <dgm:cxn modelId="{F4411EA2-D58B-AF4C-BC95-011EA688C062}" type="presParOf" srcId="{9E753D8A-72FD-4928-A909-B444CCFE7440}" destId="{50C70927-96E5-4F19-9766-706B142B0CF2}" srcOrd="9" destOrd="0" presId="urn:microsoft.com/office/officeart/2005/8/layout/radial6"/>
    <dgm:cxn modelId="{9CF225F9-09C3-E64D-9DCE-D8876B7D217C}" type="presParOf" srcId="{9E753D8A-72FD-4928-A909-B444CCFE7440}" destId="{AC484293-D34B-4A29-842A-8BE3D635A4BB}" srcOrd="10" destOrd="0" presId="urn:microsoft.com/office/officeart/2005/8/layout/radial6"/>
    <dgm:cxn modelId="{5A1BD918-5FC3-284B-92AF-0A6C60DFF347}" type="presParOf" srcId="{9E753D8A-72FD-4928-A909-B444CCFE7440}" destId="{1F4AADBD-EB3A-46FD-A732-7F735377AC27}" srcOrd="11" destOrd="0" presId="urn:microsoft.com/office/officeart/2005/8/layout/radial6"/>
    <dgm:cxn modelId="{A01FBA6D-E659-0341-A5EA-60C5C1F22D63}" type="presParOf" srcId="{9E753D8A-72FD-4928-A909-B444CCFE7440}" destId="{59ECEF30-6A14-42A8-AAFD-03F30F604B2F}" srcOrd="12" destOrd="0" presId="urn:microsoft.com/office/officeart/2005/8/layout/radial6"/>
    <dgm:cxn modelId="{ADC338CD-DAAB-C241-816A-EE618B64F0C5}" type="presParOf" srcId="{9E753D8A-72FD-4928-A909-B444CCFE7440}" destId="{F3E6BE12-013E-4F1B-B5E6-035FBB0954E8}" srcOrd="13" destOrd="0" presId="urn:microsoft.com/office/officeart/2005/8/layout/radial6"/>
    <dgm:cxn modelId="{202777C7-8A9C-CB4D-89E7-7D262DA67E55}" type="presParOf" srcId="{9E753D8A-72FD-4928-A909-B444CCFE7440}" destId="{33868326-9661-4429-B8C8-495CC010A4B6}" srcOrd="14" destOrd="0" presId="urn:microsoft.com/office/officeart/2005/8/layout/radial6"/>
    <dgm:cxn modelId="{7C6D63CD-E57E-6043-9088-A93D53CB64BD}" type="presParOf" srcId="{9E753D8A-72FD-4928-A909-B444CCFE7440}" destId="{7089B7F0-2A8C-4CD5-A348-21769B5AA653}" srcOrd="15" destOrd="0" presId="urn:microsoft.com/office/officeart/2005/8/layout/radial6"/>
    <dgm:cxn modelId="{617A902F-A845-6042-8C9B-BC31E2412A6D}" type="presParOf" srcId="{9E753D8A-72FD-4928-A909-B444CCFE7440}" destId="{08829891-A655-408A-9766-A7BA841C4BE1}" srcOrd="16" destOrd="0" presId="urn:microsoft.com/office/officeart/2005/8/layout/radial6"/>
    <dgm:cxn modelId="{51B4E998-4300-C345-85F4-68159352F2F5}" type="presParOf" srcId="{9E753D8A-72FD-4928-A909-B444CCFE7440}" destId="{818E455C-DEF4-4FF4-BDBE-F8163B0F16D8}" srcOrd="17" destOrd="0" presId="urn:microsoft.com/office/officeart/2005/8/layout/radial6"/>
    <dgm:cxn modelId="{E57D0F78-EEB6-D943-ADD2-A0B9F79D64B1}" type="presParOf" srcId="{9E753D8A-72FD-4928-A909-B444CCFE7440}" destId="{236A04E6-28DE-4FD5-BDCB-E347ECB6EA12}"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84D3C-3CCC-453A-894F-B53CFA301B2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49AFD4A-1AC3-49D6-9C33-002E533543B2}">
      <dgm:prSet phldrT="[Text]"/>
      <dgm:spPr/>
      <dgm:t>
        <a:bodyPr/>
        <a:lstStyle/>
        <a:p>
          <a:r>
            <a:rPr lang="en-US" i="0" dirty="0" smtClean="0">
              <a:solidFill>
                <a:schemeClr val="bg1"/>
              </a:solidFill>
            </a:rPr>
            <a:t>854,000</a:t>
          </a:r>
          <a:r>
            <a:rPr lang="en-US" dirty="0" smtClean="0"/>
            <a:t> </a:t>
          </a:r>
          <a:r>
            <a:rPr lang="en-US" i="1" dirty="0" smtClean="0"/>
            <a:t>people</a:t>
          </a:r>
          <a:endParaRPr lang="en-US" i="1" dirty="0"/>
        </a:p>
      </dgm:t>
    </dgm:pt>
    <dgm:pt modelId="{99EED5FC-2A3B-42E5-A9F4-3A9930EDCDCA}" type="parTrans" cxnId="{3266EDB9-FC90-4241-95D7-7E4F4A4636DA}">
      <dgm:prSet/>
      <dgm:spPr/>
      <dgm:t>
        <a:bodyPr/>
        <a:lstStyle/>
        <a:p>
          <a:endParaRPr lang="en-US"/>
        </a:p>
      </dgm:t>
    </dgm:pt>
    <dgm:pt modelId="{12B57B59-FC48-4809-99DC-4B7FF71783E6}" type="sibTrans" cxnId="{3266EDB9-FC90-4241-95D7-7E4F4A4636DA}">
      <dgm:prSet/>
      <dgm:spPr/>
      <dgm:t>
        <a:bodyPr/>
        <a:lstStyle/>
        <a:p>
          <a:endParaRPr lang="en-US"/>
        </a:p>
      </dgm:t>
    </dgm:pt>
    <dgm:pt modelId="{536B7372-C86A-47FD-A6D1-41884D0A2533}">
      <dgm:prSet phldrT="[Text]"/>
      <dgm:spPr/>
      <dgm:t>
        <a:bodyPr/>
        <a:lstStyle/>
        <a:p>
          <a:r>
            <a:rPr lang="en-US" i="0" dirty="0" smtClean="0">
              <a:solidFill>
                <a:schemeClr val="bg1"/>
              </a:solidFill>
            </a:rPr>
            <a:t>1,271</a:t>
          </a:r>
          <a:r>
            <a:rPr lang="en-US" dirty="0" smtClean="0"/>
            <a:t> </a:t>
          </a:r>
          <a:r>
            <a:rPr lang="en-US" i="1" dirty="0" smtClean="0"/>
            <a:t>governmental organizations</a:t>
          </a:r>
          <a:endParaRPr lang="en-US" i="1" dirty="0"/>
        </a:p>
      </dgm:t>
    </dgm:pt>
    <dgm:pt modelId="{EBDD4403-D2CE-4806-A701-D596147B9C12}" type="parTrans" cxnId="{E083E019-51A9-46D4-8006-DC9CE8E3C5FA}">
      <dgm:prSet/>
      <dgm:spPr/>
      <dgm:t>
        <a:bodyPr/>
        <a:lstStyle/>
        <a:p>
          <a:endParaRPr lang="en-US"/>
        </a:p>
      </dgm:t>
    </dgm:pt>
    <dgm:pt modelId="{6DC49729-39BE-4FFF-8F71-D2410622A8CF}" type="sibTrans" cxnId="{E083E019-51A9-46D4-8006-DC9CE8E3C5FA}">
      <dgm:prSet/>
      <dgm:spPr/>
      <dgm:t>
        <a:bodyPr/>
        <a:lstStyle/>
        <a:p>
          <a:endParaRPr lang="en-US"/>
        </a:p>
      </dgm:t>
    </dgm:pt>
    <dgm:pt modelId="{8837FAC9-59AB-4D3E-9AFA-6B7738B95B93}">
      <dgm:prSet phldrT="[Text]"/>
      <dgm:spPr/>
      <dgm:t>
        <a:bodyPr/>
        <a:lstStyle/>
        <a:p>
          <a:r>
            <a:rPr lang="en-US" i="0" dirty="0" smtClean="0">
              <a:solidFill>
                <a:schemeClr val="bg1"/>
              </a:solidFill>
            </a:rPr>
            <a:t>1,931</a:t>
          </a:r>
          <a:r>
            <a:rPr lang="en-US" dirty="0" smtClean="0"/>
            <a:t> </a:t>
          </a:r>
          <a:r>
            <a:rPr lang="en-US" i="1" dirty="0" smtClean="0"/>
            <a:t>private companies</a:t>
          </a:r>
          <a:endParaRPr lang="en-US" i="1" dirty="0"/>
        </a:p>
      </dgm:t>
    </dgm:pt>
    <dgm:pt modelId="{A1190B16-B048-4A8E-9AB9-047F15BEC7BB}" type="parTrans" cxnId="{1DA1D004-CDFC-404E-9504-45353183A2BC}">
      <dgm:prSet/>
      <dgm:spPr/>
      <dgm:t>
        <a:bodyPr/>
        <a:lstStyle/>
        <a:p>
          <a:endParaRPr lang="en-US"/>
        </a:p>
      </dgm:t>
    </dgm:pt>
    <dgm:pt modelId="{C41EFDDB-5685-4637-AB35-BBE3745536F1}" type="sibTrans" cxnId="{1DA1D004-CDFC-404E-9504-45353183A2BC}">
      <dgm:prSet/>
      <dgm:spPr/>
      <dgm:t>
        <a:bodyPr/>
        <a:lstStyle/>
        <a:p>
          <a:endParaRPr lang="en-US"/>
        </a:p>
      </dgm:t>
    </dgm:pt>
    <dgm:pt modelId="{5E5AA32A-27F7-4F51-96A7-C2A9E7A44B88}">
      <dgm:prSet phldrT="[Text]"/>
      <dgm:spPr/>
      <dgm:t>
        <a:bodyPr/>
        <a:lstStyle/>
        <a:p>
          <a:r>
            <a:rPr lang="en-US" i="0" dirty="0" smtClean="0">
              <a:solidFill>
                <a:schemeClr val="bg1"/>
              </a:solidFill>
            </a:rPr>
            <a:t>51</a:t>
          </a:r>
          <a:r>
            <a:rPr lang="en-US" dirty="0" smtClean="0"/>
            <a:t> </a:t>
          </a:r>
          <a:r>
            <a:rPr lang="en-US" i="1" dirty="0" smtClean="0"/>
            <a:t>organizations</a:t>
          </a:r>
          <a:endParaRPr lang="en-US" i="1" dirty="0"/>
        </a:p>
      </dgm:t>
    </dgm:pt>
    <dgm:pt modelId="{743EB8D3-EEBB-4CC9-9E6F-DCCCFA24FDBD}" type="parTrans" cxnId="{D92E0AF6-987E-4F4E-8544-D68D57B38D1A}">
      <dgm:prSet/>
      <dgm:spPr/>
      <dgm:t>
        <a:bodyPr/>
        <a:lstStyle/>
        <a:p>
          <a:endParaRPr lang="en-US"/>
        </a:p>
      </dgm:t>
    </dgm:pt>
    <dgm:pt modelId="{C99FEB77-5669-4FEA-B8CC-DD580C415998}" type="sibTrans" cxnId="{D92E0AF6-987E-4F4E-8544-D68D57B38D1A}">
      <dgm:prSet/>
      <dgm:spPr/>
      <dgm:t>
        <a:bodyPr/>
        <a:lstStyle/>
        <a:p>
          <a:endParaRPr lang="en-US"/>
        </a:p>
      </dgm:t>
    </dgm:pt>
    <dgm:pt modelId="{B66ACBEC-D75D-47E2-9144-A81A6942B8AE}" type="pres">
      <dgm:prSet presAssocID="{8DB84D3C-3CCC-453A-894F-B53CFA301B2A}" presName="linear" presStyleCnt="0">
        <dgm:presLayoutVars>
          <dgm:dir/>
          <dgm:animLvl val="lvl"/>
          <dgm:resizeHandles val="exact"/>
        </dgm:presLayoutVars>
      </dgm:prSet>
      <dgm:spPr/>
      <dgm:t>
        <a:bodyPr/>
        <a:lstStyle/>
        <a:p>
          <a:endParaRPr lang="en-US"/>
        </a:p>
      </dgm:t>
    </dgm:pt>
    <dgm:pt modelId="{81F6BD63-F8A9-4794-A2B6-AA069166C0F6}" type="pres">
      <dgm:prSet presAssocID="{949AFD4A-1AC3-49D6-9C33-002E533543B2}" presName="parentLin" presStyleCnt="0"/>
      <dgm:spPr/>
    </dgm:pt>
    <dgm:pt modelId="{FCFC5ABE-6124-493C-A628-3B9B7753788C}" type="pres">
      <dgm:prSet presAssocID="{949AFD4A-1AC3-49D6-9C33-002E533543B2}" presName="parentLeftMargin" presStyleLbl="node1" presStyleIdx="0" presStyleCnt="4"/>
      <dgm:spPr/>
      <dgm:t>
        <a:bodyPr/>
        <a:lstStyle/>
        <a:p>
          <a:endParaRPr lang="en-US"/>
        </a:p>
      </dgm:t>
    </dgm:pt>
    <dgm:pt modelId="{2FE3516A-B031-4851-8C3B-A2DAC17AF0D1}" type="pres">
      <dgm:prSet presAssocID="{949AFD4A-1AC3-49D6-9C33-002E533543B2}" presName="parentText" presStyleLbl="node1" presStyleIdx="0" presStyleCnt="4">
        <dgm:presLayoutVars>
          <dgm:chMax val="0"/>
          <dgm:bulletEnabled val="1"/>
        </dgm:presLayoutVars>
      </dgm:prSet>
      <dgm:spPr/>
      <dgm:t>
        <a:bodyPr/>
        <a:lstStyle/>
        <a:p>
          <a:endParaRPr lang="en-US"/>
        </a:p>
      </dgm:t>
    </dgm:pt>
    <dgm:pt modelId="{900E702F-0D5B-4C25-85B8-87B1C057CABE}" type="pres">
      <dgm:prSet presAssocID="{949AFD4A-1AC3-49D6-9C33-002E533543B2}" presName="negativeSpace" presStyleCnt="0"/>
      <dgm:spPr/>
    </dgm:pt>
    <dgm:pt modelId="{4685C0E4-62D2-4FCB-9883-01144C55323F}" type="pres">
      <dgm:prSet presAssocID="{949AFD4A-1AC3-49D6-9C33-002E533543B2}" presName="childText" presStyleLbl="conFgAcc1" presStyleIdx="0" presStyleCnt="4">
        <dgm:presLayoutVars>
          <dgm:bulletEnabled val="1"/>
        </dgm:presLayoutVars>
      </dgm:prSet>
      <dgm:spPr/>
    </dgm:pt>
    <dgm:pt modelId="{29FF6034-F112-414C-8393-8B8D1D939E57}" type="pres">
      <dgm:prSet presAssocID="{12B57B59-FC48-4809-99DC-4B7FF71783E6}" presName="spaceBetweenRectangles" presStyleCnt="0"/>
      <dgm:spPr/>
    </dgm:pt>
    <dgm:pt modelId="{D168CC52-108F-4BC3-8160-0686A9F80AA2}" type="pres">
      <dgm:prSet presAssocID="{536B7372-C86A-47FD-A6D1-41884D0A2533}" presName="parentLin" presStyleCnt="0"/>
      <dgm:spPr/>
    </dgm:pt>
    <dgm:pt modelId="{BB3977FE-2840-4C20-8823-DDCF841BB419}" type="pres">
      <dgm:prSet presAssocID="{536B7372-C86A-47FD-A6D1-41884D0A2533}" presName="parentLeftMargin" presStyleLbl="node1" presStyleIdx="0" presStyleCnt="4"/>
      <dgm:spPr/>
      <dgm:t>
        <a:bodyPr/>
        <a:lstStyle/>
        <a:p>
          <a:endParaRPr lang="en-US"/>
        </a:p>
      </dgm:t>
    </dgm:pt>
    <dgm:pt modelId="{AFAD302F-2104-4794-BF07-B095691DB85D}" type="pres">
      <dgm:prSet presAssocID="{536B7372-C86A-47FD-A6D1-41884D0A2533}" presName="parentText" presStyleLbl="node1" presStyleIdx="1" presStyleCnt="4">
        <dgm:presLayoutVars>
          <dgm:chMax val="0"/>
          <dgm:bulletEnabled val="1"/>
        </dgm:presLayoutVars>
      </dgm:prSet>
      <dgm:spPr/>
      <dgm:t>
        <a:bodyPr/>
        <a:lstStyle/>
        <a:p>
          <a:endParaRPr lang="en-US"/>
        </a:p>
      </dgm:t>
    </dgm:pt>
    <dgm:pt modelId="{10AB346B-8088-48C4-911D-00181B4121EA}" type="pres">
      <dgm:prSet presAssocID="{536B7372-C86A-47FD-A6D1-41884D0A2533}" presName="negativeSpace" presStyleCnt="0"/>
      <dgm:spPr/>
    </dgm:pt>
    <dgm:pt modelId="{D7B260F7-5ADA-4EB2-ACA0-2A0B5F80C76C}" type="pres">
      <dgm:prSet presAssocID="{536B7372-C86A-47FD-A6D1-41884D0A2533}" presName="childText" presStyleLbl="conFgAcc1" presStyleIdx="1" presStyleCnt="4">
        <dgm:presLayoutVars>
          <dgm:bulletEnabled val="1"/>
        </dgm:presLayoutVars>
      </dgm:prSet>
      <dgm:spPr/>
    </dgm:pt>
    <dgm:pt modelId="{E2592953-CFA9-4C18-8E40-8543E3A1DA74}" type="pres">
      <dgm:prSet presAssocID="{6DC49729-39BE-4FFF-8F71-D2410622A8CF}" presName="spaceBetweenRectangles" presStyleCnt="0"/>
      <dgm:spPr/>
    </dgm:pt>
    <dgm:pt modelId="{F7CEFF35-5CF6-4947-9EC3-9C5BB2265BF1}" type="pres">
      <dgm:prSet presAssocID="{8837FAC9-59AB-4D3E-9AFA-6B7738B95B93}" presName="parentLin" presStyleCnt="0"/>
      <dgm:spPr/>
    </dgm:pt>
    <dgm:pt modelId="{C47A3DE7-38C7-40F5-B963-D4B5EEB1AD4B}" type="pres">
      <dgm:prSet presAssocID="{8837FAC9-59AB-4D3E-9AFA-6B7738B95B93}" presName="parentLeftMargin" presStyleLbl="node1" presStyleIdx="1" presStyleCnt="4"/>
      <dgm:spPr/>
      <dgm:t>
        <a:bodyPr/>
        <a:lstStyle/>
        <a:p>
          <a:endParaRPr lang="en-US"/>
        </a:p>
      </dgm:t>
    </dgm:pt>
    <dgm:pt modelId="{A7CCD084-CE3B-4DFB-8933-A1CBE55CD93F}" type="pres">
      <dgm:prSet presAssocID="{8837FAC9-59AB-4D3E-9AFA-6B7738B95B93}" presName="parentText" presStyleLbl="node1" presStyleIdx="2" presStyleCnt="4">
        <dgm:presLayoutVars>
          <dgm:chMax val="0"/>
          <dgm:bulletEnabled val="1"/>
        </dgm:presLayoutVars>
      </dgm:prSet>
      <dgm:spPr/>
      <dgm:t>
        <a:bodyPr/>
        <a:lstStyle/>
        <a:p>
          <a:endParaRPr lang="en-US"/>
        </a:p>
      </dgm:t>
    </dgm:pt>
    <dgm:pt modelId="{6A906E16-7034-4621-AFCA-0C3D3FA20D72}" type="pres">
      <dgm:prSet presAssocID="{8837FAC9-59AB-4D3E-9AFA-6B7738B95B93}" presName="negativeSpace" presStyleCnt="0"/>
      <dgm:spPr/>
    </dgm:pt>
    <dgm:pt modelId="{1E527C9A-867C-4C81-BF39-0C1189862054}" type="pres">
      <dgm:prSet presAssocID="{8837FAC9-59AB-4D3E-9AFA-6B7738B95B93}" presName="childText" presStyleLbl="conFgAcc1" presStyleIdx="2" presStyleCnt="4">
        <dgm:presLayoutVars>
          <dgm:bulletEnabled val="1"/>
        </dgm:presLayoutVars>
      </dgm:prSet>
      <dgm:spPr/>
    </dgm:pt>
    <dgm:pt modelId="{06759082-0B6A-4C30-BBE6-128737A5ABE6}" type="pres">
      <dgm:prSet presAssocID="{C41EFDDB-5685-4637-AB35-BBE3745536F1}" presName="spaceBetweenRectangles" presStyleCnt="0"/>
      <dgm:spPr/>
    </dgm:pt>
    <dgm:pt modelId="{0F24D8F3-B842-4B66-A732-98B3E14C314E}" type="pres">
      <dgm:prSet presAssocID="{5E5AA32A-27F7-4F51-96A7-C2A9E7A44B88}" presName="parentLin" presStyleCnt="0"/>
      <dgm:spPr/>
    </dgm:pt>
    <dgm:pt modelId="{17F3C1ED-1324-4684-A4F0-DB155A1F2DCA}" type="pres">
      <dgm:prSet presAssocID="{5E5AA32A-27F7-4F51-96A7-C2A9E7A44B88}" presName="parentLeftMargin" presStyleLbl="node1" presStyleIdx="2" presStyleCnt="4"/>
      <dgm:spPr/>
      <dgm:t>
        <a:bodyPr/>
        <a:lstStyle/>
        <a:p>
          <a:endParaRPr lang="en-US"/>
        </a:p>
      </dgm:t>
    </dgm:pt>
    <dgm:pt modelId="{0E0C2C36-9F8A-405A-9A4C-40D90DBF7F92}" type="pres">
      <dgm:prSet presAssocID="{5E5AA32A-27F7-4F51-96A7-C2A9E7A44B88}" presName="parentText" presStyleLbl="node1" presStyleIdx="3" presStyleCnt="4">
        <dgm:presLayoutVars>
          <dgm:chMax val="0"/>
          <dgm:bulletEnabled val="1"/>
        </dgm:presLayoutVars>
      </dgm:prSet>
      <dgm:spPr/>
      <dgm:t>
        <a:bodyPr/>
        <a:lstStyle/>
        <a:p>
          <a:endParaRPr lang="en-US"/>
        </a:p>
      </dgm:t>
    </dgm:pt>
    <dgm:pt modelId="{DED3DC46-FCC1-4981-8AB1-76AFE7A05FFC}" type="pres">
      <dgm:prSet presAssocID="{5E5AA32A-27F7-4F51-96A7-C2A9E7A44B88}" presName="negativeSpace" presStyleCnt="0"/>
      <dgm:spPr/>
    </dgm:pt>
    <dgm:pt modelId="{294D9F42-177A-437B-BBD7-24346FC940A9}" type="pres">
      <dgm:prSet presAssocID="{5E5AA32A-27F7-4F51-96A7-C2A9E7A44B88}" presName="childText" presStyleLbl="conFgAcc1" presStyleIdx="3" presStyleCnt="4">
        <dgm:presLayoutVars>
          <dgm:bulletEnabled val="1"/>
        </dgm:presLayoutVars>
      </dgm:prSet>
      <dgm:spPr/>
    </dgm:pt>
  </dgm:ptLst>
  <dgm:cxnLst>
    <dgm:cxn modelId="{E083E019-51A9-46D4-8006-DC9CE8E3C5FA}" srcId="{8DB84D3C-3CCC-453A-894F-B53CFA301B2A}" destId="{536B7372-C86A-47FD-A6D1-41884D0A2533}" srcOrd="1" destOrd="0" parTransId="{EBDD4403-D2CE-4806-A701-D596147B9C12}" sibTransId="{6DC49729-39BE-4FFF-8F71-D2410622A8CF}"/>
    <dgm:cxn modelId="{A0A3481D-C656-404F-8A0C-656B8FB3D349}" type="presOf" srcId="{949AFD4A-1AC3-49D6-9C33-002E533543B2}" destId="{FCFC5ABE-6124-493C-A628-3B9B7753788C}" srcOrd="0" destOrd="0" presId="urn:microsoft.com/office/officeart/2005/8/layout/list1"/>
    <dgm:cxn modelId="{D92E0AF6-987E-4F4E-8544-D68D57B38D1A}" srcId="{8DB84D3C-3CCC-453A-894F-B53CFA301B2A}" destId="{5E5AA32A-27F7-4F51-96A7-C2A9E7A44B88}" srcOrd="3" destOrd="0" parTransId="{743EB8D3-EEBB-4CC9-9E6F-DCCCFA24FDBD}" sibTransId="{C99FEB77-5669-4FEA-B8CC-DD580C415998}"/>
    <dgm:cxn modelId="{E58DDE66-2E85-2747-A89F-50B250D3EC23}" type="presOf" srcId="{5E5AA32A-27F7-4F51-96A7-C2A9E7A44B88}" destId="{0E0C2C36-9F8A-405A-9A4C-40D90DBF7F92}" srcOrd="1" destOrd="0" presId="urn:microsoft.com/office/officeart/2005/8/layout/list1"/>
    <dgm:cxn modelId="{C6E5F5AA-8CB2-D445-8630-9FF4475E53D1}" type="presOf" srcId="{8837FAC9-59AB-4D3E-9AFA-6B7738B95B93}" destId="{C47A3DE7-38C7-40F5-B963-D4B5EEB1AD4B}" srcOrd="0" destOrd="0" presId="urn:microsoft.com/office/officeart/2005/8/layout/list1"/>
    <dgm:cxn modelId="{42B42808-64E8-734E-82DB-458A26BB6E3A}" type="presOf" srcId="{5E5AA32A-27F7-4F51-96A7-C2A9E7A44B88}" destId="{17F3C1ED-1324-4684-A4F0-DB155A1F2DCA}" srcOrd="0" destOrd="0" presId="urn:microsoft.com/office/officeart/2005/8/layout/list1"/>
    <dgm:cxn modelId="{3266EDB9-FC90-4241-95D7-7E4F4A4636DA}" srcId="{8DB84D3C-3CCC-453A-894F-B53CFA301B2A}" destId="{949AFD4A-1AC3-49D6-9C33-002E533543B2}" srcOrd="0" destOrd="0" parTransId="{99EED5FC-2A3B-42E5-A9F4-3A9930EDCDCA}" sibTransId="{12B57B59-FC48-4809-99DC-4B7FF71783E6}"/>
    <dgm:cxn modelId="{1DA1D004-CDFC-404E-9504-45353183A2BC}" srcId="{8DB84D3C-3CCC-453A-894F-B53CFA301B2A}" destId="{8837FAC9-59AB-4D3E-9AFA-6B7738B95B93}" srcOrd="2" destOrd="0" parTransId="{A1190B16-B048-4A8E-9AB9-047F15BEC7BB}" sibTransId="{C41EFDDB-5685-4637-AB35-BBE3745536F1}"/>
    <dgm:cxn modelId="{29CAB255-56E9-B64D-B9A8-E7A225660075}" type="presOf" srcId="{8DB84D3C-3CCC-453A-894F-B53CFA301B2A}" destId="{B66ACBEC-D75D-47E2-9144-A81A6942B8AE}" srcOrd="0" destOrd="0" presId="urn:microsoft.com/office/officeart/2005/8/layout/list1"/>
    <dgm:cxn modelId="{A44F450E-39B9-0042-8EB9-312F1714E3D0}" type="presOf" srcId="{536B7372-C86A-47FD-A6D1-41884D0A2533}" destId="{BB3977FE-2840-4C20-8823-DDCF841BB419}" srcOrd="0" destOrd="0" presId="urn:microsoft.com/office/officeart/2005/8/layout/list1"/>
    <dgm:cxn modelId="{FE864DE5-9542-9646-9E3A-75F953F3795A}" type="presOf" srcId="{8837FAC9-59AB-4D3E-9AFA-6B7738B95B93}" destId="{A7CCD084-CE3B-4DFB-8933-A1CBE55CD93F}" srcOrd="1" destOrd="0" presId="urn:microsoft.com/office/officeart/2005/8/layout/list1"/>
    <dgm:cxn modelId="{4D44D9C9-18C3-B140-90F2-584C52A33508}" type="presOf" srcId="{949AFD4A-1AC3-49D6-9C33-002E533543B2}" destId="{2FE3516A-B031-4851-8C3B-A2DAC17AF0D1}" srcOrd="1" destOrd="0" presId="urn:microsoft.com/office/officeart/2005/8/layout/list1"/>
    <dgm:cxn modelId="{7DE8F196-D1CC-D44F-9943-06E7539F0C73}" type="presOf" srcId="{536B7372-C86A-47FD-A6D1-41884D0A2533}" destId="{AFAD302F-2104-4794-BF07-B095691DB85D}" srcOrd="1" destOrd="0" presId="urn:microsoft.com/office/officeart/2005/8/layout/list1"/>
    <dgm:cxn modelId="{4CCC2807-BB8D-BC42-BFA2-F28F6AFC1C92}" type="presParOf" srcId="{B66ACBEC-D75D-47E2-9144-A81A6942B8AE}" destId="{81F6BD63-F8A9-4794-A2B6-AA069166C0F6}" srcOrd="0" destOrd="0" presId="urn:microsoft.com/office/officeart/2005/8/layout/list1"/>
    <dgm:cxn modelId="{0EA933AA-888A-B043-AACB-8FB8E06BE835}" type="presParOf" srcId="{81F6BD63-F8A9-4794-A2B6-AA069166C0F6}" destId="{FCFC5ABE-6124-493C-A628-3B9B7753788C}" srcOrd="0" destOrd="0" presId="urn:microsoft.com/office/officeart/2005/8/layout/list1"/>
    <dgm:cxn modelId="{EE4FDD6A-84AC-004C-A299-490CE89D6BF8}" type="presParOf" srcId="{81F6BD63-F8A9-4794-A2B6-AA069166C0F6}" destId="{2FE3516A-B031-4851-8C3B-A2DAC17AF0D1}" srcOrd="1" destOrd="0" presId="urn:microsoft.com/office/officeart/2005/8/layout/list1"/>
    <dgm:cxn modelId="{A71D9B7E-5C82-574C-98C5-7800B0F9E128}" type="presParOf" srcId="{B66ACBEC-D75D-47E2-9144-A81A6942B8AE}" destId="{900E702F-0D5B-4C25-85B8-87B1C057CABE}" srcOrd="1" destOrd="0" presId="urn:microsoft.com/office/officeart/2005/8/layout/list1"/>
    <dgm:cxn modelId="{B27AFEC1-8680-1C4B-B7FA-6BA6C763AD8C}" type="presParOf" srcId="{B66ACBEC-D75D-47E2-9144-A81A6942B8AE}" destId="{4685C0E4-62D2-4FCB-9883-01144C55323F}" srcOrd="2" destOrd="0" presId="urn:microsoft.com/office/officeart/2005/8/layout/list1"/>
    <dgm:cxn modelId="{5908441F-95C8-844C-B622-1C8CBA7419C8}" type="presParOf" srcId="{B66ACBEC-D75D-47E2-9144-A81A6942B8AE}" destId="{29FF6034-F112-414C-8393-8B8D1D939E57}" srcOrd="3" destOrd="0" presId="urn:microsoft.com/office/officeart/2005/8/layout/list1"/>
    <dgm:cxn modelId="{890BC1BA-32B2-D14B-8A51-9A2391DB2B56}" type="presParOf" srcId="{B66ACBEC-D75D-47E2-9144-A81A6942B8AE}" destId="{D168CC52-108F-4BC3-8160-0686A9F80AA2}" srcOrd="4" destOrd="0" presId="urn:microsoft.com/office/officeart/2005/8/layout/list1"/>
    <dgm:cxn modelId="{F6212DA0-FC0F-7241-8EAD-3DD2F7ABB73C}" type="presParOf" srcId="{D168CC52-108F-4BC3-8160-0686A9F80AA2}" destId="{BB3977FE-2840-4C20-8823-DDCF841BB419}" srcOrd="0" destOrd="0" presId="urn:microsoft.com/office/officeart/2005/8/layout/list1"/>
    <dgm:cxn modelId="{4231AE86-27E9-3D45-9ED0-E3206C9DAA7D}" type="presParOf" srcId="{D168CC52-108F-4BC3-8160-0686A9F80AA2}" destId="{AFAD302F-2104-4794-BF07-B095691DB85D}" srcOrd="1" destOrd="0" presId="urn:microsoft.com/office/officeart/2005/8/layout/list1"/>
    <dgm:cxn modelId="{5CB396B4-4D6B-7D40-9A81-F6C39DD21A54}" type="presParOf" srcId="{B66ACBEC-D75D-47E2-9144-A81A6942B8AE}" destId="{10AB346B-8088-48C4-911D-00181B4121EA}" srcOrd="5" destOrd="0" presId="urn:microsoft.com/office/officeart/2005/8/layout/list1"/>
    <dgm:cxn modelId="{00D96E25-AA2D-584F-96C7-7102917E6AB1}" type="presParOf" srcId="{B66ACBEC-D75D-47E2-9144-A81A6942B8AE}" destId="{D7B260F7-5ADA-4EB2-ACA0-2A0B5F80C76C}" srcOrd="6" destOrd="0" presId="urn:microsoft.com/office/officeart/2005/8/layout/list1"/>
    <dgm:cxn modelId="{C970B9F1-57AD-254B-9AC6-C8AEDB15BD91}" type="presParOf" srcId="{B66ACBEC-D75D-47E2-9144-A81A6942B8AE}" destId="{E2592953-CFA9-4C18-8E40-8543E3A1DA74}" srcOrd="7" destOrd="0" presId="urn:microsoft.com/office/officeart/2005/8/layout/list1"/>
    <dgm:cxn modelId="{B4C72897-4D5C-564A-8534-CE8CC1A78A2A}" type="presParOf" srcId="{B66ACBEC-D75D-47E2-9144-A81A6942B8AE}" destId="{F7CEFF35-5CF6-4947-9EC3-9C5BB2265BF1}" srcOrd="8" destOrd="0" presId="urn:microsoft.com/office/officeart/2005/8/layout/list1"/>
    <dgm:cxn modelId="{CCED4207-AD98-4C4D-8299-1E3738D8F8AE}" type="presParOf" srcId="{F7CEFF35-5CF6-4947-9EC3-9C5BB2265BF1}" destId="{C47A3DE7-38C7-40F5-B963-D4B5EEB1AD4B}" srcOrd="0" destOrd="0" presId="urn:microsoft.com/office/officeart/2005/8/layout/list1"/>
    <dgm:cxn modelId="{121544A9-FCB0-3B42-90C0-AAD8AAC70151}" type="presParOf" srcId="{F7CEFF35-5CF6-4947-9EC3-9C5BB2265BF1}" destId="{A7CCD084-CE3B-4DFB-8933-A1CBE55CD93F}" srcOrd="1" destOrd="0" presId="urn:microsoft.com/office/officeart/2005/8/layout/list1"/>
    <dgm:cxn modelId="{EE9AAB48-7924-3E40-B72D-CD6AFF74DFBD}" type="presParOf" srcId="{B66ACBEC-D75D-47E2-9144-A81A6942B8AE}" destId="{6A906E16-7034-4621-AFCA-0C3D3FA20D72}" srcOrd="9" destOrd="0" presId="urn:microsoft.com/office/officeart/2005/8/layout/list1"/>
    <dgm:cxn modelId="{AB16CC06-F8A6-7F49-B6A4-6AA3AE82E2A8}" type="presParOf" srcId="{B66ACBEC-D75D-47E2-9144-A81A6942B8AE}" destId="{1E527C9A-867C-4C81-BF39-0C1189862054}" srcOrd="10" destOrd="0" presId="urn:microsoft.com/office/officeart/2005/8/layout/list1"/>
    <dgm:cxn modelId="{BDF774A5-F9A6-454F-82ED-11EAFBB5B540}" type="presParOf" srcId="{B66ACBEC-D75D-47E2-9144-A81A6942B8AE}" destId="{06759082-0B6A-4C30-BBE6-128737A5ABE6}" srcOrd="11" destOrd="0" presId="urn:microsoft.com/office/officeart/2005/8/layout/list1"/>
    <dgm:cxn modelId="{5854FEC0-6ADB-484E-B024-78CDCE3F0823}" type="presParOf" srcId="{B66ACBEC-D75D-47E2-9144-A81A6942B8AE}" destId="{0F24D8F3-B842-4B66-A732-98B3E14C314E}" srcOrd="12" destOrd="0" presId="urn:microsoft.com/office/officeart/2005/8/layout/list1"/>
    <dgm:cxn modelId="{50BAAE7D-21EF-EF49-B471-3802C2392FD0}" type="presParOf" srcId="{0F24D8F3-B842-4B66-A732-98B3E14C314E}" destId="{17F3C1ED-1324-4684-A4F0-DB155A1F2DCA}" srcOrd="0" destOrd="0" presId="urn:microsoft.com/office/officeart/2005/8/layout/list1"/>
    <dgm:cxn modelId="{5B26F1A3-F1AE-1943-B16E-BB825B5F2C51}" type="presParOf" srcId="{0F24D8F3-B842-4B66-A732-98B3E14C314E}" destId="{0E0C2C36-9F8A-405A-9A4C-40D90DBF7F92}" srcOrd="1" destOrd="0" presId="urn:microsoft.com/office/officeart/2005/8/layout/list1"/>
    <dgm:cxn modelId="{84707B6F-E045-C945-BB19-3C5A84339009}" type="presParOf" srcId="{B66ACBEC-D75D-47E2-9144-A81A6942B8AE}" destId="{DED3DC46-FCC1-4981-8AB1-76AFE7A05FFC}" srcOrd="13" destOrd="0" presId="urn:microsoft.com/office/officeart/2005/8/layout/list1"/>
    <dgm:cxn modelId="{AAFED639-260A-1048-AD90-80B939E859DD}" type="presParOf" srcId="{B66ACBEC-D75D-47E2-9144-A81A6942B8AE}" destId="{294D9F42-177A-437B-BBD7-24346FC940A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7FEB7747-8758-B748-A70F-4DA842B2CA2D}" type="datetime1">
              <a:rPr lang="en-US"/>
              <a:pPr/>
              <a:t>4/14/14</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8AAA2BA9-C9A5-D849-8536-FB0739DCD31E}" type="slidenum">
              <a:rPr lang="en-US"/>
              <a:pPr/>
              <a:t>‹#›</a:t>
            </a:fld>
            <a:endParaRPr lang="en-US"/>
          </a:p>
        </p:txBody>
      </p:sp>
    </p:spTree>
    <p:extLst>
      <p:ext uri="{BB962C8B-B14F-4D97-AF65-F5344CB8AC3E}">
        <p14:creationId xmlns:p14="http://schemas.microsoft.com/office/powerpoint/2010/main" val="3485740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DF28E75B-200E-1546-A316-7C661EC1A18F}" type="datetime1">
              <a:rPr lang="en-US"/>
              <a:pPr/>
              <a:t>4/14/14</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E287B147-B3A8-D64C-A081-AA9514A203F9}" type="slidenum">
              <a:rPr lang="en-US"/>
              <a:pPr/>
              <a:t>‹#›</a:t>
            </a:fld>
            <a:endParaRPr lang="en-US"/>
          </a:p>
        </p:txBody>
      </p:sp>
    </p:spTree>
    <p:extLst>
      <p:ext uri="{BB962C8B-B14F-4D97-AF65-F5344CB8AC3E}">
        <p14:creationId xmlns:p14="http://schemas.microsoft.com/office/powerpoint/2010/main" val="25541036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6C039FF6-8D5A-1645-B6CE-1DC12DF74E9D}" type="datetime1">
              <a:rPr lang="en-US"/>
              <a:pPr/>
              <a:t>4/14/14</a:t>
            </a:fld>
            <a:endParaRPr lang="en-US"/>
          </a:p>
        </p:txBody>
      </p:sp>
      <p:sp>
        <p:nvSpPr>
          <p:cNvPr id="16387" name="Rectangle 7"/>
          <p:cNvSpPr>
            <a:spLocks noGrp="1" noChangeArrowheads="1"/>
          </p:cNvSpPr>
          <p:nvPr>
            <p:ph type="sldNum" sz="quarter" idx="5"/>
          </p:nvPr>
        </p:nvSpPr>
        <p:spPr>
          <a:noFill/>
        </p:spPr>
        <p:txBody>
          <a:bodyPr/>
          <a:lstStyle/>
          <a:p>
            <a:fld id="{8D3A7744-334E-7A43-A73E-D33DCC6C0EAC}"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Here’s </a:t>
            </a:r>
            <a:r>
              <a:rPr lang="en-US" dirty="0">
                <a:latin typeface="Arial" pitchFamily="-109" charset="0"/>
                <a:ea typeface="ＭＳ Ｐゴシック" pitchFamily="-109" charset="-128"/>
                <a:cs typeface="ＭＳ Ｐゴシック" pitchFamily="-109" charset="-128"/>
              </a:rPr>
              <a:t>the title slide. Excited</a:t>
            </a:r>
            <a:r>
              <a:rPr lang="en-US" dirty="0" smtClean="0">
                <a:latin typeface="Arial" pitchFamily="-109" charset="0"/>
                <a:ea typeface="ＭＳ Ｐゴシック" pitchFamily="-109" charset="-128"/>
                <a:cs typeface="ＭＳ Ｐゴシック" pitchFamily="-109" charset="-128"/>
              </a:rPr>
              <a:t> again, </a:t>
            </a:r>
            <a:r>
              <a:rPr lang="en-US" dirty="0">
                <a:latin typeface="Arial" pitchFamily="-109" charset="0"/>
                <a:ea typeface="ＭＳ Ｐゴシック" pitchFamily="-109" charset="-128"/>
                <a:cs typeface="ＭＳ Ｐゴシック" pitchFamily="-109" charset="-128"/>
              </a:rPr>
              <a:t>aren’t you</a:t>
            </a:r>
            <a:r>
              <a:rPr lang="en-US" dirty="0" smtClean="0">
                <a:latin typeface="Arial" pitchFamily="-109" charset="0"/>
                <a:ea typeface="ＭＳ Ｐゴシック" pitchFamily="-109" charset="-128"/>
                <a:cs typeface="ＭＳ Ｐゴシック" pitchFamily="-109" charset="-128"/>
              </a:rPr>
              <a:t>?</a:t>
            </a:r>
          </a:p>
          <a:p>
            <a:pPr eaLnBrk="1" hangingPunct="1"/>
            <a:r>
              <a:rPr lang="en-US" dirty="0" smtClean="0">
                <a:latin typeface="Arial" pitchFamily="-109" charset="0"/>
                <a:ea typeface="ＭＳ Ｐゴシック" pitchFamily="-109" charset="-128"/>
                <a:cs typeface="ＭＳ Ｐゴシック" pitchFamily="-109" charset="-128"/>
              </a:rPr>
              <a:t>Mention last paper will not be handed back today due to lack of</a:t>
            </a:r>
            <a:r>
              <a:rPr lang="en-US" baseline="0" dirty="0" smtClean="0">
                <a:latin typeface="Arial" pitchFamily="-109" charset="0"/>
                <a:ea typeface="ＭＳ Ｐゴシック" pitchFamily="-109" charset="-128"/>
                <a:cs typeface="ＭＳ Ｐゴシック" pitchFamily="-109" charset="-128"/>
              </a:rPr>
              <a:t> conclusions, arguments, counter points… thought you’d like us to take the time to be more flexible in finding these required elements.</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Surveillance</a:t>
            </a:r>
            <a:r>
              <a:rPr lang="en-US" baseline="0" dirty="0" smtClean="0"/>
              <a:t> has been a big thing in the Olympics in the past—the sheer magnitude of the event makes it a target for terrorism.</a:t>
            </a:r>
          </a:p>
          <a:p>
            <a:r>
              <a:rPr lang="en-US" dirty="0" smtClean="0"/>
              <a:t>That</a:t>
            </a:r>
            <a:r>
              <a:rPr lang="en-US" baseline="0" dirty="0" smtClean="0"/>
              <a:t> many people in close proximity can simply cause tension as well.  Governments do need some way to ensure safety.</a:t>
            </a:r>
          </a:p>
          <a:p>
            <a:r>
              <a:rPr lang="en-US" baseline="0" dirty="0" smtClean="0"/>
              <a:t>Tactics of the United States at Salt Lake City, 2002: monitoring electronic (email, cell phone) communications around the venue</a:t>
            </a:r>
          </a:p>
          <a:p>
            <a:r>
              <a:rPr lang="en-US" baseline="0" dirty="0" smtClean="0"/>
              <a:t>	Filtered for key words and analyzed for potential threat</a:t>
            </a:r>
          </a:p>
          <a:p>
            <a:r>
              <a:rPr lang="en-US" baseline="0" dirty="0" smtClean="0"/>
              <a:t>Tactics of Great Britain at London, 2012: closed circuit television (CCTV) cameras all around the city</a:t>
            </a:r>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11</a:t>
            </a:fld>
            <a:endParaRPr lang="en-US"/>
          </a:p>
        </p:txBody>
      </p:sp>
    </p:spTree>
    <p:extLst>
      <p:ext uri="{BB962C8B-B14F-4D97-AF65-F5344CB8AC3E}">
        <p14:creationId xmlns:p14="http://schemas.microsoft.com/office/powerpoint/2010/main" val="1031666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Surveillance</a:t>
            </a:r>
            <a:r>
              <a:rPr lang="en-US" baseline="0" dirty="0" smtClean="0"/>
              <a:t> cameras everywhere (even monitoring showers)</a:t>
            </a:r>
          </a:p>
          <a:p>
            <a:r>
              <a:rPr lang="en-US" baseline="0" dirty="0" smtClean="0"/>
              <a:t>Surveillance drones flying around</a:t>
            </a:r>
          </a:p>
          <a:p>
            <a:r>
              <a:rPr lang="en-US" dirty="0" smtClean="0"/>
              <a:t>Monitoring</a:t>
            </a:r>
            <a:r>
              <a:rPr lang="en-US" baseline="0" dirty="0" smtClean="0"/>
              <a:t> all electronic forms of communication (calls, texts, emails)</a:t>
            </a:r>
          </a:p>
          <a:p>
            <a:r>
              <a:rPr lang="en-US" dirty="0" smtClean="0"/>
              <a:t>Free </a:t>
            </a:r>
            <a:r>
              <a:rPr lang="en-US" dirty="0" err="1" smtClean="0"/>
              <a:t>wifi</a:t>
            </a:r>
            <a:r>
              <a:rPr lang="en-US" dirty="0" smtClean="0"/>
              <a:t> (which included</a:t>
            </a:r>
            <a:r>
              <a:rPr lang="en-US" baseline="0" dirty="0" smtClean="0"/>
              <a:t> deep packet searching to allow for keyword monitoring of all web communication)</a:t>
            </a:r>
          </a:p>
          <a:p>
            <a:r>
              <a:rPr lang="en-US" baseline="0" dirty="0" smtClean="0"/>
              <a:t>Physical screenings</a:t>
            </a:r>
          </a:p>
          <a:p>
            <a:r>
              <a:rPr lang="en-US" baseline="0" dirty="0" smtClean="0"/>
              <a:t>Vehicle searches</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12</a:t>
            </a:fld>
            <a:endParaRPr lang="en-US"/>
          </a:p>
        </p:txBody>
      </p:sp>
    </p:spTree>
    <p:extLst>
      <p:ext uri="{BB962C8B-B14F-4D97-AF65-F5344CB8AC3E}">
        <p14:creationId xmlns:p14="http://schemas.microsoft.com/office/powerpoint/2010/main" val="372960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definitely legitimate reasons for the increase in security at Sochi—threats were received from terrorist groups in the North Caucasus (very near to Sochi).  Some response was certainly needed in order to ensure the safety of athletes and spectators.</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13</a:t>
            </a:fld>
            <a:endParaRPr lang="en-US"/>
          </a:p>
        </p:txBody>
      </p:sp>
    </p:spTree>
    <p:extLst>
      <p:ext uri="{BB962C8B-B14F-4D97-AF65-F5344CB8AC3E}">
        <p14:creationId xmlns:p14="http://schemas.microsoft.com/office/powerpoint/2010/main" val="96456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despite the reasons for the increased surveillance, the Russian government may have taken it too far with respect to personal privacy infringement.</a:t>
            </a:r>
            <a:endParaRPr lang="en-US" dirty="0" smtClean="0"/>
          </a:p>
          <a:p>
            <a:endParaRPr lang="en-US" dirty="0" smtClean="0"/>
          </a:p>
          <a:p>
            <a:r>
              <a:rPr lang="en-US" dirty="0" smtClean="0"/>
              <a:t>“Admission” of bathroom surveillance – official came out with</a:t>
            </a:r>
            <a:r>
              <a:rPr lang="en-US" baseline="0" dirty="0" smtClean="0"/>
              <a:t> it, but then the government tried to cover it up</a:t>
            </a:r>
          </a:p>
          <a:p>
            <a:r>
              <a:rPr lang="en-US" baseline="0" dirty="0" smtClean="0"/>
              <a:t>Don’t need to show search warrants</a:t>
            </a:r>
            <a:r>
              <a:rPr lang="en-US" baseline="0" dirty="0"/>
              <a:t> </a:t>
            </a:r>
            <a:r>
              <a:rPr lang="en-US" baseline="0" dirty="0" smtClean="0"/>
              <a:t>(but still required to get them)</a:t>
            </a:r>
          </a:p>
          <a:p>
            <a:r>
              <a:rPr lang="en-US" baseline="0" dirty="0" smtClean="0"/>
              <a:t>No need to go through service providers to get data—government has direct</a:t>
            </a:r>
          </a:p>
          <a:p>
            <a:endParaRPr lang="en-US" baseline="0" dirty="0" smtClean="0"/>
          </a:p>
          <a:p>
            <a:endParaRPr lang="en-US" baseline="0" dirty="0" smtClean="0"/>
          </a:p>
          <a:p>
            <a:r>
              <a:rPr lang="en-US" baseline="0" dirty="0" smtClean="0"/>
              <a:t>How much of the surveillance was for the protection of the people at the Olympics and how much was for the protection of the government against rebels?</a:t>
            </a:r>
          </a:p>
          <a:p>
            <a:endParaRPr lang="en-US" baseline="0" dirty="0" smtClean="0"/>
          </a:p>
          <a:p>
            <a:r>
              <a:rPr lang="en-US" baseline="0" dirty="0" smtClean="0"/>
              <a:t>All this might point to more…nonchalance on the part of the government.  More willingness to compromise personal privacy in favor of their own goals.</a:t>
            </a:r>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14</a:t>
            </a:fld>
            <a:endParaRPr lang="en-US"/>
          </a:p>
        </p:txBody>
      </p:sp>
    </p:spTree>
    <p:extLst>
      <p:ext uri="{BB962C8B-B14F-4D97-AF65-F5344CB8AC3E}">
        <p14:creationId xmlns:p14="http://schemas.microsoft.com/office/powerpoint/2010/main" val="308195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76" charset="0"/>
                <a:ea typeface="ＭＳ Ｐゴシック" pitchFamily="85" charset="-128"/>
                <a:cs typeface="ＭＳ Ｐゴシック" pitchFamily="85" charset="-128"/>
              </a:rPr>
              <a:t>An unmanned aerial vehicle (UAV), commonly known as drone, is an aircraft without a human pilot aboard. Its flight is controlled either autonomously by onboard computers or through the remote control of a pilot on the ground or in another vehicle. The</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drone usually contains many different sensors, including cameras, GPS, or laser spectroscopy, etc. Depending on its purpose, the drone can have different sensors.</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4/14/14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16</a:t>
            </a:fld>
            <a:endParaRPr lang="en-US"/>
          </a:p>
        </p:txBody>
      </p:sp>
    </p:spTree>
    <p:extLst>
      <p:ext uri="{BB962C8B-B14F-4D97-AF65-F5344CB8AC3E}">
        <p14:creationId xmlns:p14="http://schemas.microsoft.com/office/powerpoint/2010/main" val="898690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terms of the functionality, the </a:t>
            </a:r>
            <a:r>
              <a:rPr lang="en-US" sz="1200" kern="1200" dirty="0" smtClean="0">
                <a:solidFill>
                  <a:schemeClr val="tx1"/>
                </a:solidFill>
                <a:effectLst/>
                <a:latin typeface="Arial" pitchFamily="76" charset="0"/>
                <a:ea typeface="ＭＳ Ｐゴシック" pitchFamily="85" charset="-128"/>
                <a:cs typeface="ＭＳ Ｐゴシック" pitchFamily="85" charset="-128"/>
              </a:rPr>
              <a:t>drones typically fall into the three categories, which are</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military, commercial and civil.</a:t>
            </a:r>
            <a:endParaRPr lang="en-US" dirty="0" smtClean="0"/>
          </a:p>
          <a:p>
            <a:r>
              <a:rPr lang="en-US" dirty="0" smtClean="0"/>
              <a:t>The</a:t>
            </a:r>
            <a:r>
              <a:rPr lang="en-US" baseline="0" dirty="0" smtClean="0"/>
              <a:t> drone was first designed to be used in military in order to find enemy target, provide a reconnaissance and logistics. The most famous combat drones US Air force used in Iraq and Afghanistan are MQ-1 Predator and MQ-9 Reaper.</a:t>
            </a:r>
          </a:p>
          <a:p>
            <a:endParaRPr lang="en-US" baseline="0" dirty="0" smtClean="0"/>
          </a:p>
          <a:p>
            <a:r>
              <a:rPr lang="en-US" baseline="0" dirty="0" smtClean="0"/>
              <a:t>For commercial use, drone can be used to monitor the large factory or farm. Individual can use drone for home security. Recently, Amazon announces it will start delivering package using drones.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government, drones can be used to help local police for law enforcement. Government can also use drone for large scale domestic surveillance.</a:t>
            </a:r>
          </a:p>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4/14/14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17</a:t>
            </a:fld>
            <a:endParaRPr lang="en-US"/>
          </a:p>
        </p:txBody>
      </p:sp>
    </p:spTree>
    <p:extLst>
      <p:ext uri="{BB962C8B-B14F-4D97-AF65-F5344CB8AC3E}">
        <p14:creationId xmlns:p14="http://schemas.microsoft.com/office/powerpoint/2010/main" val="91902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76" charset="0"/>
                <a:ea typeface="ＭＳ Ｐゴシック" pitchFamily="85" charset="-128"/>
                <a:cs typeface="ＭＳ Ｐゴシック" pitchFamily="85" charset="-128"/>
              </a:rPr>
              <a:t>Many polices in Canada and US are using drones to enhance their police force. The drone can be used in searching and</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detecting </a:t>
            </a:r>
            <a:r>
              <a:rPr lang="en-US" sz="1200" kern="1200" dirty="0" smtClean="0">
                <a:solidFill>
                  <a:schemeClr val="tx1"/>
                </a:solidFill>
                <a:effectLst/>
                <a:latin typeface="Arial" pitchFamily="76" charset="0"/>
                <a:ea typeface="ＭＳ Ｐゴシック" pitchFamily="85" charset="-128"/>
                <a:cs typeface="ＭＳ Ｐゴシック" pitchFamily="85" charset="-128"/>
              </a:rPr>
              <a:t>criminals so that polices know</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when and how to take actions</a:t>
            </a:r>
            <a:r>
              <a:rPr lang="en-US" sz="1200" kern="1200" dirty="0" smtClean="0">
                <a:solidFill>
                  <a:schemeClr val="tx1"/>
                </a:solidFill>
                <a:effectLst/>
                <a:latin typeface="Arial" pitchFamily="76" charset="0"/>
                <a:ea typeface="ＭＳ Ｐゴシック" pitchFamily="85" charset="-128"/>
                <a:cs typeface="ＭＳ Ｐゴシック" pitchFamily="85" charset="-128"/>
              </a:rPr>
              <a:t>. It cost less money comparing of using helicopter.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76" charset="0"/>
                <a:ea typeface="ＭＳ Ｐゴシック" pitchFamily="85" charset="-128"/>
                <a:cs typeface="ＭＳ Ｐゴシック" pitchFamily="85" charset="-128"/>
              </a:rPr>
              <a:t>In 2005, the US Customs and Border Protection ordered a Predator</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 B UAV for border protection, specifically for watching illegal immigrants and </a:t>
            </a:r>
            <a:r>
              <a:rPr lang="en-US" dirty="0" smtClean="0"/>
              <a:t>smuggling </a:t>
            </a: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marijuana. That one crashed in 2006 by accident. Currently the CBP operates nine drones.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pitchFamily="76" charset="0"/>
                <a:ea typeface="ＭＳ Ｐゴシック" pitchFamily="85" charset="-128"/>
                <a:cs typeface="ＭＳ Ｐゴシック" pitchFamily="85" charset="-128"/>
              </a:rPr>
              <a:t>It also loaned drones to other domestic agencies, like FBI, ICE for other purposes. </a:t>
            </a:r>
            <a:endParaRPr lang="en-US" sz="1200" kern="1200" dirty="0" smtClean="0">
              <a:solidFill>
                <a:schemeClr val="tx1"/>
              </a:solidFill>
              <a:effectLst/>
              <a:latin typeface="Arial" pitchFamily="76" charset="0"/>
              <a:ea typeface="ＭＳ Ｐゴシック" pitchFamily="85" charset="-128"/>
              <a:cs typeface="ＭＳ Ｐゴシック" pitchFamily="8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76" charset="0"/>
                <a:ea typeface="ＭＳ Ｐゴシック" pitchFamily="85" charset="-128"/>
                <a:cs typeface="ＭＳ Ｐゴシック" pitchFamily="85" charset="-128"/>
              </a:rPr>
              <a:t>In 2011, a cattle rancher from North Dakotan was arrested because he refused to return his cows that were walking outside his property and armed with weapon when police coming. As the result, police used Predator to locate the target and let police know when it was safe to make an arrest. He was the first guy who was arrested under the help of drone and his lawyer said that using drone was illegal because it was dispatched without a warrant. However, the court disagreed with it and saying it was not an improper use of drone in this case.</a:t>
            </a:r>
          </a:p>
          <a:p>
            <a:endParaRPr lang="en-US" dirty="0" smtClean="0"/>
          </a:p>
          <a:p>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4/14/14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18</a:t>
            </a:fld>
            <a:endParaRPr lang="en-US"/>
          </a:p>
        </p:txBody>
      </p:sp>
    </p:spTree>
    <p:extLst>
      <p:ext uri="{BB962C8B-B14F-4D97-AF65-F5344CB8AC3E}">
        <p14:creationId xmlns:p14="http://schemas.microsoft.com/office/powerpoint/2010/main" val="319873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MQ-9 UAV is capable of tracking individuals from 25,000 feet above the ground as the result of combining two advanced technologies.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One is </a:t>
            </a:r>
            <a:r>
              <a:rPr lang="en-US" dirty="0" smtClean="0"/>
              <a:t>drone-based facial recognition and biometrics systems,</a:t>
            </a:r>
            <a:r>
              <a:rPr lang="en-US" baseline="0" dirty="0" smtClean="0"/>
              <a:t> which can snap images of face quickly and form into a 3D model of face and verify the identity.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Another one is a super high resolution camera with 1.8 </a:t>
            </a:r>
            <a:r>
              <a:rPr lang="en-US" baseline="0" dirty="0" err="1" smtClean="0"/>
              <a:t>gigapixel</a:t>
            </a:r>
            <a:r>
              <a:rPr lang="en-US" baseline="0" dirty="0" smtClean="0"/>
              <a:t> and can cover 36 square miles in one snapshot.</a:t>
            </a:r>
            <a:endParaRPr lang="en-US" dirty="0" smtClean="0"/>
          </a:p>
        </p:txBody>
      </p:sp>
      <p:sp>
        <p:nvSpPr>
          <p:cNvPr id="4" name="Date Placeholder 3"/>
          <p:cNvSpPr>
            <a:spLocks noGrp="1"/>
          </p:cNvSpPr>
          <p:nvPr>
            <p:ph type="dt" idx="10"/>
          </p:nvPr>
        </p:nvSpPr>
        <p:spPr/>
        <p:txBody>
          <a:bodyPr/>
          <a:lstStyle/>
          <a:p>
            <a:fld id="{BBCA8B03-0F9E-6843-8873-A8DAC9B368CA}" type="datetime1">
              <a:rPr lang="en-US" smtClean="0"/>
              <a:pPr/>
              <a:t>4/14/14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19</a:t>
            </a:fld>
            <a:endParaRPr lang="en-US"/>
          </a:p>
        </p:txBody>
      </p:sp>
    </p:spTree>
    <p:extLst>
      <p:ext uri="{BB962C8B-B14F-4D97-AF65-F5344CB8AC3E}">
        <p14:creationId xmlns:p14="http://schemas.microsoft.com/office/powerpoint/2010/main" val="429098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to its mobility and invisibility, t</a:t>
            </a:r>
            <a:r>
              <a:rPr lang="en-US" dirty="0" smtClean="0"/>
              <a:t>he domestic</a:t>
            </a:r>
            <a:r>
              <a:rPr lang="en-US" baseline="0" dirty="0" smtClean="0"/>
              <a:t> drone technology can be a huge threat to the society if used in a wrong way. So the following suggestions need to be considerate. </a:t>
            </a:r>
          </a:p>
          <a:p>
            <a:pPr marL="171450" indent="-171450">
              <a:buFontTx/>
              <a:buChar char="-"/>
            </a:pPr>
            <a:r>
              <a:rPr lang="en-US" baseline="0" dirty="0" smtClean="0"/>
              <a:t>Every drone surveillance action need to have a warrant and a detail report of what data is collected</a:t>
            </a:r>
          </a:p>
          <a:p>
            <a:pPr marL="171450" indent="-171450">
              <a:buFontTx/>
              <a:buChar char="-"/>
            </a:pPr>
            <a:r>
              <a:rPr lang="en-US" baseline="0" dirty="0" smtClean="0"/>
              <a:t>Whoever operating the drone must be accountable and transparent to public</a:t>
            </a:r>
          </a:p>
          <a:p>
            <a:pPr marL="171450" indent="-171450">
              <a:buFontTx/>
              <a:buChar char="-"/>
            </a:pPr>
            <a:r>
              <a:rPr lang="en-US" baseline="0" dirty="0" smtClean="0"/>
              <a:t>Government should avoid domestic drones carrying any types of weapons</a:t>
            </a:r>
          </a:p>
          <a:p>
            <a:pPr marL="171450" indent="-171450">
              <a:buFontTx/>
              <a:buChar char="-"/>
            </a:pPr>
            <a:r>
              <a:rPr lang="en-US" baseline="0" dirty="0" smtClean="0"/>
              <a:t>Related laws and regulations need to be established</a:t>
            </a:r>
          </a:p>
          <a:p>
            <a:pPr marL="0" indent="0">
              <a:buFontTx/>
              <a:buNone/>
            </a:pPr>
            <a:r>
              <a:rPr lang="en-US" baseline="0" dirty="0" smtClean="0"/>
              <a:t>Otherwise, the drone could be the eye of “Big Brother”, watching you all </a:t>
            </a:r>
            <a:r>
              <a:rPr lang="en-US" baseline="0" smtClean="0"/>
              <a:t>the time.</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4/14/14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20</a:t>
            </a:fld>
            <a:endParaRPr lang="en-US"/>
          </a:p>
        </p:txBody>
      </p:sp>
    </p:spTree>
    <p:extLst>
      <p:ext uri="{BB962C8B-B14F-4D97-AF65-F5344CB8AC3E}">
        <p14:creationId xmlns:p14="http://schemas.microsoft.com/office/powerpoint/2010/main" val="1147130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Not all feedback incorporated, many 1 off comments that I would be happy to discuss, just bring them up.</a:t>
            </a:r>
          </a:p>
          <a:p>
            <a:pPr marL="0" indent="0">
              <a:buFontTx/>
              <a:buNone/>
            </a:pPr>
            <a:r>
              <a:rPr lang="en-US" baseline="0" dirty="0" smtClean="0"/>
              <a:t>Some requests for less wit, some for more.</a:t>
            </a:r>
          </a:p>
        </p:txBody>
      </p:sp>
      <p:sp>
        <p:nvSpPr>
          <p:cNvPr id="4" name="Date Placeholder 3"/>
          <p:cNvSpPr>
            <a:spLocks noGrp="1"/>
          </p:cNvSpPr>
          <p:nvPr>
            <p:ph type="dt" idx="10"/>
          </p:nvPr>
        </p:nvSpPr>
        <p:spPr/>
        <p:txBody>
          <a:bodyPr/>
          <a:lstStyle/>
          <a:p>
            <a:fld id="{DF28E75B-200E-1546-A316-7C661EC1A18F}" type="datetime1">
              <a:rPr lang="en-US" smtClean="0"/>
              <a:pPr/>
              <a:t>4/14/14</a:t>
            </a:fld>
            <a:endParaRPr lang="en-US"/>
          </a:p>
        </p:txBody>
      </p:sp>
      <p:sp>
        <p:nvSpPr>
          <p:cNvPr id="5" name="Slide Number Placeholder 4"/>
          <p:cNvSpPr>
            <a:spLocks noGrp="1"/>
          </p:cNvSpPr>
          <p:nvPr>
            <p:ph type="sldNum" sz="quarter" idx="11"/>
          </p:nvPr>
        </p:nvSpPr>
        <p:spPr/>
        <p:txBody>
          <a:bodyPr/>
          <a:lstStyle/>
          <a:p>
            <a:fld id="{E287B147-B3A8-D64C-A081-AA9514A203F9}" type="slidenum">
              <a:rPr lang="en-US" smtClean="0"/>
              <a:pPr/>
              <a:t>2</a:t>
            </a:fld>
            <a:endParaRPr lang="en-US"/>
          </a:p>
        </p:txBody>
      </p:sp>
    </p:spTree>
    <p:extLst>
      <p:ext uri="{BB962C8B-B14F-4D97-AF65-F5344CB8AC3E}">
        <p14:creationId xmlns:p14="http://schemas.microsoft.com/office/powerpoint/2010/main" val="3204656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&lt;Your notes here.&gt;</a:t>
            </a:r>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t>
            </a:r>
            <a:r>
              <a:rPr lang="en-US" baseline="0" dirty="0" smtClean="0"/>
              <a:t> introduction.</a:t>
            </a:r>
          </a:p>
          <a:p>
            <a:r>
              <a:rPr lang="en-US" baseline="0" dirty="0" smtClean="0"/>
              <a:t>Topic is “Edward Snowden and the NSA scandal”.</a:t>
            </a:r>
          </a:p>
          <a:p>
            <a:r>
              <a:rPr lang="en-US" dirty="0" smtClean="0"/>
              <a:t>The</a:t>
            </a:r>
            <a:r>
              <a:rPr lang="en-US" baseline="0" dirty="0" smtClean="0"/>
              <a:t> outline shows the structure of my presentation. I will start with a brief review of the story along its timeline. Then I will cite the corporates’ PR reaction and try to read what might be hidden behind the words. Last part I will discuss the influences of the Edward Snowden revelation had on the society and the government.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a:t>
            </a:r>
            <a:r>
              <a:rPr lang="en-US" baseline="0" dirty="0" smtClean="0"/>
              <a:t>’d like to mention before head that this is a very controversial topic, especially around these two questions. I am nobody to argue those controversies or make any judgment on your government or Edward Snowden. So my goal is really to summarize what I learnt about the facts around this event, and perhaps </a:t>
            </a:r>
            <a:r>
              <a:rPr lang="en-US" baseline="0" dirty="0" err="1" smtClean="0"/>
              <a:t>ope</a:t>
            </a:r>
            <a:r>
              <a:rPr lang="en-US" baseline="0" dirty="0" smtClean="0"/>
              <a:t> n interesting discussions in the class.</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22</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 June 7</a:t>
            </a:r>
            <a:r>
              <a:rPr lang="en-US" baseline="30000" dirty="0" smtClean="0"/>
              <a:t>th</a:t>
            </a:r>
            <a:r>
              <a:rPr lang="en-US" baseline="0" dirty="0" smtClean="0"/>
              <a:t>, 2013, the Guardian revealed top-secret NSA internal documents indicating secret projects developed for years inside the NSA for monitoring the online data of Americans. The project that draw the most attention is the PRISM project, which gives NSA agents access to private user data from nine leading tech companies, including Google, MS, Apple, Yahoo, and so on. This program covers so many companies and different forms of online data that it basically allows NSA to monitor anyone, anywhere, and at any time.</a:t>
            </a:r>
          </a:p>
          <a:p>
            <a:endParaRPr lang="en-US" baseline="0" dirty="0" smtClean="0"/>
          </a:p>
          <a:p>
            <a:r>
              <a:rPr lang="en-US" baseline="0" dirty="0" smtClean="0"/>
              <a:t>The document also shows the PRISM program has been developed for at least five years. If Snowden did not reveal this, the public would never know who is looking at, processing, and storing their private everyday information.</a:t>
            </a:r>
            <a:endParaRPr lang="en-US" dirty="0" smtClean="0"/>
          </a:p>
          <a:p>
            <a:endParaRPr lang="en-US" baseline="0" dirty="0" smtClean="0"/>
          </a:p>
          <a:p>
            <a:r>
              <a:rPr lang="en-US" baseline="0" dirty="0" smtClean="0"/>
              <a:t>Several days later, Edward Snowden, a system engineer who worked for the NSA, revealed himself in two interviews in Hong Kong. He claimed that he was the one who revealed the secret documents, and justified his reason as that he could not stand anymore to live in a country that spies everyone, at any time, in any form.</a:t>
            </a:r>
          </a:p>
          <a:p>
            <a:endParaRPr lang="en-US" baseline="0" dirty="0" smtClean="0"/>
          </a:p>
          <a:p>
            <a:r>
              <a:rPr lang="en-US" baseline="0" dirty="0" smtClean="0"/>
              <a:t>In ten days, US issued a request to Hong Kong government to extradite Snowden. But the next day, Snowden took a flight to Moscow to seek asylum. </a:t>
            </a:r>
          </a:p>
          <a:p>
            <a:endParaRPr lang="en-US" baseline="0" dirty="0" smtClean="0"/>
          </a:p>
          <a:p>
            <a:r>
              <a:rPr lang="en-US" baseline="0" dirty="0" smtClean="0"/>
              <a:t>He stayed in the Moscow airport for 39 days until getting a 1 year asylum certificate from Russia. </a:t>
            </a:r>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revelation</a:t>
            </a:r>
            <a:r>
              <a:rPr lang="en-US" baseline="0" dirty="0" smtClean="0"/>
              <a:t> shocked everyone, not only US citizens, but also people from all over the world, because the documents shows the surveillance is primarily targeted at foreign citizens, such as people from China, the mid-east, and North Korea. </a:t>
            </a:r>
          </a:p>
          <a:p>
            <a:endParaRPr lang="en-US" baseline="0" dirty="0" smtClean="0"/>
          </a:p>
          <a:p>
            <a:r>
              <a:rPr lang="en-US" baseline="0" dirty="0" smtClean="0"/>
              <a:t>It </a:t>
            </a:r>
            <a:r>
              <a:rPr lang="en-US" dirty="0" smtClean="0"/>
              <a:t>put the NSA and the nine corporates at the center</a:t>
            </a:r>
            <a:r>
              <a:rPr lang="en-US" baseline="0" dirty="0" smtClean="0"/>
              <a:t> of the storm. The nine companies had to make quick PR move.</a:t>
            </a:r>
          </a:p>
          <a:p>
            <a:endParaRPr lang="en-US" baseline="0" dirty="0" smtClean="0"/>
          </a:p>
          <a:p>
            <a:r>
              <a:rPr lang="en-US" baseline="0" dirty="0" smtClean="0"/>
              <a:t>Looking at their statements, we can find two clear trends. It seems all companies were biting on Washington Post’s phrase in their initial report. First, they all denied providing NSA *direct* access to their servers. But they did not deny providing any type of access to their users’ private data. Second, they all claimed they had never heard of anything called *PRISM*. But it is not uncommon to hold back an internal code name of a project. Sharp analysts start to speculate the meaning behind these reactions.</a:t>
            </a:r>
          </a:p>
          <a:p>
            <a:endParaRPr lang="en-US" baseline="0" dirty="0" smtClean="0"/>
          </a:p>
          <a:p>
            <a:r>
              <a:rPr lang="en-US" baseline="0" dirty="0" smtClean="0"/>
              <a:t>They believe that these corporates are definitely working with NSA, but the access to user data is definitely not direct. The speculative model of their dataflow is that the NSA agent will request for data (such as email, chat,) when suspicions appear from other sources. The FBI will then process the request to filter out monitors against American citizen. And finally, the corporate will have their people or some automatic software to query the data, and send back to NSA. This may be why all the companies are denying “direct” access.</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influences of this</a:t>
            </a:r>
            <a:r>
              <a:rPr lang="en-US" baseline="0" dirty="0" smtClean="0"/>
              <a:t> scandal is huge, broad, and far reaching. It raised international debate, some questioning Edward Snowden’s conduct while others argue whether individual privacy should be sacrificed to improve national security. After 911, security became extremely critical, and surveys have shown that more than 60 percent of US citizens agreed to have government look at people’s communication record for security. But how can we regulate the government’s power, as the NSA documents have clearly shown they are gaining access to almost every information?</a:t>
            </a:r>
          </a:p>
          <a:p>
            <a:endParaRPr lang="en-US" baseline="0" dirty="0" smtClean="0"/>
          </a:p>
          <a:p>
            <a:r>
              <a:rPr lang="en-US" baseline="0" dirty="0" smtClean="0"/>
              <a:t>Also, because of the scandal, the US government faces overwhelming pressure from both the domestic and the international society. Citizens call for transparency of the government activity, and other countries are furious about the US’s spy activity against their citizens and leaders.</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other hand, the scandal also raised the public’s awareness of privacy internationally. People all over the world, especially Americans, are more concerned about their online privacy when they sign up services. But on the other hand, the terrorists also become more cautious now, knowing the existence of PRISM. This make anti-terrorism more difficult to perform in the US.</a:t>
            </a:r>
          </a:p>
          <a:p>
            <a:endParaRPr lang="en-US" baseline="0" dirty="0" smtClean="0"/>
          </a:p>
          <a:p>
            <a:r>
              <a:rPr lang="en-US" baseline="0" dirty="0" smtClean="0"/>
              <a:t>The NSA learnt its lesson, and reports have indicated they are more cautious about privacy issues their work could apply to the targeted people. This is a good thing. However, reports are also showing NSA is conducting internal investigations to hunt for the next Snowden before he or she comes out.</a:t>
            </a:r>
          </a:p>
        </p:txBody>
      </p:sp>
      <p:sp>
        <p:nvSpPr>
          <p:cNvPr id="4" name="Date Placeholder 3"/>
          <p:cNvSpPr>
            <a:spLocks noGrp="1"/>
          </p:cNvSpPr>
          <p:nvPr>
            <p:ph type="dt" idx="10"/>
          </p:nvPr>
        </p:nvSpPr>
        <p:spPr/>
        <p:txBody>
          <a:bodyPr/>
          <a:lstStyle/>
          <a:p>
            <a:fld id="{BBCA8B03-0F9E-6843-8873-A8DAC9B368CA}" type="datetime1">
              <a:rPr lang="en-US" smtClean="0"/>
              <a:pPr/>
              <a:t>4/14/14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26</a:t>
            </a:fld>
            <a:endParaRPr lang="en-US"/>
          </a:p>
        </p:txBody>
      </p:sp>
    </p:spTree>
    <p:extLst>
      <p:ext uri="{BB962C8B-B14F-4D97-AF65-F5344CB8AC3E}">
        <p14:creationId xmlns:p14="http://schemas.microsoft.com/office/powerpoint/2010/main" val="3499605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I</a:t>
            </a:r>
            <a:r>
              <a:rPr lang="en-US" baseline="0" dirty="0" smtClean="0"/>
              <a:t> reviewed the timeline of Edward Snowden’s revelation of the NSA secret projects. And showed slides of the NSA document to demonstrate how much impact PRISM has on privacy.</a:t>
            </a:r>
          </a:p>
          <a:p>
            <a:endParaRPr lang="en-US" baseline="0" dirty="0" smtClean="0"/>
          </a:p>
          <a:p>
            <a:r>
              <a:rPr lang="en-US" baseline="0" dirty="0" smtClean="0"/>
              <a:t>I also cited the corporates’ reaction to the event, and quoted analysis behind the PR phrases.</a:t>
            </a:r>
          </a:p>
          <a:p>
            <a:endParaRPr lang="en-US" baseline="0" dirty="0" smtClean="0"/>
          </a:p>
          <a:p>
            <a:r>
              <a:rPr lang="en-US" baseline="0" dirty="0" smtClean="0"/>
              <a:t>The scandal triggered a new round of debate over the privacy and government all over the world, which is why I feel it is relevant to this lecture.</a:t>
            </a:r>
          </a:p>
          <a:p>
            <a:endParaRPr lang="en-US" baseline="0" dirty="0" smtClean="0"/>
          </a:p>
          <a:p>
            <a:r>
              <a:rPr lang="en-US" baseline="0" dirty="0" smtClean="0"/>
              <a:t>And lastly, I listed many impacts this event had on the society, the government, and the corporates. Although I said not to make judgment, I do feel that it is important that Snowden stood out to tell the truth, because the public have the right to know, especially when it concerns their own privacy.</a:t>
            </a:r>
            <a:endParaRPr lang="en-US" dirty="0"/>
          </a:p>
        </p:txBody>
      </p:sp>
      <p:sp>
        <p:nvSpPr>
          <p:cNvPr id="4" name="Date Placeholder 3"/>
          <p:cNvSpPr>
            <a:spLocks noGrp="1"/>
          </p:cNvSpPr>
          <p:nvPr>
            <p:ph type="dt" idx="10"/>
          </p:nvPr>
        </p:nvSpPr>
        <p:spPr/>
        <p:txBody>
          <a:bodyPr/>
          <a:lstStyle/>
          <a:p>
            <a:fld id="{BBCA8B03-0F9E-6843-8873-A8DAC9B368CA}" type="datetime1">
              <a:rPr lang="en-US" smtClean="0"/>
              <a:pPr/>
              <a:t>4/14/14</a:t>
            </a:fld>
            <a:endParaRPr lang="en-US"/>
          </a:p>
        </p:txBody>
      </p:sp>
      <p:sp>
        <p:nvSpPr>
          <p:cNvPr id="5" name="Slide Number Placeholder 4"/>
          <p:cNvSpPr>
            <a:spLocks noGrp="1"/>
          </p:cNvSpPr>
          <p:nvPr>
            <p:ph type="sldNum" sz="quarter" idx="11"/>
          </p:nvPr>
        </p:nvSpPr>
        <p:spPr/>
        <p:txBody>
          <a:bodyPr/>
          <a:lstStyle/>
          <a:p>
            <a:fld id="{4FC883A1-F8A5-EA4E-8D73-931514293BE7}" type="slidenum">
              <a:rPr lang="en-US" smtClean="0"/>
              <a:pPr/>
              <a:t>27</a:t>
            </a:fld>
            <a:endParaRPr lang="en-US"/>
          </a:p>
        </p:txBody>
      </p:sp>
    </p:spTree>
    <p:extLst>
      <p:ext uri="{BB962C8B-B14F-4D97-AF65-F5344CB8AC3E}">
        <p14:creationId xmlns:p14="http://schemas.microsoft.com/office/powerpoint/2010/main" val="2877965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sources I based my presentation on.</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be</a:t>
            </a:r>
            <a:r>
              <a:rPr lang="en-US" baseline="0" dirty="0" smtClean="0"/>
              <a:t> talking about the tradeoff between privacy of information and national security – if there exists such a tradeoff.</a:t>
            </a:r>
          </a:p>
          <a:p>
            <a:endParaRPr lang="en-US" baseline="0" dirty="0" smtClean="0"/>
          </a:p>
          <a:p>
            <a:r>
              <a:rPr lang="en-US" baseline="0" dirty="0" smtClean="0"/>
              <a:t>I will be limiting my discussion to the United States.</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29</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US" sz="1200" dirty="0" smtClean="0">
                <a:solidFill>
                  <a:schemeClr val="tx1"/>
                </a:solidFill>
              </a:rPr>
              <a:t>This is a concern because the prevalence of data collection has been growing. For</a:t>
            </a:r>
            <a:r>
              <a:rPr lang="en-US" sz="1200" baseline="0" dirty="0" smtClean="0">
                <a:solidFill>
                  <a:schemeClr val="tx1"/>
                </a:solidFill>
              </a:rPr>
              <a:t> example, in 2013…</a:t>
            </a:r>
            <a:endParaRPr lang="en-US" sz="1200" dirty="0" smtClean="0">
              <a:solidFill>
                <a:schemeClr val="tx1"/>
              </a:solidFill>
            </a:endParaRPr>
          </a:p>
          <a:p>
            <a:pPr marL="0" indent="0" algn="l">
              <a:buFont typeface="+mj-lt"/>
              <a:buNone/>
            </a:pPr>
            <a:endParaRPr lang="en-US" sz="1200" dirty="0" smtClean="0">
              <a:solidFill>
                <a:schemeClr val="tx1"/>
              </a:solidFill>
            </a:endParaRPr>
          </a:p>
          <a:p>
            <a:pPr marL="228600" indent="-228600" algn="l">
              <a:buFont typeface="+mj-lt"/>
              <a:buAutoNum type="arabicPeriod"/>
            </a:pPr>
            <a:r>
              <a:rPr lang="en-US" sz="1200" dirty="0" smtClean="0">
                <a:solidFill>
                  <a:schemeClr val="tx1"/>
                </a:solidFill>
              </a:rPr>
              <a:t>Glenn </a:t>
            </a:r>
            <a:r>
              <a:rPr lang="en-US" sz="1200" dirty="0" err="1" smtClean="0">
                <a:solidFill>
                  <a:schemeClr val="tx1"/>
                </a:solidFill>
              </a:rPr>
              <a:t>Greenwalk</a:t>
            </a:r>
            <a:r>
              <a:rPr lang="en-US" sz="1200" dirty="0" smtClean="0">
                <a:solidFill>
                  <a:schemeClr val="tx1"/>
                </a:solidFill>
              </a:rPr>
              <a:t>, “NSA collecting phone records of millions of Verizon customers daily”, http://www.theguardian.com/world/2013/jun/06/nsa-phone-records-verizon-court-order (April 10, 2014)</a:t>
            </a:r>
          </a:p>
          <a:p>
            <a:pPr marL="228600" indent="-228600" algn="l">
              <a:buFont typeface="+mj-lt"/>
              <a:buAutoNum type="arabicPeriod"/>
            </a:pPr>
            <a:r>
              <a:rPr lang="en-US" sz="1200" dirty="0" smtClean="0">
                <a:solidFill>
                  <a:schemeClr val="tx1"/>
                </a:solidFill>
              </a:rPr>
              <a:t>James Risen, “N.S.A. Gathers Data on Social Connections of U.S. Citizens”, http://www.nytimes.com/2013/09/29/us/nsa-examines-social-networks-of-us-citizens.html?pagewanted=all (April 10, 2014)</a:t>
            </a:r>
          </a:p>
          <a:p>
            <a:pPr marL="228600" indent="-228600" algn="l">
              <a:buFont typeface="+mj-lt"/>
              <a:buAutoNum type="arabicPeriod"/>
            </a:pPr>
            <a:r>
              <a:rPr lang="en-US" sz="1200" dirty="0" smtClean="0">
                <a:solidFill>
                  <a:schemeClr val="tx1"/>
                </a:solidFill>
              </a:rPr>
              <a:t>Barton Gellman and </a:t>
            </a:r>
            <a:r>
              <a:rPr lang="en-US" sz="1200" dirty="0" err="1" smtClean="0">
                <a:solidFill>
                  <a:schemeClr val="tx1"/>
                </a:solidFill>
              </a:rPr>
              <a:t>Ashkan</a:t>
            </a:r>
            <a:r>
              <a:rPr lang="en-US" sz="1200" dirty="0" smtClean="0">
                <a:solidFill>
                  <a:schemeClr val="tx1"/>
                </a:solidFill>
              </a:rPr>
              <a:t> </a:t>
            </a:r>
            <a:r>
              <a:rPr lang="en-US" sz="1200" dirty="0" err="1" smtClean="0">
                <a:solidFill>
                  <a:schemeClr val="tx1"/>
                </a:solidFill>
              </a:rPr>
              <a:t>Soltani</a:t>
            </a:r>
            <a:r>
              <a:rPr lang="en-US" sz="1200" dirty="0" smtClean="0">
                <a:solidFill>
                  <a:schemeClr val="tx1"/>
                </a:solidFill>
              </a:rPr>
              <a:t>, “NSA infiltrates links to Yahoo, Google data centers worldwide, Snowden documents say”, http://www.washingtonpost.com/world/national-security/nsa-infiltrates-links-to-yahoo-google-data-centers-worldwide-snowden-documents-say/2013/10/30/e51d661e-4166-11e3-8b74-d89d714ca4dd_story.html (April 10, 2014)</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smtClean="0">
                <a:solidFill>
                  <a:schemeClr val="tx1"/>
                </a:solidFill>
              </a:rPr>
              <a:t>Timothy Lee, “Everything you need to know about the NSA and Tor in one FAQ”, http://www.washingtonpost.com/blogs/the-switch/wp/2013/10/04/everything-you-need-to-know-about-the-nsa-and-tor-in-one-faq/ (April 10, 2014)</a:t>
            </a:r>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30</a:t>
            </a:fld>
            <a:endParaRPr lang="en-US"/>
          </a:p>
        </p:txBody>
      </p:sp>
    </p:spTree>
    <p:extLst>
      <p:ext uri="{BB962C8B-B14F-4D97-AF65-F5344CB8AC3E}">
        <p14:creationId xmlns:p14="http://schemas.microsoft.com/office/powerpoint/2010/main" val="388502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4/14/14</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3</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US" sz="1200" dirty="0" smtClean="0">
                <a:solidFill>
                  <a:schemeClr val="tx1"/>
                </a:solidFill>
              </a:rPr>
              <a:t>And</a:t>
            </a:r>
            <a:r>
              <a:rPr lang="en-US" sz="1200" baseline="0" dirty="0" smtClean="0">
                <a:solidFill>
                  <a:schemeClr val="tx1"/>
                </a:solidFill>
              </a:rPr>
              <a:t> it has only grown in 2014.</a:t>
            </a:r>
          </a:p>
          <a:p>
            <a:pPr marL="0" indent="0" algn="l">
              <a:buFont typeface="+mj-lt"/>
              <a:buNone/>
            </a:pPr>
            <a:endParaRPr lang="en-US" sz="1200" dirty="0" smtClean="0">
              <a:solidFill>
                <a:schemeClr val="tx1"/>
              </a:solidFill>
            </a:endParaRPr>
          </a:p>
          <a:p>
            <a:pPr marL="228600" indent="-228600" algn="l">
              <a:buFont typeface="+mj-lt"/>
              <a:buAutoNum type="arabicPeriod" startAt="5"/>
            </a:pPr>
            <a:r>
              <a:rPr lang="en-US" sz="1200" dirty="0" smtClean="0">
                <a:solidFill>
                  <a:schemeClr val="tx1"/>
                </a:solidFill>
              </a:rPr>
              <a:t>Barton Gellman and </a:t>
            </a:r>
            <a:r>
              <a:rPr lang="en-US" sz="1200" dirty="0" err="1" smtClean="0">
                <a:solidFill>
                  <a:schemeClr val="tx1"/>
                </a:solidFill>
              </a:rPr>
              <a:t>Ashkan</a:t>
            </a:r>
            <a:r>
              <a:rPr lang="en-US" sz="1200" dirty="0" smtClean="0">
                <a:solidFill>
                  <a:schemeClr val="tx1"/>
                </a:solidFill>
              </a:rPr>
              <a:t> </a:t>
            </a:r>
            <a:r>
              <a:rPr lang="en-US" sz="1200" dirty="0" err="1" smtClean="0">
                <a:solidFill>
                  <a:schemeClr val="tx1"/>
                </a:solidFill>
              </a:rPr>
              <a:t>Soltani</a:t>
            </a:r>
            <a:r>
              <a:rPr lang="en-US" sz="1200" dirty="0" smtClean="0">
                <a:solidFill>
                  <a:schemeClr val="tx1"/>
                </a:solidFill>
              </a:rPr>
              <a:t>, “NSA surveillance program reaches ‘into the past’ to retrieve, replay phone calls”, http://www.washingtonpost.com/world/national-security/nsa-surveillance-program-reaches-into-the-past-to-retrieve-replay-phone-calls/2014/03/18/226d2646-ade9-11e3-a49e-76adc9210f19_story.html (April 10, 2014)</a:t>
            </a:r>
          </a:p>
          <a:p>
            <a:pPr marL="228600" indent="-228600" algn="l">
              <a:buFont typeface="+mj-lt"/>
              <a:buAutoNum type="arabicPeriod" startAt="5"/>
            </a:pPr>
            <a:r>
              <a:rPr lang="en-US" sz="1200" dirty="0" smtClean="0">
                <a:solidFill>
                  <a:schemeClr val="tx1"/>
                </a:solidFill>
              </a:rPr>
              <a:t>Sam </a:t>
            </a:r>
            <a:r>
              <a:rPr lang="en-US" sz="1200" dirty="0" err="1" smtClean="0">
                <a:solidFill>
                  <a:schemeClr val="tx1"/>
                </a:solidFill>
              </a:rPr>
              <a:t>Frizell</a:t>
            </a:r>
            <a:r>
              <a:rPr lang="en-US" sz="1200" dirty="0" smtClean="0">
                <a:solidFill>
                  <a:schemeClr val="tx1"/>
                </a:solidFill>
              </a:rPr>
              <a:t>, “NSA Targeted German Companies: Der Spiegel”, http://time.com/42594/nsa-german-companies-angela-merkel/ (April 10, 2014)</a:t>
            </a:r>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31</a:t>
            </a:fld>
            <a:endParaRPr lang="en-US"/>
          </a:p>
        </p:txBody>
      </p:sp>
    </p:spTree>
    <p:extLst>
      <p:ext uri="{BB962C8B-B14F-4D97-AF65-F5344CB8AC3E}">
        <p14:creationId xmlns:p14="http://schemas.microsoft.com/office/powerpoint/2010/main" val="1743063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US" sz="1200" dirty="0" smtClean="0">
                <a:solidFill>
                  <a:schemeClr val="tx1"/>
                </a:solidFill>
              </a:rPr>
              <a:t>So what exactly</a:t>
            </a:r>
            <a:r>
              <a:rPr lang="en-US" sz="1200" baseline="0" dirty="0" smtClean="0">
                <a:solidFill>
                  <a:schemeClr val="tx1"/>
                </a:solidFill>
              </a:rPr>
              <a:t> can the government collect? These are a few of the details about you that the government has the capabilities to collect.</a:t>
            </a:r>
          </a:p>
          <a:p>
            <a:pPr marL="0" indent="0" algn="l">
              <a:buFont typeface="+mj-lt"/>
              <a:buNone/>
            </a:pPr>
            <a:endParaRPr lang="en-US" sz="1200" baseline="0" dirty="0" smtClean="0">
              <a:solidFill>
                <a:schemeClr val="tx1"/>
              </a:solidFill>
            </a:endParaRPr>
          </a:p>
          <a:p>
            <a:pPr marL="0" indent="0" algn="l">
              <a:buFont typeface="+mj-lt"/>
              <a:buNone/>
            </a:pPr>
            <a:r>
              <a:rPr lang="en-US" sz="1200" baseline="0" dirty="0" smtClean="0">
                <a:solidFill>
                  <a:schemeClr val="tx1"/>
                </a:solidFill>
              </a:rPr>
              <a:t>Your telephone records, along with location information on where you were when you made the call.</a:t>
            </a:r>
          </a:p>
          <a:p>
            <a:pPr marL="0" indent="0" algn="l">
              <a:buFont typeface="+mj-lt"/>
              <a:buNone/>
            </a:pPr>
            <a:r>
              <a:rPr lang="en-US" sz="1200" baseline="0" dirty="0" smtClean="0">
                <a:solidFill>
                  <a:schemeClr val="tx1"/>
                </a:solidFill>
              </a:rPr>
              <a:t>Your credit card records.</a:t>
            </a:r>
          </a:p>
          <a:p>
            <a:pPr marL="0" indent="0" algn="l">
              <a:buFont typeface="+mj-lt"/>
              <a:buNone/>
            </a:pPr>
            <a:r>
              <a:rPr lang="en-US" sz="1200" baseline="0" dirty="0" smtClean="0">
                <a:solidFill>
                  <a:schemeClr val="tx1"/>
                </a:solidFill>
              </a:rPr>
              <a:t>Your social media connections and posts.</a:t>
            </a:r>
          </a:p>
          <a:p>
            <a:pPr marL="0" indent="0" algn="l">
              <a:buFont typeface="+mj-lt"/>
              <a:buNone/>
            </a:pPr>
            <a:r>
              <a:rPr lang="en-US" sz="1200" baseline="0" dirty="0" smtClean="0">
                <a:solidFill>
                  <a:schemeClr val="tx1"/>
                </a:solidFill>
              </a:rPr>
              <a:t>Your phone’s make, software version, etc.</a:t>
            </a:r>
          </a:p>
          <a:p>
            <a:pPr marL="0" indent="0" algn="l">
              <a:buFont typeface="+mj-lt"/>
              <a:buNone/>
            </a:pPr>
            <a:endParaRPr lang="en-US" sz="1200" baseline="0" dirty="0" smtClean="0">
              <a:solidFill>
                <a:schemeClr val="tx1"/>
              </a:solidFill>
            </a:endParaRPr>
          </a:p>
          <a:p>
            <a:pPr marL="0" indent="0" algn="l">
              <a:buFont typeface="+mj-lt"/>
              <a:buNone/>
            </a:pPr>
            <a:r>
              <a:rPr lang="en-US" sz="1200" baseline="0" dirty="0" smtClean="0">
                <a:solidFill>
                  <a:schemeClr val="tx1"/>
                </a:solidFill>
              </a:rPr>
              <a:t>That’s a lot of information.</a:t>
            </a:r>
            <a:endParaRPr lang="en-US" sz="1200" dirty="0" smtClean="0">
              <a:solidFill>
                <a:schemeClr val="tx1"/>
              </a:solidFill>
            </a:endParaRPr>
          </a:p>
          <a:p>
            <a:pPr marL="0" indent="0" algn="l">
              <a:buFont typeface="+mj-lt"/>
              <a:buNone/>
            </a:pPr>
            <a:endParaRPr lang="en-US" sz="1200" dirty="0" smtClean="0">
              <a:solidFill>
                <a:schemeClr val="tx1"/>
              </a:solidFill>
            </a:endParaRPr>
          </a:p>
          <a:p>
            <a:pPr marL="228600" indent="-228600" algn="l">
              <a:buFont typeface="+mj-lt"/>
              <a:buAutoNum type="arabicPeriod" startAt="7"/>
            </a:pPr>
            <a:r>
              <a:rPr lang="en-US" sz="1200" dirty="0" smtClean="0">
                <a:solidFill>
                  <a:schemeClr val="tx1"/>
                </a:solidFill>
              </a:rPr>
              <a:t>Data from: Michael Pearson, “How does U.S. data collection affect me?”, http://www.cnn.com/2013/06/06/politics/nsa-verizon-records-questions/ (April 10, 2014)</a:t>
            </a:r>
            <a:endParaRPr lang="en-US" sz="1600"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32</a:t>
            </a:fld>
            <a:endParaRPr lang="en-US"/>
          </a:p>
        </p:txBody>
      </p:sp>
    </p:spTree>
    <p:extLst>
      <p:ext uri="{BB962C8B-B14F-4D97-AF65-F5344CB8AC3E}">
        <p14:creationId xmlns:p14="http://schemas.microsoft.com/office/powerpoint/2010/main" val="3281646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 2010</a:t>
            </a:r>
          </a:p>
          <a:p>
            <a:pPr marL="171450" indent="-171450">
              <a:buFont typeface="Arial" panose="020B0604020202020204" pitchFamily="34" charset="0"/>
              <a:buChar char="•"/>
            </a:pPr>
            <a:r>
              <a:rPr lang="en-US" dirty="0" smtClean="0"/>
              <a:t>About 854,000 people held top-secret security clearances,</a:t>
            </a:r>
          </a:p>
          <a:p>
            <a:pPr marL="171450" indent="-171450">
              <a:buFont typeface="Arial" panose="020B0604020202020204" pitchFamily="34" charset="0"/>
              <a:buChar char="•"/>
            </a:pPr>
            <a:r>
              <a:rPr lang="en-US" dirty="0" smtClean="0"/>
              <a:t>1,271 governmental organizations and 1,931 private companies worked on counterterrorism, national security and intelligence.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Redundancy – 51 organizations track the flow of money from and to terrorists. This does reduce</a:t>
            </a:r>
            <a:r>
              <a:rPr lang="en-US" baseline="0" dirty="0" smtClean="0"/>
              <a:t> the risk of compromise.</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Increases</a:t>
            </a:r>
            <a:r>
              <a:rPr lang="en-US" baseline="0" dirty="0" smtClean="0"/>
              <a:t> the complexity of the system and makes it harder for organizations to share information</a:t>
            </a:r>
            <a:endParaRPr lang="en-US" dirty="0" smtClean="0"/>
          </a:p>
          <a:p>
            <a:endParaRPr lang="en-US" dirty="0" smtClean="0"/>
          </a:p>
          <a:p>
            <a:pPr marL="228600" indent="-228600" algn="l">
              <a:buFont typeface="+mj-lt"/>
              <a:buAutoNum type="arabicPeriod" startAt="8"/>
            </a:pPr>
            <a:r>
              <a:rPr lang="en-US" sz="1200" dirty="0" smtClean="0">
                <a:solidFill>
                  <a:schemeClr val="tx1"/>
                </a:solidFill>
              </a:rPr>
              <a:t>Washington Post, “Top Secret America – A Washington Post Investigation”, http://secure.afa.org/edOp/2010/Washington_Post_Intelligence_Series.pdf (April 10, 2014)</a:t>
            </a:r>
            <a:endParaRPr lang="en-US" sz="1600" dirty="0" smtClean="0">
              <a:solidFill>
                <a:schemeClr val="tx1"/>
              </a:solidFill>
            </a:endParaRPr>
          </a:p>
          <a:p>
            <a:pPr marL="228600" indent="-228600" algn="l">
              <a:buFont typeface="+mj-lt"/>
              <a:buAutoNum type="arabicPeriod" startAt="8"/>
            </a:pPr>
            <a:r>
              <a:rPr lang="en-US" sz="1200" dirty="0" smtClean="0">
                <a:solidFill>
                  <a:schemeClr val="tx1"/>
                </a:solidFill>
              </a:rPr>
              <a:t>Dana Priest and William </a:t>
            </a:r>
            <a:r>
              <a:rPr lang="en-US" sz="1200" dirty="0" err="1" smtClean="0">
                <a:solidFill>
                  <a:schemeClr val="tx1"/>
                </a:solidFill>
              </a:rPr>
              <a:t>Arkin</a:t>
            </a:r>
            <a:r>
              <a:rPr lang="en-US" sz="1200" dirty="0" smtClean="0">
                <a:solidFill>
                  <a:schemeClr val="tx1"/>
                </a:solidFill>
              </a:rPr>
              <a:t>, “A hidden world, growing beyond control”, http://projects.washingtonpost.com/top-secret-america/articles/a-hidden-world-growing-beyond-control/ (April 10, 2014)</a:t>
            </a:r>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33</a:t>
            </a:fld>
            <a:endParaRPr lang="en-US"/>
          </a:p>
        </p:txBody>
      </p:sp>
    </p:spTree>
    <p:extLst>
      <p:ext uri="{BB962C8B-B14F-4D97-AF65-F5344CB8AC3E}">
        <p14:creationId xmlns:p14="http://schemas.microsoft.com/office/powerpoint/2010/main" val="1017049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dirty="0" smtClean="0">
                <a:solidFill>
                  <a:schemeClr val="tx1"/>
                </a:solidFill>
              </a:rPr>
              <a:t>Even though the security apparatus is</a:t>
            </a:r>
            <a:r>
              <a:rPr lang="en-US" sz="1200" baseline="0" dirty="0" smtClean="0">
                <a:solidFill>
                  <a:schemeClr val="tx1"/>
                </a:solidFill>
              </a:rPr>
              <a:t> very complicated and has access to a lot of information, a majority of Americans approve of it. For example, 57% are okay with their phone calls being tracked if it helps national security.</a:t>
            </a:r>
            <a:endParaRPr lang="en-US" sz="1200" dirty="0" smtClean="0">
              <a:solidFill>
                <a:schemeClr val="tx1"/>
              </a:solidFill>
            </a:endParaRPr>
          </a:p>
          <a:p>
            <a:pPr marL="0" indent="0" algn="l">
              <a:buFont typeface="Arial" panose="020B0604020202020204" pitchFamily="34" charset="0"/>
              <a:buNone/>
            </a:pPr>
            <a:endParaRPr lang="en-US" sz="1200" dirty="0" smtClean="0">
              <a:solidFill>
                <a:schemeClr val="tx1"/>
              </a:solidFill>
            </a:endParaRPr>
          </a:p>
          <a:p>
            <a:pPr marL="228600" indent="-228600" algn="l">
              <a:buFont typeface="+mj-lt"/>
              <a:buAutoNum type="arabicPeriod" startAt="10"/>
            </a:pPr>
            <a:r>
              <a:rPr lang="en-US" sz="1200" dirty="0" smtClean="0">
                <a:solidFill>
                  <a:schemeClr val="tx1"/>
                </a:solidFill>
              </a:rPr>
              <a:t>“Majority Views NSA Phone Tracking as Acceptable Anti-terror Tactic”, http://www.people-press.org/2013/06/10/majority-views-nsa-phone-tracking-as-acceptable-anti-terror-tactic/ (April 10, 2014)</a:t>
            </a:r>
            <a:endParaRPr lang="en-US" sz="1600"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34</a:t>
            </a:fld>
            <a:endParaRPr lang="en-US"/>
          </a:p>
        </p:txBody>
      </p:sp>
    </p:spTree>
    <p:extLst>
      <p:ext uri="{BB962C8B-B14F-4D97-AF65-F5344CB8AC3E}">
        <p14:creationId xmlns:p14="http://schemas.microsoft.com/office/powerpoint/2010/main" val="2264838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dirty="0" smtClean="0">
                <a:solidFill>
                  <a:schemeClr val="tx1"/>
                </a:solidFill>
              </a:rPr>
              <a:t>I found a source which included</a:t>
            </a:r>
            <a:r>
              <a:rPr lang="en-US" sz="1200" baseline="0" dirty="0" smtClean="0">
                <a:solidFill>
                  <a:schemeClr val="tx1"/>
                </a:solidFill>
              </a:rPr>
              <a:t> statements from experts from the DOD to the National Academics of Science that all reached the conclusion that pattern-based data mining is ineffective for counterterrorism. Instead, they recommend traditional investigative work, based off legitimate leads to avoid targeting countless innocent people.</a:t>
            </a:r>
          </a:p>
          <a:p>
            <a:pPr marL="0" indent="0" algn="l">
              <a:buFont typeface="Arial" panose="020B0604020202020204" pitchFamily="34" charset="0"/>
              <a:buNone/>
            </a:pPr>
            <a:endParaRPr lang="en-US" sz="1200" baseline="0" dirty="0" smtClean="0">
              <a:solidFill>
                <a:schemeClr val="tx1"/>
              </a:solidFill>
            </a:endParaRPr>
          </a:p>
          <a:p>
            <a:pPr marL="0" indent="0" algn="l">
              <a:buFont typeface="Arial" panose="020B0604020202020204" pitchFamily="34" charset="0"/>
              <a:buNone/>
            </a:pPr>
            <a:r>
              <a:rPr lang="en-US" sz="1200" baseline="0" dirty="0" smtClean="0">
                <a:solidFill>
                  <a:schemeClr val="tx1"/>
                </a:solidFill>
              </a:rPr>
              <a:t>In fact, the amount of data contained by agencies is hampering their investigative capabilities. The failure to capture the 2009 Christmas day underwater bomber was largely blamed to the volume data that crushed the analysis capabilities of intelligence agencies.</a:t>
            </a:r>
          </a:p>
          <a:p>
            <a:pPr marL="0" indent="0" algn="l">
              <a:buFont typeface="Arial" panose="020B0604020202020204" pitchFamily="34" charset="0"/>
              <a:buNone/>
            </a:pPr>
            <a:endParaRPr lang="en-US" sz="1200" dirty="0" smtClean="0">
              <a:solidFill>
                <a:schemeClr val="tx1"/>
              </a:solidFill>
            </a:endParaRPr>
          </a:p>
          <a:p>
            <a:pPr marL="228600" indent="-228600" algn="l">
              <a:buFont typeface="+mj-lt"/>
              <a:buAutoNum type="arabicPeriod" startAt="11"/>
            </a:pPr>
            <a:r>
              <a:rPr lang="en-US" sz="1200" dirty="0" smtClean="0">
                <a:solidFill>
                  <a:schemeClr val="tx1"/>
                </a:solidFill>
              </a:rPr>
              <a:t>Brennan Center for Justice at New York University School of Law, “What the Government Does with Americans’ Data”,</a:t>
            </a:r>
            <a:r>
              <a:rPr lang="en-US" sz="1200" baseline="0" dirty="0" smtClean="0">
                <a:solidFill>
                  <a:schemeClr val="tx1"/>
                </a:solidFill>
              </a:rPr>
              <a:t> h</a:t>
            </a:r>
            <a:r>
              <a:rPr lang="en-US" sz="1200" dirty="0" smtClean="0">
                <a:solidFill>
                  <a:schemeClr val="tx1"/>
                </a:solidFill>
              </a:rPr>
              <a:t>ttp://www.brennancenter.org/sites/default/files/analysis/What%20The%20Government%20Does%20with%20Americans%27%20Data%20-%20Summary.pdf</a:t>
            </a:r>
            <a:r>
              <a:rPr lang="en-US" sz="1200" baseline="0" dirty="0" smtClean="0">
                <a:solidFill>
                  <a:schemeClr val="tx1"/>
                </a:solidFill>
              </a:rPr>
              <a:t> (April 11, 2014)</a:t>
            </a:r>
          </a:p>
          <a:p>
            <a:pPr marL="228600" indent="-228600" algn="l">
              <a:buFont typeface="+mj-lt"/>
              <a:buAutoNum type="arabicPeriod" startAt="11"/>
            </a:pPr>
            <a:r>
              <a:rPr lang="en-US" sz="1200" baseline="0" dirty="0" smtClean="0">
                <a:solidFill>
                  <a:schemeClr val="tx1"/>
                </a:solidFill>
              </a:rPr>
              <a:t>Philip Caulfield, “Christmas 2009 'underwear bomber' targeted Detroit because it was the cheapest flight: report”</a:t>
            </a:r>
            <a:r>
              <a:rPr lang="en-US" sz="1200" dirty="0" smtClean="0">
                <a:solidFill>
                  <a:schemeClr val="tx1"/>
                </a:solidFill>
              </a:rPr>
              <a:t>, http://www.nydailynews.com/news/national/christmas-2009-underwear-bomber-targeted-detroit-cheapest-flight-report-article-1.118654</a:t>
            </a:r>
            <a:r>
              <a:rPr lang="en-US" sz="1200" baseline="0" dirty="0" smtClean="0">
                <a:solidFill>
                  <a:schemeClr val="tx1"/>
                </a:solidFill>
              </a:rPr>
              <a:t> (April 11, 2014)</a:t>
            </a:r>
            <a:endParaRPr lang="en-US" sz="1200" dirty="0" smtClean="0">
              <a:solidFill>
                <a:schemeClr val="tx1"/>
              </a:solidFill>
            </a:endParaRPr>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35</a:t>
            </a:fld>
            <a:endParaRPr lang="en-US"/>
          </a:p>
        </p:txBody>
      </p:sp>
    </p:spTree>
    <p:extLst>
      <p:ext uri="{BB962C8B-B14F-4D97-AF65-F5344CB8AC3E}">
        <p14:creationId xmlns:p14="http://schemas.microsoft.com/office/powerpoint/2010/main" val="3425511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dirty="0" smtClean="0">
                <a:solidFill>
                  <a:schemeClr val="tx1"/>
                </a:solidFill>
              </a:rPr>
              <a:t>Independent Government</a:t>
            </a:r>
            <a:r>
              <a:rPr lang="en-US" sz="1200" baseline="0" dirty="0" smtClean="0">
                <a:solidFill>
                  <a:schemeClr val="tx1"/>
                </a:solidFill>
              </a:rPr>
              <a:t> watchdog</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“Moreover, we are aware of no instance in which the program directly contributed to the discovery of a previously unknown terrorist plot or the disruption of a terrorist attack.”</a:t>
            </a:r>
          </a:p>
          <a:p>
            <a:pPr marL="0" indent="0" algn="l">
              <a:buFont typeface="Arial" panose="020B0604020202020204" pitchFamily="34" charset="0"/>
              <a:buNone/>
            </a:pPr>
            <a:endParaRPr lang="en-US" sz="1200" dirty="0" smtClean="0">
              <a:solidFill>
                <a:schemeClr val="tx1"/>
              </a:solidFill>
            </a:endParaRPr>
          </a:p>
          <a:p>
            <a:pPr marL="228600" indent="-228600" algn="l">
              <a:buFont typeface="+mj-lt"/>
              <a:buAutoNum type="arabicPeriod" startAt="13"/>
            </a:pPr>
            <a:r>
              <a:rPr lang="en-US" sz="1200" dirty="0" smtClean="0">
                <a:solidFill>
                  <a:schemeClr val="tx1"/>
                </a:solidFill>
              </a:rPr>
              <a:t>Rich McCormick, “NSA's phone data collection program is illegal, says government watchdog”, http://www.theverge.com/2014/1/23/5337312/nsa-phone-bulk-data-collection-is-illegal-says-privacy-and-civil-liberties-board (April 10, 2014)</a:t>
            </a:r>
            <a:endParaRPr lang="en-US" sz="1600" dirty="0" smtClean="0">
              <a:solidFill>
                <a:schemeClr val="tx1"/>
              </a:solidFill>
            </a:endParaRPr>
          </a:p>
          <a:p>
            <a:pPr marL="228600" indent="-228600" algn="l">
              <a:buFont typeface="+mj-lt"/>
              <a:buAutoNum type="arabicPeriod" startAt="13"/>
            </a:pPr>
            <a:r>
              <a:rPr lang="en-US" sz="1200" dirty="0" smtClean="0">
                <a:solidFill>
                  <a:schemeClr val="tx1"/>
                </a:solidFill>
              </a:rPr>
              <a:t>Ellen Nakashima, “Independent review board says NSA phone data program is illegal and should end”, http://www.washingtonpost.com/world/national-security/independent-review-board-says-nsa-phone-data-program-is-illegal-and-should-end/2014/01/22/4cebd470-83dd-11e3-bbe5-6a2a3141e3a9_story.html (April 10, 2014)</a:t>
            </a:r>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36</a:t>
            </a:fld>
            <a:endParaRPr lang="en-US"/>
          </a:p>
        </p:txBody>
      </p:sp>
    </p:spTree>
    <p:extLst>
      <p:ext uri="{BB962C8B-B14F-4D97-AF65-F5344CB8AC3E}">
        <p14:creationId xmlns:p14="http://schemas.microsoft.com/office/powerpoint/2010/main" val="484084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startAt="15"/>
            </a:pPr>
            <a:r>
              <a:rPr lang="en-US" sz="1200" dirty="0" smtClean="0">
                <a:solidFill>
                  <a:schemeClr val="tx1"/>
                </a:solidFill>
              </a:rPr>
              <a:t>Robin </a:t>
            </a:r>
            <a:r>
              <a:rPr lang="en-US" sz="1200" dirty="0" err="1" smtClean="0">
                <a:solidFill>
                  <a:schemeClr val="tx1"/>
                </a:solidFill>
              </a:rPr>
              <a:t>Koerner</a:t>
            </a:r>
            <a:r>
              <a:rPr lang="en-US" sz="1200" dirty="0" smtClean="0">
                <a:solidFill>
                  <a:schemeClr val="tx1"/>
                </a:solidFill>
              </a:rPr>
              <a:t>, “Privacy vs. Security: A False Dichotomy”,</a:t>
            </a:r>
            <a:r>
              <a:rPr lang="en-US" sz="1200" baseline="0" dirty="0" smtClean="0">
                <a:solidFill>
                  <a:schemeClr val="tx1"/>
                </a:solidFill>
              </a:rPr>
              <a:t> </a:t>
            </a:r>
            <a:r>
              <a:rPr lang="en-US" sz="1200" dirty="0" smtClean="0">
                <a:solidFill>
                  <a:schemeClr val="tx1"/>
                </a:solidFill>
              </a:rPr>
              <a:t>http://www.huffingtonpost.com/robin-koerner/privacy-vs-security-a-fal_b_4698157.html (April 11, 2014)</a:t>
            </a:r>
          </a:p>
          <a:p>
            <a:pPr marL="228600" indent="-228600" algn="l">
              <a:buFont typeface="+mj-lt"/>
              <a:buAutoNum type="arabicPeriod" startAt="15"/>
            </a:pPr>
            <a:r>
              <a:rPr lang="en-US" sz="1600" dirty="0" smtClean="0">
                <a:solidFill>
                  <a:schemeClr val="tx1"/>
                </a:solidFill>
              </a:rPr>
              <a:t>Brennan Center for Justice at New York University School of Law, “What the Government Does with Americans’ Data”,</a:t>
            </a:r>
            <a:r>
              <a:rPr lang="en-US" sz="1600" baseline="0" dirty="0" smtClean="0">
                <a:solidFill>
                  <a:schemeClr val="tx1"/>
                </a:solidFill>
              </a:rPr>
              <a:t> h</a:t>
            </a:r>
            <a:r>
              <a:rPr lang="en-US" sz="1600" dirty="0" smtClean="0">
                <a:solidFill>
                  <a:schemeClr val="tx1"/>
                </a:solidFill>
              </a:rPr>
              <a:t>ttp://www.brennancenter.org/sites/default/files/analysis/What%20The%20Government%20Does%20with%20Americans%27%20Data%20-%20Summary.pdf</a:t>
            </a:r>
            <a:r>
              <a:rPr lang="en-US" sz="1600" baseline="0" dirty="0" smtClean="0">
                <a:solidFill>
                  <a:schemeClr val="tx1"/>
                </a:solidFill>
              </a:rPr>
              <a:t> (April 11, 2014)</a:t>
            </a:r>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37</a:t>
            </a:fld>
            <a:endParaRPr lang="en-US"/>
          </a:p>
        </p:txBody>
      </p:sp>
    </p:spTree>
    <p:extLst>
      <p:ext uri="{BB962C8B-B14F-4D97-AF65-F5344CB8AC3E}">
        <p14:creationId xmlns:p14="http://schemas.microsoft.com/office/powerpoint/2010/main" val="3724973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38</a:t>
            </a:fld>
            <a:endParaRPr lang="en-US"/>
          </a:p>
        </p:txBody>
      </p:sp>
    </p:spTree>
    <p:extLst>
      <p:ext uri="{BB962C8B-B14F-4D97-AF65-F5344CB8AC3E}">
        <p14:creationId xmlns:p14="http://schemas.microsoft.com/office/powerpoint/2010/main" val="730822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C7662509-0F62-2F42-A487-B234C3FE6174}" type="datetime1">
              <a:rPr lang="en-US"/>
              <a:pPr/>
              <a:t>4/14/14</a:t>
            </a:fld>
            <a:endParaRPr lang="en-US"/>
          </a:p>
        </p:txBody>
      </p:sp>
      <p:sp>
        <p:nvSpPr>
          <p:cNvPr id="27651" name="Rectangle 7"/>
          <p:cNvSpPr>
            <a:spLocks noGrp="1" noChangeArrowheads="1"/>
          </p:cNvSpPr>
          <p:nvPr>
            <p:ph type="sldNum" sz="quarter" idx="5"/>
          </p:nvPr>
        </p:nvSpPr>
        <p:spPr>
          <a:noFill/>
        </p:spPr>
        <p:txBody>
          <a:bodyPr/>
          <a:lstStyle/>
          <a:p>
            <a:fld id="{EA879E3A-01D6-6C4E-B484-D77416AE4AFC}" type="slidenum">
              <a:rPr lang="en-US"/>
              <a:pPr/>
              <a:t>39</a:t>
            </a:fld>
            <a:endParaRPr lang="en-US"/>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in case. In this particular presentation there are no further slides but it will say this on The End for most of them so I figured I’d get you ready for it now.</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RFID has been under development since 1945,</a:t>
            </a:r>
            <a:r>
              <a:rPr lang="en-US" baseline="0" dirty="0" smtClean="0"/>
              <a:t> with modern demonstrations in the 1970’s </a:t>
            </a:r>
            <a:r>
              <a:rPr lang="en-US" dirty="0" smtClean="0"/>
              <a:t>according to Wikipedia, anyone want to find a more reliable source?</a:t>
            </a:r>
          </a:p>
          <a:p>
            <a:pPr marL="171450" indent="-171450">
              <a:buFontTx/>
              <a:buChar char="-"/>
            </a:pPr>
            <a:r>
              <a:rPr lang="en-US" dirty="0" smtClean="0"/>
              <a:t>FERPA – first went into effect in 1974.</a:t>
            </a:r>
            <a:r>
              <a:rPr lang="en-US" baseline="0" dirty="0" smtClean="0"/>
              <a:t> There have been extensions to it since. Anyone want find out more?</a:t>
            </a:r>
          </a:p>
          <a:p>
            <a:pPr marL="171450" indent="-171450">
              <a:buFontTx/>
              <a:buChar char="-"/>
            </a:pPr>
            <a:endParaRPr lang="en-US" baseline="0" dirty="0" smtClean="0"/>
          </a:p>
        </p:txBody>
      </p:sp>
      <p:sp>
        <p:nvSpPr>
          <p:cNvPr id="4" name="Date Placeholder 3"/>
          <p:cNvSpPr>
            <a:spLocks noGrp="1"/>
          </p:cNvSpPr>
          <p:nvPr>
            <p:ph type="dt" idx="10"/>
          </p:nvPr>
        </p:nvSpPr>
        <p:spPr/>
        <p:txBody>
          <a:bodyPr/>
          <a:lstStyle/>
          <a:p>
            <a:fld id="{DF28E75B-200E-1546-A316-7C661EC1A18F}" type="datetime1">
              <a:rPr lang="en-US" smtClean="0"/>
              <a:pPr/>
              <a:t>4/14/14</a:t>
            </a:fld>
            <a:endParaRPr lang="en-US"/>
          </a:p>
        </p:txBody>
      </p:sp>
      <p:sp>
        <p:nvSpPr>
          <p:cNvPr id="5" name="Slide Number Placeholder 4"/>
          <p:cNvSpPr>
            <a:spLocks noGrp="1"/>
          </p:cNvSpPr>
          <p:nvPr>
            <p:ph type="sldNum" sz="quarter" idx="11"/>
          </p:nvPr>
        </p:nvSpPr>
        <p:spPr/>
        <p:txBody>
          <a:bodyPr/>
          <a:lstStyle/>
          <a:p>
            <a:fld id="{E287B147-B3A8-D64C-A081-AA9514A203F9}" type="slidenum">
              <a:rPr lang="en-US" smtClean="0"/>
              <a:pPr/>
              <a:t>40</a:t>
            </a:fld>
            <a:endParaRPr lang="en-US"/>
          </a:p>
        </p:txBody>
      </p:sp>
    </p:spTree>
    <p:extLst>
      <p:ext uri="{BB962C8B-B14F-4D97-AF65-F5344CB8AC3E}">
        <p14:creationId xmlns:p14="http://schemas.microsoft.com/office/powerpoint/2010/main" val="3478597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Accessed 2011-09-19</a:t>
            </a:r>
            <a:endParaRPr lang="en-US"/>
          </a:p>
        </p:txBody>
      </p:sp>
      <p:sp>
        <p:nvSpPr>
          <p:cNvPr id="4" name="Date Placeholder 3"/>
          <p:cNvSpPr>
            <a:spLocks noGrp="1"/>
          </p:cNvSpPr>
          <p:nvPr>
            <p:ph type="dt" idx="10"/>
          </p:nvPr>
        </p:nvSpPr>
        <p:spPr/>
        <p:txBody>
          <a:bodyPr/>
          <a:lstStyle/>
          <a:p>
            <a:fld id="{3B3024D6-64B1-C441-91BD-25FAE899D92F}" type="datetime1">
              <a:rPr lang="en-US" smtClean="0"/>
              <a:pPr/>
              <a:t>4/14/14</a:t>
            </a:fld>
            <a:endParaRPr lang="en-US"/>
          </a:p>
        </p:txBody>
      </p:sp>
      <p:sp>
        <p:nvSpPr>
          <p:cNvPr id="5" name="Slide Number Placeholder 4"/>
          <p:cNvSpPr>
            <a:spLocks noGrp="1"/>
          </p:cNvSpPr>
          <p:nvPr>
            <p:ph type="sldNum" sz="quarter" idx="11"/>
          </p:nvPr>
        </p:nvSpPr>
        <p:spPr/>
        <p:txBody>
          <a:bodyPr/>
          <a:lstStyle/>
          <a:p>
            <a:fld id="{471AD563-529E-0F4C-B4B0-089A706BE3F1}" type="slidenum">
              <a:rPr lang="en-US" smtClean="0"/>
              <a:pPr/>
              <a:t>4</a:t>
            </a:fld>
            <a:endParaRPr lang="en-US"/>
          </a:p>
        </p:txBody>
      </p:sp>
    </p:spTree>
    <p:extLst>
      <p:ext uri="{BB962C8B-B14F-4D97-AF65-F5344CB8AC3E}">
        <p14:creationId xmlns:p14="http://schemas.microsoft.com/office/powerpoint/2010/main" val="897381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RFID has been under development since 1945,</a:t>
            </a:r>
            <a:r>
              <a:rPr lang="en-US" baseline="0" dirty="0" smtClean="0"/>
              <a:t> with modern demonstrations in the 1970’s </a:t>
            </a:r>
            <a:r>
              <a:rPr lang="en-US" dirty="0" smtClean="0"/>
              <a:t>according to Wikipedia, anyone want to find a more reliable source?</a:t>
            </a:r>
          </a:p>
          <a:p>
            <a:pPr marL="171450" indent="-171450">
              <a:buFontTx/>
              <a:buChar char="-"/>
            </a:pPr>
            <a:r>
              <a:rPr lang="en-US" dirty="0" smtClean="0"/>
              <a:t>FERPA – first went into effect in 1974.</a:t>
            </a:r>
            <a:r>
              <a:rPr lang="en-US" baseline="0" dirty="0" smtClean="0"/>
              <a:t> There have been extensions to it since. Anyone want find out more?</a:t>
            </a:r>
          </a:p>
          <a:p>
            <a:pPr marL="171450" indent="-171450">
              <a:buFontTx/>
              <a:buChar char="-"/>
            </a:pPr>
            <a:endParaRPr lang="en-US" baseline="0" dirty="0" smtClean="0"/>
          </a:p>
        </p:txBody>
      </p:sp>
      <p:sp>
        <p:nvSpPr>
          <p:cNvPr id="4" name="Date Placeholder 3"/>
          <p:cNvSpPr>
            <a:spLocks noGrp="1"/>
          </p:cNvSpPr>
          <p:nvPr>
            <p:ph type="dt" idx="10"/>
          </p:nvPr>
        </p:nvSpPr>
        <p:spPr/>
        <p:txBody>
          <a:bodyPr/>
          <a:lstStyle/>
          <a:p>
            <a:fld id="{DF28E75B-200E-1546-A316-7C661EC1A18F}" type="datetime1">
              <a:rPr lang="en-US" smtClean="0"/>
              <a:pPr/>
              <a:t>4/14/14</a:t>
            </a:fld>
            <a:endParaRPr lang="en-US"/>
          </a:p>
        </p:txBody>
      </p:sp>
      <p:sp>
        <p:nvSpPr>
          <p:cNvPr id="5" name="Slide Number Placeholder 4"/>
          <p:cNvSpPr>
            <a:spLocks noGrp="1"/>
          </p:cNvSpPr>
          <p:nvPr>
            <p:ph type="sldNum" sz="quarter" idx="11"/>
          </p:nvPr>
        </p:nvSpPr>
        <p:spPr/>
        <p:txBody>
          <a:bodyPr/>
          <a:lstStyle/>
          <a:p>
            <a:fld id="{E287B147-B3A8-D64C-A081-AA9514A203F9}" type="slidenum">
              <a:rPr lang="en-US" smtClean="0"/>
              <a:pPr/>
              <a:t>41</a:t>
            </a:fld>
            <a:endParaRPr lang="en-US"/>
          </a:p>
        </p:txBody>
      </p:sp>
    </p:spTree>
    <p:extLst>
      <p:ext uri="{BB962C8B-B14F-4D97-AF65-F5344CB8AC3E}">
        <p14:creationId xmlns:p14="http://schemas.microsoft.com/office/powerpoint/2010/main" val="3478597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p:spPr>
        <p:txBody>
          <a:bodyPr/>
          <a:lstStyle/>
          <a:p>
            <a:fld id="{7101A808-D6FE-E04D-87BB-A1FEA645E885}" type="datetime1">
              <a:rPr lang="en-US"/>
              <a:pPr/>
              <a:t>4/14/14</a:t>
            </a:fld>
            <a:endParaRPr lang="en-US"/>
          </a:p>
        </p:txBody>
      </p:sp>
      <p:sp>
        <p:nvSpPr>
          <p:cNvPr id="55299" name="Rectangle 7"/>
          <p:cNvSpPr>
            <a:spLocks noGrp="1" noChangeArrowheads="1"/>
          </p:cNvSpPr>
          <p:nvPr>
            <p:ph type="sldNum" sz="quarter" idx="5"/>
          </p:nvPr>
        </p:nvSpPr>
        <p:spPr>
          <a:noFill/>
        </p:spPr>
        <p:txBody>
          <a:bodyPr/>
          <a:lstStyle/>
          <a:p>
            <a:fld id="{519F1CF4-C6CB-294C-AB18-E25F25BE1AFB}" type="slidenum">
              <a:rPr lang="en-US"/>
              <a:pPr/>
              <a:t>42</a:t>
            </a:fld>
            <a:endParaRPr lang="en-US"/>
          </a:p>
        </p:txBody>
      </p:sp>
      <p:sp>
        <p:nvSpPr>
          <p:cNvPr id="55300" name="Rectangle 2"/>
          <p:cNvSpPr>
            <a:spLocks noGrp="1" noRot="1" noChangeAspect="1" noChangeArrowheads="1"/>
          </p:cNvSpPr>
          <p:nvPr>
            <p:ph type="sldImg"/>
          </p:nvPr>
        </p:nvSpPr>
        <p:spPr>
          <a:solidFill>
            <a:srgbClr val="FFFFFF"/>
          </a:solidFill>
          <a:ln/>
        </p:spPr>
      </p:sp>
      <p:sp>
        <p:nvSpPr>
          <p:cNvPr id="5530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pitchFamily="-109" charset="0"/>
                <a:ea typeface="ＭＳ Ｐゴシック" pitchFamily="-109" charset="-128"/>
                <a:cs typeface="ＭＳ Ｐゴシック" pitchFamily="-109" charset="-128"/>
              </a:rPr>
              <a:t>Any guiding principles or laws from other countries?</a:t>
            </a:r>
          </a:p>
          <a:p>
            <a:pPr eaLnBrk="1" hangingPunct="1"/>
            <a:r>
              <a:rPr lang="en-US">
                <a:latin typeface="Arial" pitchFamily="-109" charset="0"/>
                <a:ea typeface="ＭＳ Ｐゴシック" pitchFamily="-109" charset="-128"/>
                <a:cs typeface="ＭＳ Ｐゴシック" pitchFamily="-109" charset="-128"/>
              </a:rPr>
              <a:t>Any references covered in class with similar notions? Satire? Utopian or Dystopian stories?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FC2C22B5-553D-BC48-AC29-21D4A9F66680}" type="datetime1">
              <a:rPr lang="en-US"/>
              <a:pPr/>
              <a:t>4/14/14</a:t>
            </a:fld>
            <a:endParaRPr lang="en-US"/>
          </a:p>
        </p:txBody>
      </p:sp>
      <p:sp>
        <p:nvSpPr>
          <p:cNvPr id="57347" name="Rectangle 7"/>
          <p:cNvSpPr>
            <a:spLocks noGrp="1" noChangeArrowheads="1"/>
          </p:cNvSpPr>
          <p:nvPr>
            <p:ph type="sldNum" sz="quarter" idx="5"/>
          </p:nvPr>
        </p:nvSpPr>
        <p:spPr>
          <a:noFill/>
        </p:spPr>
        <p:txBody>
          <a:bodyPr/>
          <a:lstStyle/>
          <a:p>
            <a:fld id="{7A4F5CB2-A683-9D4C-904A-BCD686173B86}" type="slidenum">
              <a:rPr lang="en-US"/>
              <a:pPr/>
              <a:t>43</a:t>
            </a:fld>
            <a:endParaRPr lang="en-US"/>
          </a:p>
        </p:txBody>
      </p:sp>
      <p:sp>
        <p:nvSpPr>
          <p:cNvPr id="5734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smtClean="0">
                <a:latin typeface="Arial" pitchFamily="-109" charset="0"/>
                <a:ea typeface="ＭＳ Ｐゴシック" pitchFamily="-109" charset="-128"/>
                <a:cs typeface="ＭＳ Ｐゴシック" pitchFamily="-109" charset="-128"/>
              </a:rPr>
              <a:t>These are often cultural</a:t>
            </a:r>
          </a:p>
          <a:p>
            <a:pPr eaLnBrk="1" hangingPunct="1"/>
            <a:r>
              <a:rPr lang="en-US" smtClean="0">
                <a:latin typeface="Arial" pitchFamily="-109" charset="0"/>
                <a:ea typeface="ＭＳ Ｐゴシック" pitchFamily="-109" charset="-128"/>
                <a:cs typeface="ＭＳ Ｐゴシック" pitchFamily="-109" charset="-128"/>
              </a:rPr>
              <a:t>Embarrassment, Financial info, Identity theft, Targeting (crime, marketing), Prosecution, Persecution, Discrimination, Denial of services / jobs</a:t>
            </a:r>
          </a:p>
          <a:p>
            <a:pPr eaLnBrk="1" hangingPunct="1"/>
            <a:r>
              <a:rPr lang="en-US" smtClean="0">
                <a:latin typeface="Arial" pitchFamily="-109" charset="0"/>
                <a:ea typeface="ＭＳ Ｐゴシック" pitchFamily="-109" charset="-128"/>
                <a:cs typeface="ＭＳ Ｐゴシック" pitchFamily="-109" charset="-128"/>
              </a:rPr>
              <a:t>Examples: Demographic: Race, religion, ethnicity, disability, Financial, Associates, Buying habits, Rentals, Reading, Web surfing, Credit card, Memberships, Purchases, Email, Newsgroups</a:t>
            </a:r>
          </a:p>
          <a:p>
            <a:pPr eaLnBrk="1" hangingPunct="1"/>
            <a:endParaRPr lang="en-US" smtClean="0">
              <a:latin typeface="Arial" pitchFamily="-109" charset="0"/>
              <a:ea typeface="ＭＳ Ｐゴシック" pitchFamily="-109" charset="-128"/>
              <a:cs typeface="ＭＳ Ｐゴシック" pitchFamily="-109" charset="-128"/>
            </a:endParaRPr>
          </a:p>
          <a:p>
            <a:pPr eaLnBrk="1" hangingPunct="1"/>
            <a:r>
              <a:rPr lang="en-US" smtClean="0">
                <a:latin typeface="Arial" pitchFamily="-109" charset="0"/>
                <a:ea typeface="ＭＳ Ｐゴシック" pitchFamily="-109" charset="-128"/>
                <a:cs typeface="ＭＳ Ｐゴシック" pitchFamily="-109" charset="-128"/>
              </a:rPr>
              <a:t>Friends, spouse, Co-workers, boss, General public, Government, Businesses, Criminals</a:t>
            </a:r>
          </a:p>
          <a:p>
            <a:pPr eaLnBrk="1" hangingPunct="1"/>
            <a:endParaRPr lang="en-US" smtClean="0">
              <a:latin typeface="Arial" pitchFamily="-109" charset="0"/>
              <a:ea typeface="ＭＳ Ｐゴシック" pitchFamily="-109" charset="-128"/>
              <a:cs typeface="ＭＳ Ｐゴシック" pitchFamily="-109" charset="-128"/>
            </a:endParaRPr>
          </a:p>
          <a:p>
            <a:pPr eaLnBrk="1" hangingPunct="1"/>
            <a:r>
              <a:rPr lang="en-US" smtClean="0">
                <a:latin typeface="Arial" pitchFamily="-109" charset="0"/>
                <a:ea typeface="ＭＳ Ｐゴシック" pitchFamily="-109" charset="-128"/>
                <a:cs typeface="ＭＳ Ｐゴシック" pitchFamily="-109" charset="-128"/>
              </a:rPr>
              <a:t>Medical Records (Drug interactions, Family history, Genetic counseling), </a:t>
            </a:r>
          </a:p>
          <a:p>
            <a:pPr eaLnBrk="1" hangingPunct="1"/>
            <a:r>
              <a:rPr lang="en-US" smtClean="0">
                <a:latin typeface="Arial" pitchFamily="-109" charset="0"/>
                <a:ea typeface="ＭＳ Ｐゴシック" pitchFamily="-109" charset="-128"/>
                <a:cs typeface="ＭＳ Ｐゴシック" pitchFamily="-109" charset="-128"/>
              </a:rPr>
              <a:t>Product recommendations (Other books you would like, Accessories for things you own, Gift registry), </a:t>
            </a:r>
          </a:p>
          <a:p>
            <a:pPr eaLnBrk="1" hangingPunct="1"/>
            <a:r>
              <a:rPr lang="en-US" smtClean="0">
                <a:latin typeface="Arial" pitchFamily="-109" charset="0"/>
                <a:ea typeface="ＭＳ Ｐゴシック" pitchFamily="-109" charset="-128"/>
                <a:cs typeface="ＭＳ Ｐゴシック" pitchFamily="-109" charset="-128"/>
              </a:rPr>
              <a:t>Criminal investigations (Bail jumpers, Credit card &amp; check fraud, Buying habits, Gun “fingerprinting”, Immigration / visas),</a:t>
            </a:r>
          </a:p>
          <a:p>
            <a:pPr eaLnBrk="1" hangingPunct="1"/>
            <a:r>
              <a:rPr lang="en-US" smtClean="0">
                <a:latin typeface="Arial" pitchFamily="-109" charset="0"/>
                <a:ea typeface="ＭＳ Ｐゴシック" pitchFamily="-109" charset="-128"/>
                <a:cs typeface="ＭＳ Ｐゴシック" pitchFamily="-109" charset="-128"/>
              </a:rPr>
              <a:t>Job screening (Disqualifications: Violent criminals, Sex offenders, Embezzlers - Qualifications: Degrees, Employment history)</a:t>
            </a:r>
          </a:p>
          <a:p>
            <a:pPr eaLnBrk="1" hangingPunct="1"/>
            <a:endParaRPr lang="en-US" smtClean="0">
              <a:latin typeface="Arial" pitchFamily="-109" charset="0"/>
              <a:ea typeface="ＭＳ Ｐゴシック" pitchFamily="-109" charset="-128"/>
              <a:cs typeface="ＭＳ Ｐゴシック" pitchFamily="-109" charset="-128"/>
            </a:endParaRPr>
          </a:p>
          <a:p>
            <a:pPr eaLnBrk="1" hangingPunct="1"/>
            <a:r>
              <a:rPr lang="en-US" smtClean="0">
                <a:latin typeface="Arial" pitchFamily="-109" charset="0"/>
                <a:ea typeface="ＭＳ Ｐゴシック" pitchFamily="-109" charset="-128"/>
                <a:cs typeface="ＭＳ Ｐゴシック" pitchFamily="-109" charset="-128"/>
              </a:rPr>
              <a:t>Companies / organizations / individuals: Do something good for them, good or bad for you.</a:t>
            </a:r>
          </a:p>
          <a:p>
            <a:pPr eaLnBrk="1" hangingPunct="1"/>
            <a:r>
              <a:rPr lang="en-US" smtClean="0">
                <a:latin typeface="Arial" pitchFamily="-109" charset="0"/>
                <a:ea typeface="ＭＳ Ｐゴシック" pitchFamily="-109" charset="-128"/>
                <a:cs typeface="ＭＳ Ｐゴシック" pitchFamily="-109" charset="-128"/>
              </a:rPr>
              <a:t>Government: Do something good for them, good or bad for you.</a:t>
            </a:r>
          </a:p>
          <a:p>
            <a:pPr eaLnBrk="1" hangingPunct="1"/>
            <a:r>
              <a:rPr lang="en-US" smtClean="0">
                <a:latin typeface="Arial" pitchFamily="-109" charset="0"/>
                <a:ea typeface="ＭＳ Ｐゴシック" pitchFamily="-109" charset="-128"/>
                <a:cs typeface="ＭＳ Ｐゴシック" pitchFamily="-109" charset="-128"/>
              </a:rPr>
              <a:t>Criminals: Do something good for them, bad for you.</a:t>
            </a:r>
          </a:p>
          <a:p>
            <a:pPr eaLnBrk="1" hangingPunct="1"/>
            <a:endParaRPr lang="en-US"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D3E74EDC-53AE-CF46-8E2A-38C78135BE42}" type="datetime1">
              <a:rPr lang="en-US"/>
              <a:pPr/>
              <a:t>4/14/14</a:t>
            </a:fld>
            <a:endParaRPr lang="en-US"/>
          </a:p>
        </p:txBody>
      </p:sp>
      <p:sp>
        <p:nvSpPr>
          <p:cNvPr id="59395" name="Rectangle 7"/>
          <p:cNvSpPr>
            <a:spLocks noGrp="1" noChangeArrowheads="1"/>
          </p:cNvSpPr>
          <p:nvPr>
            <p:ph type="sldNum" sz="quarter" idx="5"/>
          </p:nvPr>
        </p:nvSpPr>
        <p:spPr>
          <a:noFill/>
        </p:spPr>
        <p:txBody>
          <a:bodyPr/>
          <a:lstStyle/>
          <a:p>
            <a:fld id="{E18EFE08-7B51-784F-BF3D-8A7560732B6B}" type="slidenum">
              <a:rPr lang="en-US"/>
              <a:pPr/>
              <a:t>44</a:t>
            </a:fld>
            <a:endParaRPr lang="en-US"/>
          </a:p>
        </p:txBody>
      </p:sp>
      <p:sp>
        <p:nvSpPr>
          <p:cNvPr id="59396"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59397"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pitchFamily="-109" charset="0"/>
                <a:ea typeface="ＭＳ Ｐゴシック" pitchFamily="-109" charset="-128"/>
                <a:cs typeface="ＭＳ Ｐゴシック" pitchFamily="-109" charset="-128"/>
              </a:rPr>
              <a:t>Some things are public knowledge, e.g. home ownership, phone number, arrests.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1B35C96B-650F-1942-8433-1965ACA9F1F8}" type="datetime1">
              <a:rPr lang="en-US"/>
              <a:pPr/>
              <a:t>4/14/14</a:t>
            </a:fld>
            <a:endParaRPr lang="en-US"/>
          </a:p>
        </p:txBody>
      </p:sp>
      <p:sp>
        <p:nvSpPr>
          <p:cNvPr id="61443" name="Rectangle 7"/>
          <p:cNvSpPr>
            <a:spLocks noGrp="1" noChangeArrowheads="1"/>
          </p:cNvSpPr>
          <p:nvPr>
            <p:ph type="sldNum" sz="quarter" idx="5"/>
          </p:nvPr>
        </p:nvSpPr>
        <p:spPr>
          <a:noFill/>
        </p:spPr>
        <p:txBody>
          <a:bodyPr/>
          <a:lstStyle/>
          <a:p>
            <a:fld id="{814BA5C0-A2B5-184D-AE51-A27E8BD762B6}" type="slidenum">
              <a:rPr lang="en-US"/>
              <a:pPr/>
              <a:t>45</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5FDF0AE1-B411-BD4F-B356-CF38F8062373}" type="datetime1">
              <a:rPr lang="en-US"/>
              <a:pPr/>
              <a:t>4/14/14</a:t>
            </a:fld>
            <a:endParaRPr lang="en-US"/>
          </a:p>
        </p:txBody>
      </p:sp>
      <p:sp>
        <p:nvSpPr>
          <p:cNvPr id="63491" name="Rectangle 7"/>
          <p:cNvSpPr>
            <a:spLocks noGrp="1" noChangeArrowheads="1"/>
          </p:cNvSpPr>
          <p:nvPr>
            <p:ph type="sldNum" sz="quarter" idx="5"/>
          </p:nvPr>
        </p:nvSpPr>
        <p:spPr>
          <a:noFill/>
        </p:spPr>
        <p:txBody>
          <a:bodyPr/>
          <a:lstStyle/>
          <a:p>
            <a:fld id="{E570CB67-8FF2-A545-84A7-7402C874154B}" type="slidenum">
              <a:rPr lang="en-US"/>
              <a:pPr/>
              <a:t>46</a:t>
            </a:fld>
            <a:endParaRPr lang="en-US"/>
          </a:p>
        </p:txBody>
      </p:sp>
      <p:sp>
        <p:nvSpPr>
          <p:cNvPr id="63492"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63493"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pitchFamily="-109" charset="0"/>
                <a:ea typeface="ＭＳ Ｐゴシック" pitchFamily="-109" charset="-128"/>
                <a:cs typeface="ＭＳ Ｐゴシック" pitchFamily="-109" charset="-128"/>
              </a:rPr>
              <a:t>Decide on level of detail, e.g. certain subgroups, activities,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317554C-67E2-D94D-A85F-98D76C4019C4}" type="datetime1">
              <a:rPr lang="en-US"/>
              <a:pPr/>
              <a:t>4/14/14</a:t>
            </a:fld>
            <a:endParaRPr lang="en-US"/>
          </a:p>
        </p:txBody>
      </p:sp>
      <p:sp>
        <p:nvSpPr>
          <p:cNvPr id="65539" name="Rectangle 7"/>
          <p:cNvSpPr>
            <a:spLocks noGrp="1" noChangeArrowheads="1"/>
          </p:cNvSpPr>
          <p:nvPr>
            <p:ph type="sldNum" sz="quarter" idx="5"/>
          </p:nvPr>
        </p:nvSpPr>
        <p:spPr>
          <a:noFill/>
        </p:spPr>
        <p:txBody>
          <a:bodyPr/>
          <a:lstStyle/>
          <a:p>
            <a:fld id="{03CBC032-6335-9742-BA37-DC64AEA96122}" type="slidenum">
              <a:rPr lang="en-US"/>
              <a:pPr/>
              <a:t>47</a:t>
            </a:fld>
            <a:endParaRPr lang="en-US"/>
          </a:p>
        </p:txBody>
      </p:sp>
      <p:sp>
        <p:nvSpPr>
          <p:cNvPr id="65540"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65541"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pitchFamily="-109" charset="0"/>
                <a:ea typeface="ＭＳ Ｐゴシック" pitchFamily="-109" charset="-128"/>
                <a:cs typeface="ＭＳ Ｐゴシック" pitchFamily="-109" charset="-128"/>
              </a:rPr>
              <a:t>Admissibility of evidence. Why? “Fishing”</a:t>
            </a:r>
          </a:p>
          <a:p>
            <a:pPr eaLnBrk="1" hangingPunct="1"/>
            <a:r>
              <a:rPr lang="en-US">
                <a:latin typeface="Arial" pitchFamily="-109" charset="0"/>
                <a:ea typeface="ＭＳ Ｐゴシック" pitchFamily="-109" charset="-128"/>
                <a:cs typeface="ＭＳ Ｐゴシック" pitchFamily="-109" charset="-128"/>
              </a:rPr>
              <a:t>Wiretaps have to be secret to work.</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FB9AA6D2-7EE6-FD46-92C0-ADF3AEEE6926}" type="datetime1">
              <a:rPr lang="en-US"/>
              <a:pPr/>
              <a:t>4/14/14</a:t>
            </a:fld>
            <a:endParaRPr lang="en-US"/>
          </a:p>
        </p:txBody>
      </p:sp>
      <p:sp>
        <p:nvSpPr>
          <p:cNvPr id="67587" name="Rectangle 7"/>
          <p:cNvSpPr>
            <a:spLocks noGrp="1" noChangeArrowheads="1"/>
          </p:cNvSpPr>
          <p:nvPr>
            <p:ph type="sldNum" sz="quarter" idx="5"/>
          </p:nvPr>
        </p:nvSpPr>
        <p:spPr>
          <a:noFill/>
        </p:spPr>
        <p:txBody>
          <a:bodyPr/>
          <a:lstStyle/>
          <a:p>
            <a:fld id="{CBD7E3C7-C5C9-5D46-8931-F2CDD8D3116D}" type="slidenum">
              <a:rPr lang="en-US"/>
              <a:pPr/>
              <a:t>48</a:t>
            </a:fld>
            <a:endParaRPr lang="en-US"/>
          </a:p>
        </p:txBody>
      </p:sp>
      <p:sp>
        <p:nvSpPr>
          <p:cNvPr id="67588"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6758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pitchFamily="-109" charset="0"/>
                <a:ea typeface="ＭＳ Ｐゴシック" pitchFamily="-109" charset="-128"/>
                <a:cs typeface="ＭＳ Ｐゴシック" pitchFamily="-109" charset="-128"/>
              </a:rPr>
              <a:t>Taxes. Draft.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p:spPr>
        <p:txBody>
          <a:bodyPr/>
          <a:lstStyle/>
          <a:p>
            <a:fld id="{518DC22F-C79A-7E44-82B3-D12A6613B3D1}" type="datetime1">
              <a:rPr lang="en-US"/>
              <a:pPr/>
              <a:t>4/14/14</a:t>
            </a:fld>
            <a:endParaRPr lang="en-US"/>
          </a:p>
        </p:txBody>
      </p:sp>
      <p:sp>
        <p:nvSpPr>
          <p:cNvPr id="69635" name="Rectangle 7"/>
          <p:cNvSpPr>
            <a:spLocks noGrp="1" noChangeArrowheads="1"/>
          </p:cNvSpPr>
          <p:nvPr>
            <p:ph type="sldNum" sz="quarter" idx="5"/>
          </p:nvPr>
        </p:nvSpPr>
        <p:spPr>
          <a:noFill/>
        </p:spPr>
        <p:txBody>
          <a:bodyPr/>
          <a:lstStyle/>
          <a:p>
            <a:fld id="{048D5027-1DD8-B94A-952C-E49E2C77719C}" type="slidenum">
              <a:rPr lang="en-US"/>
              <a:pPr/>
              <a:t>49</a:t>
            </a:fld>
            <a:endParaRPr lang="en-US"/>
          </a:p>
        </p:txBody>
      </p:sp>
      <p:sp>
        <p:nvSpPr>
          <p:cNvPr id="69636"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69637"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pitchFamily="-109" charset="0"/>
                <a:ea typeface="ＭＳ Ｐゴシック" pitchFamily="-109" charset="-128"/>
                <a:cs typeface="ＭＳ Ｐゴシック" pitchFamily="-109" charset="-128"/>
              </a:rPr>
              <a:t>Taxes. Draft.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p:spPr>
        <p:txBody>
          <a:bodyPr/>
          <a:lstStyle/>
          <a:p>
            <a:fld id="{2E618905-8E4B-194E-9E92-7859C4C1D17E}" type="datetime1">
              <a:rPr lang="en-US"/>
              <a:pPr/>
              <a:t>4/14/14</a:t>
            </a:fld>
            <a:endParaRPr lang="en-US"/>
          </a:p>
        </p:txBody>
      </p:sp>
      <p:sp>
        <p:nvSpPr>
          <p:cNvPr id="71683" name="Rectangle 7"/>
          <p:cNvSpPr>
            <a:spLocks noGrp="1" noChangeArrowheads="1"/>
          </p:cNvSpPr>
          <p:nvPr>
            <p:ph type="sldNum" sz="quarter" idx="5"/>
          </p:nvPr>
        </p:nvSpPr>
        <p:spPr>
          <a:noFill/>
        </p:spPr>
        <p:txBody>
          <a:bodyPr/>
          <a:lstStyle/>
          <a:p>
            <a:fld id="{1F6316D4-2EB4-AF4B-9567-6A6ACEC6967D}" type="slidenum">
              <a:rPr lang="en-US"/>
              <a:pPr/>
              <a:t>50</a:t>
            </a:fld>
            <a:endParaRPr lang="en-US"/>
          </a:p>
        </p:txBody>
      </p:sp>
      <p:sp>
        <p:nvSpPr>
          <p:cNvPr id="71684"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71685"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baseline="0" smtClean="0"/>
              <a:t>Accessed 2014-04-14</a:t>
            </a:r>
            <a:endParaRPr lang="en-US" dirty="0"/>
          </a:p>
        </p:txBody>
      </p:sp>
      <p:sp>
        <p:nvSpPr>
          <p:cNvPr id="4" name="Date Placeholder 3"/>
          <p:cNvSpPr>
            <a:spLocks noGrp="1"/>
          </p:cNvSpPr>
          <p:nvPr>
            <p:ph type="dt" idx="10"/>
          </p:nvPr>
        </p:nvSpPr>
        <p:spPr/>
        <p:txBody>
          <a:bodyPr/>
          <a:lstStyle/>
          <a:p>
            <a:fld id="{3B3024D6-64B1-C441-91BD-25FAE899D92F}" type="datetime1">
              <a:rPr lang="en-US" smtClean="0"/>
              <a:pPr/>
              <a:t>4/14/14</a:t>
            </a:fld>
            <a:endParaRPr lang="en-US"/>
          </a:p>
        </p:txBody>
      </p:sp>
      <p:sp>
        <p:nvSpPr>
          <p:cNvPr id="5" name="Slide Number Placeholder 4"/>
          <p:cNvSpPr>
            <a:spLocks noGrp="1"/>
          </p:cNvSpPr>
          <p:nvPr>
            <p:ph type="sldNum" sz="quarter" idx="11"/>
          </p:nvPr>
        </p:nvSpPr>
        <p:spPr/>
        <p:txBody>
          <a:bodyPr/>
          <a:lstStyle/>
          <a:p>
            <a:fld id="{471AD563-529E-0F4C-B4B0-089A706BE3F1}" type="slidenum">
              <a:rPr lang="en-US" smtClean="0"/>
              <a:pPr/>
              <a:t>5</a:t>
            </a:fld>
            <a:endParaRPr lang="en-US"/>
          </a:p>
        </p:txBody>
      </p:sp>
    </p:spTree>
    <p:extLst>
      <p:ext uri="{BB962C8B-B14F-4D97-AF65-F5344CB8AC3E}">
        <p14:creationId xmlns:p14="http://schemas.microsoft.com/office/powerpoint/2010/main" val="2597649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p>
            <a:fld id="{007CCA36-21BF-E94E-A623-FA74006FA133}" type="datetime1">
              <a:rPr lang="en-US"/>
              <a:pPr/>
              <a:t>4/14/14</a:t>
            </a:fld>
            <a:endParaRPr lang="en-US"/>
          </a:p>
        </p:txBody>
      </p:sp>
      <p:sp>
        <p:nvSpPr>
          <p:cNvPr id="73731" name="Rectangle 7"/>
          <p:cNvSpPr>
            <a:spLocks noGrp="1" noChangeArrowheads="1"/>
          </p:cNvSpPr>
          <p:nvPr>
            <p:ph type="sldNum" sz="quarter" idx="5"/>
          </p:nvPr>
        </p:nvSpPr>
        <p:spPr>
          <a:noFill/>
        </p:spPr>
        <p:txBody>
          <a:bodyPr/>
          <a:lstStyle/>
          <a:p>
            <a:fld id="{41C79E9C-2A3A-7B43-A128-199EF954CBB6}" type="slidenum">
              <a:rPr lang="en-US"/>
              <a:pPr/>
              <a:t>51</a:t>
            </a:fld>
            <a:endParaRPr lang="en-US"/>
          </a:p>
        </p:txBody>
      </p:sp>
      <p:sp>
        <p:nvSpPr>
          <p:cNvPr id="73732"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73733"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pitchFamily="-109" charset="0"/>
                <a:ea typeface="ＭＳ Ｐゴシック" pitchFamily="-109" charset="-128"/>
                <a:cs typeface="ＭＳ Ｐゴシック" pitchFamily="-109" charset="-128"/>
              </a:rPr>
              <a:t>E.g. credit report.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966A2172-261D-BF4D-937C-B0A780049B3C}" type="datetime1">
              <a:rPr lang="en-US"/>
              <a:pPr/>
              <a:t>4/14/14</a:t>
            </a:fld>
            <a:endParaRPr lang="en-US"/>
          </a:p>
        </p:txBody>
      </p:sp>
      <p:sp>
        <p:nvSpPr>
          <p:cNvPr id="75779" name="Rectangle 7"/>
          <p:cNvSpPr>
            <a:spLocks noGrp="1" noChangeArrowheads="1"/>
          </p:cNvSpPr>
          <p:nvPr>
            <p:ph type="sldNum" sz="quarter" idx="5"/>
          </p:nvPr>
        </p:nvSpPr>
        <p:spPr>
          <a:noFill/>
        </p:spPr>
        <p:txBody>
          <a:bodyPr/>
          <a:lstStyle/>
          <a:p>
            <a:fld id="{33E1CCA6-F94E-0C4E-A3EB-4F3FC997958A}" type="slidenum">
              <a:rPr lang="en-US"/>
              <a:pPr/>
              <a:t>52</a:t>
            </a:fld>
            <a:endParaRPr lang="en-US"/>
          </a:p>
        </p:txBody>
      </p:sp>
      <p:sp>
        <p:nvSpPr>
          <p:cNvPr id="75780" name="Rectangle 2"/>
          <p:cNvSpPr>
            <a:spLocks noGrp="1" noRot="1" noChangeAspect="1" noChangeArrowheads="1"/>
          </p:cNvSpPr>
          <p:nvPr>
            <p:ph type="sldImg"/>
          </p:nvPr>
        </p:nvSpPr>
        <p:spPr>
          <a:solidFill>
            <a:srgbClr val="FFFFFF"/>
          </a:solidFill>
          <a:ln/>
        </p:spPr>
      </p:sp>
      <p:sp>
        <p:nvSpPr>
          <p:cNvPr id="7578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CFACEB81-03BD-BF49-A80E-8B775DDA626C}" type="datetime1">
              <a:rPr lang="en-US"/>
              <a:pPr/>
              <a:t>4/14/14</a:t>
            </a:fld>
            <a:endParaRPr lang="en-US"/>
          </a:p>
        </p:txBody>
      </p:sp>
      <p:sp>
        <p:nvSpPr>
          <p:cNvPr id="77827" name="Rectangle 7"/>
          <p:cNvSpPr>
            <a:spLocks noGrp="1" noChangeArrowheads="1"/>
          </p:cNvSpPr>
          <p:nvPr>
            <p:ph type="sldNum" sz="quarter" idx="5"/>
          </p:nvPr>
        </p:nvSpPr>
        <p:spPr>
          <a:noFill/>
        </p:spPr>
        <p:txBody>
          <a:bodyPr/>
          <a:lstStyle/>
          <a:p>
            <a:fld id="{831BD011-0C06-6343-BE4F-68594A020A85}" type="slidenum">
              <a:rPr lang="en-US"/>
              <a:pPr/>
              <a:t>53</a:t>
            </a:fld>
            <a:endParaRPr lang="en-US"/>
          </a:p>
        </p:txBody>
      </p:sp>
      <p:sp>
        <p:nvSpPr>
          <p:cNvPr id="77828" name="Rectangle 2"/>
          <p:cNvSpPr>
            <a:spLocks noGrp="1" noRot="1" noChangeAspect="1" noChangeArrowheads="1"/>
          </p:cNvSpPr>
          <p:nvPr>
            <p:ph type="sldImg"/>
          </p:nvPr>
        </p:nvSpPr>
        <p:spPr>
          <a:solidFill>
            <a:srgbClr val="FFFFFF"/>
          </a:solidFill>
          <a:ln/>
        </p:spPr>
      </p:sp>
      <p:sp>
        <p:nvSpPr>
          <p:cNvPr id="7782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4/14/14</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7</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p:spPr>
        <p:txBody>
          <a:bodyPr/>
          <a:lstStyle/>
          <a:p>
            <a:fld id="{69E5DC99-0D79-7648-BD04-60F4431BE3E5}" type="datetime1">
              <a:rPr lang="en-US"/>
              <a:pPr/>
              <a:t>4/14/14</a:t>
            </a:fld>
            <a:endParaRPr lang="en-US"/>
          </a:p>
        </p:txBody>
      </p:sp>
      <p:sp>
        <p:nvSpPr>
          <p:cNvPr id="71683" name="Rectangle 7"/>
          <p:cNvSpPr>
            <a:spLocks noGrp="1" noChangeArrowheads="1"/>
          </p:cNvSpPr>
          <p:nvPr>
            <p:ph type="sldNum" sz="quarter" idx="5"/>
          </p:nvPr>
        </p:nvSpPr>
        <p:spPr>
          <a:noFill/>
        </p:spPr>
        <p:txBody>
          <a:bodyPr/>
          <a:lstStyle/>
          <a:p>
            <a:fld id="{7D735DE1-7F2D-1346-AC03-D83FD583453F}" type="slidenum">
              <a:rPr lang="en-US"/>
              <a:pPr/>
              <a:t>8</a:t>
            </a:fld>
            <a:endParaRPr lang="en-US"/>
          </a:p>
        </p:txBody>
      </p:sp>
      <p:sp>
        <p:nvSpPr>
          <p:cNvPr id="71684" name="Rectangle 2"/>
          <p:cNvSpPr>
            <a:spLocks noGrp="1" noRot="1" noChangeAspect="1" noChangeArrowheads="1"/>
          </p:cNvSpPr>
          <p:nvPr>
            <p:ph type="sldImg"/>
          </p:nvPr>
        </p:nvSpPr>
        <p:spPr>
          <a:solidFill>
            <a:srgbClr val="FFFFFF"/>
          </a:solidFill>
          <a:ln/>
        </p:spPr>
      </p:sp>
      <p:sp>
        <p:nvSpPr>
          <p:cNvPr id="7168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4/14/14</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9</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Sochi Olympics as a case study for the attitude of the Russian government on information privacy—provides a unique glimpse into the structure and policies of Russian government, being such a large and public event.</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4/14/14</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10</a:t>
            </a:fld>
            <a:endParaRPr lang="en-US"/>
          </a:p>
        </p:txBody>
      </p:sp>
    </p:spTree>
    <p:extLst>
      <p:ext uri="{BB962C8B-B14F-4D97-AF65-F5344CB8AC3E}">
        <p14:creationId xmlns:p14="http://schemas.microsoft.com/office/powerpoint/2010/main" val="1509839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smtClean="0"/>
              <a:t>Click to edit Master title style</a:t>
            </a:r>
            <a:endParaRPr lang="en-US"/>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smtClean="0"/>
              <a:t>Click to edit Master subtitle style</a:t>
            </a:r>
            <a:endParaRPr lang="en-US"/>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BD8738E7-0C2F-B044-99A9-1BCEB73333D5}" type="datetime1">
              <a:rPr lang="en-US" smtClean="0"/>
              <a:t>4/14/14</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2014 Keith A. Pray</a:t>
            </a:r>
            <a:endParaRPr lang="en-US"/>
          </a:p>
        </p:txBody>
      </p:sp>
      <p:sp>
        <p:nvSpPr>
          <p:cNvPr id="22" name="Rectangle 5"/>
          <p:cNvSpPr>
            <a:spLocks noGrp="1" noChangeArrowheads="1"/>
          </p:cNvSpPr>
          <p:nvPr>
            <p:ph type="sldNum" sz="quarter" idx="12"/>
          </p:nvPr>
        </p:nvSpPr>
        <p:spPr/>
        <p:txBody>
          <a:bodyPr/>
          <a:lstStyle>
            <a:lvl1pPr>
              <a:defRPr/>
            </a:lvl1pPr>
          </a:lstStyle>
          <a:p>
            <a:fld id="{3BB724AD-6DA0-E945-ACC0-19F7BD6A2AB2}" type="slidenum">
              <a:rPr lang="en-US" smtClean="0"/>
              <a:pPr/>
              <a:t>‹#›</a:t>
            </a:fld>
            <a:endParaRPr lang="en-US"/>
          </a:p>
        </p:txBody>
      </p:sp>
      <p:pic>
        <p:nvPicPr>
          <p:cNvPr id="23"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24"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7C125C1B-CCB9-2141-B9AF-BB93ADC03FDF}"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B2E68E1C-1F71-544B-9CED-5630D3C568D0}" type="datetime1">
              <a:rPr lang="en-US" smtClean="0"/>
              <a:t>4/14/14</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71E17E1C-2794-8246-AA64-251DDDEF7FF5}"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589B0B8F-30BB-6448-92C8-634B48BAC8CA}" type="datetime1">
              <a:rPr lang="en-US" smtClean="0"/>
              <a:t>4/14/14</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CC7FDFB7-4A96-0F4D-9A4A-E56F94FA24DB}"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3E85F731-7CBD-054C-9BAF-E366ADAD1DCA}"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C1CFFC32-16DE-C947-81A5-0DE76C217983}" type="slidenum">
              <a:rPr lang="en-US" smtClean="0"/>
              <a:pPr/>
              <a:t>‹#›</a:t>
            </a:fld>
            <a:endParaRPr lang="en-US"/>
          </a:p>
        </p:txBody>
      </p:sp>
      <p:sp>
        <p:nvSpPr>
          <p:cNvPr id="6" name="Rectangle 17"/>
          <p:cNvSpPr>
            <a:spLocks noGrp="1" noChangeArrowheads="1"/>
          </p:cNvSpPr>
          <p:nvPr>
            <p:ph type="dt" sz="half" idx="12"/>
          </p:nvPr>
        </p:nvSpPr>
        <p:spPr>
          <a:ln/>
        </p:spPr>
        <p:txBody>
          <a:bodyPr/>
          <a:lstStyle>
            <a:lvl1pPr>
              <a:defRPr/>
            </a:lvl1pPr>
          </a:lstStyle>
          <a:p>
            <a:fld id="{A46DFE74-D315-CB4D-AE36-D3260813CA92}"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D0A3C30E-2E98-3F44-AB01-A28BD07C7B6E}"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7902F56D-1C50-4740-844D-4C3857BFDA22}" type="datetime1">
              <a:rPr lang="en-US" smtClean="0"/>
              <a:t>4/14/14</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5BA0CAAF-4EFC-8147-8D81-F06F81C60EBE}" type="slidenum">
              <a:rPr lang="en-US" smtClean="0"/>
              <a:pPr/>
              <a:t>‹#›</a:t>
            </a:fld>
            <a:endParaRPr lang="en-US"/>
          </a:p>
        </p:txBody>
      </p:sp>
      <p:sp>
        <p:nvSpPr>
          <p:cNvPr id="9" name="Rectangle 17"/>
          <p:cNvSpPr>
            <a:spLocks noGrp="1" noChangeArrowheads="1"/>
          </p:cNvSpPr>
          <p:nvPr>
            <p:ph type="dt" sz="half" idx="12"/>
          </p:nvPr>
        </p:nvSpPr>
        <p:spPr>
          <a:ln/>
        </p:spPr>
        <p:txBody>
          <a:bodyPr/>
          <a:lstStyle>
            <a:lvl1pPr>
              <a:defRPr/>
            </a:lvl1pPr>
          </a:lstStyle>
          <a:p>
            <a:fld id="{079E3C3F-534C-8643-B698-14B37BB10508}" type="datetime1">
              <a:rPr lang="en-US" smtClean="0"/>
              <a:t>4/14/14</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F32B2CDB-17C0-7B49-976E-D16C496E6716}" type="slidenum">
              <a:rPr lang="en-US" smtClean="0"/>
              <a:pPr/>
              <a:t>‹#›</a:t>
            </a:fld>
            <a:endParaRPr lang="en-US"/>
          </a:p>
        </p:txBody>
      </p:sp>
      <p:sp>
        <p:nvSpPr>
          <p:cNvPr id="5" name="Rectangle 17"/>
          <p:cNvSpPr>
            <a:spLocks noGrp="1" noChangeArrowheads="1"/>
          </p:cNvSpPr>
          <p:nvPr>
            <p:ph type="dt" sz="half" idx="12"/>
          </p:nvPr>
        </p:nvSpPr>
        <p:spPr>
          <a:ln/>
        </p:spPr>
        <p:txBody>
          <a:bodyPr/>
          <a:lstStyle>
            <a:lvl1pPr>
              <a:defRPr/>
            </a:lvl1pPr>
          </a:lstStyle>
          <a:p>
            <a:fld id="{885DE5F1-0A16-1F42-A1D6-00EEEBF4260C}" type="datetime1">
              <a:rPr lang="en-US" smtClean="0"/>
              <a:t>4/14/14</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9CC035EB-A232-6D40-ABD9-D1ADE20A3A39}" type="slidenum">
              <a:rPr lang="en-US" smtClean="0"/>
              <a:pPr/>
              <a:t>‹#›</a:t>
            </a:fld>
            <a:endParaRPr lang="en-US"/>
          </a:p>
        </p:txBody>
      </p:sp>
      <p:sp>
        <p:nvSpPr>
          <p:cNvPr id="4" name="Rectangle 17"/>
          <p:cNvSpPr>
            <a:spLocks noGrp="1" noChangeArrowheads="1"/>
          </p:cNvSpPr>
          <p:nvPr>
            <p:ph type="dt" sz="half" idx="12"/>
          </p:nvPr>
        </p:nvSpPr>
        <p:spPr>
          <a:ln/>
        </p:spPr>
        <p:txBody>
          <a:bodyPr/>
          <a:lstStyle>
            <a:lvl1pPr>
              <a:defRPr/>
            </a:lvl1pPr>
          </a:lstStyle>
          <a:p>
            <a:fld id="{B9C7E050-D1E2-F14F-AF91-7A3DE426FC6F}" type="datetime1">
              <a:rPr lang="en-US" smtClean="0"/>
              <a:t>4/14/14</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1E963CB5-B1E5-8740-A726-84F5E7ABD84C}"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FDBD6041-0CCB-064C-8028-BD95C4631B09}" type="datetime1">
              <a:rPr lang="en-US" smtClean="0"/>
              <a:t>4/14/14</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2014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0D7BDC98-71CF-E040-AD1E-97566442B113}" type="slidenum">
              <a:rPr lang="en-US" smtClean="0"/>
              <a:pPr/>
              <a:t>‹#›</a:t>
            </a:fld>
            <a:endParaRPr lang="en-US"/>
          </a:p>
        </p:txBody>
      </p:sp>
      <p:sp>
        <p:nvSpPr>
          <p:cNvPr id="7" name="Rectangle 17"/>
          <p:cNvSpPr>
            <a:spLocks noGrp="1" noChangeArrowheads="1"/>
          </p:cNvSpPr>
          <p:nvPr>
            <p:ph type="dt" sz="half" idx="12"/>
          </p:nvPr>
        </p:nvSpPr>
        <p:spPr>
          <a:ln/>
        </p:spPr>
        <p:txBody>
          <a:bodyPr/>
          <a:lstStyle>
            <a:lvl1pPr>
              <a:defRPr/>
            </a:lvl1pPr>
          </a:lstStyle>
          <a:p>
            <a:fld id="{CBCED127-2372-8B47-BB07-E16FADD917A6}" type="datetime1">
              <a:rPr lang="en-US" smtClean="0"/>
              <a:t>4/14/14</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2014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8B06D8E0-0DB1-B648-8977-F58E03112F5A}" type="slidenum">
              <a:rPr lang="en-US" smtClean="0"/>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accent2">
                    <a:lumMod val="60000"/>
                    <a:lumOff val="40000"/>
                  </a:schemeClr>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accent2">
                <a:lumMod val="60000"/>
                <a:lumOff val="40000"/>
              </a:schemeClr>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9B5CE4B8-4EA9-1244-9872-AD43E239758E}" type="datetime1">
              <a:rPr lang="en-US" smtClean="0"/>
              <a:t>4/14/14</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19"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xmlns:p14="http://schemas.microsoft.com/office/powerpoint/2010/main" spd="slow">
    <p:push/>
  </p:transition>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3600">
          <a:solidFill>
            <a:schemeClr val="tx1"/>
          </a:solidFill>
          <a:latin typeface="+mj-lt"/>
          <a:ea typeface="ＭＳ Ｐゴシック" pitchFamily="85" charset="-128"/>
          <a:cs typeface="ＭＳ Ｐゴシック" pitchFamily="85" charset="-128"/>
        </a:defRPr>
      </a:lvl1pPr>
      <a:lvl2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2pPr>
      <a:lvl3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3pPr>
      <a:lvl4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4pPr>
      <a:lvl5pPr algn="l" rtl="0" eaLnBrk="1" fontAlgn="base" hangingPunct="1">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5pPr>
      <a:lvl6pPr marL="457200" algn="l" rtl="0" eaLnBrk="1" fontAlgn="base" hangingPunct="1">
        <a:spcBef>
          <a:spcPct val="0"/>
        </a:spcBef>
        <a:spcAft>
          <a:spcPct val="0"/>
        </a:spcAft>
        <a:defRPr sz="3600">
          <a:solidFill>
            <a:schemeClr val="tx1"/>
          </a:solidFill>
          <a:latin typeface="Arial Black" pitchFamily="76" charset="0"/>
        </a:defRPr>
      </a:lvl6pPr>
      <a:lvl7pPr marL="914400" algn="l" rtl="0" eaLnBrk="1" fontAlgn="base" hangingPunct="1">
        <a:spcBef>
          <a:spcPct val="0"/>
        </a:spcBef>
        <a:spcAft>
          <a:spcPct val="0"/>
        </a:spcAft>
        <a:defRPr sz="3600">
          <a:solidFill>
            <a:schemeClr val="tx1"/>
          </a:solidFill>
          <a:latin typeface="Arial Black" pitchFamily="76" charset="0"/>
        </a:defRPr>
      </a:lvl7pPr>
      <a:lvl8pPr marL="1371600" algn="l" rtl="0" eaLnBrk="1" fontAlgn="base" hangingPunct="1">
        <a:spcBef>
          <a:spcPct val="0"/>
        </a:spcBef>
        <a:spcAft>
          <a:spcPct val="0"/>
        </a:spcAft>
        <a:defRPr sz="3600">
          <a:solidFill>
            <a:schemeClr val="tx1"/>
          </a:solidFill>
          <a:latin typeface="Arial Black" pitchFamily="76" charset="0"/>
        </a:defRPr>
      </a:lvl8pPr>
      <a:lvl9pPr marL="1828800" algn="l" rtl="0" eaLnBrk="1" fontAlgn="base" hangingPunct="1">
        <a:spcBef>
          <a:spcPct val="0"/>
        </a:spcBef>
        <a:spcAft>
          <a:spcPct val="0"/>
        </a:spcAft>
        <a:defRPr sz="3600">
          <a:solidFill>
            <a:schemeClr val="tx1"/>
          </a:solidFill>
          <a:latin typeface="Arial Black" pitchFamily="76"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1" fontAlgn="base" hangingPunct="1">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1" fontAlgn="base" hangingPunct="1">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1" fontAlgn="base" hangingPunct="1">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1" fontAlgn="base" hangingPunct="1">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eaLnBrk="1" fontAlgn="base" hangingPunct="1">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image" Target="../media/image5.png"/><Relationship Id="rId4" Type="http://schemas.openxmlformats.org/officeDocument/2006/relationships/hyperlink" Target="http://upload.wikimedia.org/wikipedia/commons/thumb/e/e5/Russian_Flag_with_map.png/800px-Russian_Flag_with_map.pn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mediabistro.com/prnewser/files/2014/02/Sochi-2014-Company-Olympics.png" TargetMode="External"/><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6" Type="http://schemas.openxmlformats.org/officeDocument/2006/relationships/image" Target="../media/image7.png"/><Relationship Id="rId4" Type="http://schemas.openxmlformats.org/officeDocument/2006/relationships/hyperlink" Target="http://en.academic.ru/pictures/enwiki/50/200px-London_Olympics_2012_logo.svg.pn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upload.wikimedia.org/wikipedia/en/thumb/4/47/2002_Winter_Olympics_logo.svg/450px-2002_Winter_Olympics_logo.svg.png" TargetMode="External"/><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6" Type="http://schemas.openxmlformats.org/officeDocument/2006/relationships/image" Target="../media/image9.jpeg"/><Relationship Id="rId4" Type="http://schemas.openxmlformats.org/officeDocument/2006/relationships/hyperlink" Target="http://www.slate.com/content/dam/slate/articles/technology/future_tense/2013/02/130211_FUT_SurveillanceDrone.jpg.CROP.article568-large.jpg"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sysconinfo.com/images/Dome-Cameras-Security-Camera-2MCCTV-2M-D1700N.jpg" TargetMode="External"/><Relationship Id="rId5" Type="http://schemas.openxmlformats.org/officeDocument/2006/relationships/image" Target="../media/image8.jpeg"/></Relationships>
</file>

<file path=ppt/slides/_rels/slide13.xml.rels><?xml version="1.0" encoding="UTF-8" standalone="yes"?>
<Relationships xmlns="http://schemas.openxmlformats.org/package/2006/relationships"><Relationship Id="rId4"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gdb.rferl.org/401335D4-EB2A-4363-893D-EF6FBAAE8E3F_mw1024_n_s.gi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hyperlink" Target="http://www.usnews.com/news/articles/2014/01/15/north-dakota-man-sentenced-to-jail-in-controversial-drone-arrest-case" TargetMode="External"/><Relationship Id="rId5" Type="http://schemas.openxmlformats.org/officeDocument/2006/relationships/hyperlink" Target="https://www.eff.org/deeplinks/2014/01/newly-discovered-drone-records-show-customs-border-protection-flew-its-predator" TargetMode="External"/><Relationship Id="rId7" Type="http://schemas.openxmlformats.org/officeDocument/2006/relationships/hyperlink" Target="http://endthelie.com/2012/06/05/the-u-s-military-is-operating-drones-domestically-and-sharing-data-with-law-enforcement/"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en.wikipedia.org/wiki/Unmanned_aerial_vehicle" TargetMode="External"/><Relationship Id="rId6" Type="http://schemas.openxmlformats.org/officeDocument/2006/relationships/hyperlink" Target="http://endthelie.com/2012/12/07/vader-drone-based-system-automatically-spots-and-tracks-people-from-25000-fee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6" Type="http://schemas.openxmlformats.org/officeDocument/2006/relationships/image" Target="../media/image20.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 Id="rId5"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jpeg"/><Relationship Id="rId5"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33.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p:txBody>
          <a:bodyPr/>
          <a:lstStyle/>
          <a:p>
            <a:pPr eaLnBrk="1" hangingPunct="1"/>
            <a:r>
              <a:rPr lang="en-US" sz="4000" dirty="0">
                <a:ea typeface="ＭＳ Ｐゴシック" pitchFamily="-109" charset="-128"/>
                <a:cs typeface="ＭＳ Ｐゴシック" pitchFamily="-109" charset="-128"/>
              </a:rPr>
              <a:t>Class</a:t>
            </a:r>
            <a:r>
              <a:rPr lang="en-US" sz="4000" dirty="0" smtClean="0">
                <a:ea typeface="ＭＳ Ｐゴシック" pitchFamily="-109" charset="-128"/>
                <a:cs typeface="ＭＳ Ｐゴシック" pitchFamily="-109" charset="-128"/>
              </a:rPr>
              <a:t> 8</a:t>
            </a:r>
            <a:br>
              <a:rPr lang="en-US" sz="4000" dirty="0" smtClean="0">
                <a:ea typeface="ＭＳ Ｐゴシック" pitchFamily="-109" charset="-128"/>
                <a:cs typeface="ＭＳ Ｐゴシック" pitchFamily="-109" charset="-128"/>
              </a:rPr>
            </a:br>
            <a:r>
              <a:rPr lang="en-US" sz="4000" dirty="0">
                <a:ea typeface="ＭＳ Ｐゴシック" pitchFamily="-109" charset="-128"/>
                <a:cs typeface="ＭＳ Ｐゴシック" pitchFamily="-109" charset="-128"/>
              </a:rPr>
              <a:t>Privacy</a:t>
            </a:r>
            <a:endParaRPr lang="en-US" dirty="0">
              <a:ea typeface="ＭＳ Ｐゴシック" pitchFamily="-109" charset="-128"/>
              <a:cs typeface="ＭＳ Ｐゴシック" pitchFamily="-109" charset="-128"/>
            </a:endParaRP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
        <p:nvSpPr>
          <p:cNvPr id="2" name="Date Placeholder 1"/>
          <p:cNvSpPr>
            <a:spLocks noGrp="1"/>
          </p:cNvSpPr>
          <p:nvPr>
            <p:ph type="dt" sz="half" idx="10"/>
          </p:nvPr>
        </p:nvSpPr>
        <p:spPr/>
        <p:txBody>
          <a:bodyPr/>
          <a:lstStyle/>
          <a:p>
            <a:fld id="{F2415AEB-B727-9940-A331-DF8443F70B87}" type="datetime1">
              <a:rPr lang="en-US" smtClean="0"/>
              <a:t>4/14/14</a:t>
            </a:fld>
            <a:endParaRPr lang="en-US"/>
          </a:p>
        </p:txBody>
      </p:sp>
      <p:sp>
        <p:nvSpPr>
          <p:cNvPr id="15363" name="Rectangle 4"/>
          <p:cNvSpPr>
            <a:spLocks noGrp="1" noChangeArrowheads="1"/>
          </p:cNvSpPr>
          <p:nvPr>
            <p:ph type="ftr" sz="quarter" idx="11"/>
          </p:nvPr>
        </p:nvSpPr>
        <p:spPr>
          <a:noFill/>
        </p:spPr>
        <p:txBody>
          <a:bodyPr/>
          <a:lstStyle/>
          <a:p>
            <a:r>
              <a:rPr lang="en-US" smtClean="0"/>
              <a:t>© 2014 Keith A. Pray</a:t>
            </a:r>
          </a:p>
        </p:txBody>
      </p:sp>
      <p:sp>
        <p:nvSpPr>
          <p:cNvPr id="3" name="Slide Number Placeholder 2"/>
          <p:cNvSpPr>
            <a:spLocks noGrp="1"/>
          </p:cNvSpPr>
          <p:nvPr>
            <p:ph type="sldNum" sz="quarter" idx="12"/>
          </p:nvPr>
        </p:nvSpPr>
        <p:spPr/>
        <p:txBody>
          <a:bodyPr/>
          <a:lstStyle/>
          <a:p>
            <a:fld id="{3BB724AD-6DA0-E945-ACC0-19F7BD6A2AB2}" type="slidenum">
              <a:rPr lang="en-US" smtClean="0"/>
              <a:pPr/>
              <a:t>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42782"/>
            <a:ext cx="8304927" cy="1143000"/>
          </a:xfrm>
        </p:spPr>
        <p:txBody>
          <a:bodyPr/>
          <a:lstStyle/>
          <a:p>
            <a:r>
              <a:rPr lang="en-US" dirty="0" smtClean="0"/>
              <a:t>Information Privacy and the Russian Government</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TextBox 4"/>
          <p:cNvSpPr txBox="1"/>
          <p:nvPr/>
        </p:nvSpPr>
        <p:spPr>
          <a:xfrm>
            <a:off x="627973" y="5867400"/>
            <a:ext cx="7342909" cy="646331"/>
          </a:xfrm>
          <a:prstGeom prst="rect">
            <a:avLst/>
          </a:prstGeom>
          <a:noFill/>
        </p:spPr>
        <p:txBody>
          <a:bodyPr wrap="square" rtlCol="0">
            <a:spAutoFit/>
          </a:bodyPr>
          <a:lstStyle/>
          <a:p>
            <a:pPr algn="l"/>
            <a:r>
              <a:rPr lang="en-US" sz="1200" dirty="0">
                <a:solidFill>
                  <a:schemeClr val="tx1"/>
                </a:solidFill>
                <a:hlinkClick r:id="rId3"/>
              </a:rPr>
              <a:t>http://</a:t>
            </a:r>
            <a:r>
              <a:rPr lang="en-US" sz="1200" dirty="0" smtClean="0">
                <a:solidFill>
                  <a:schemeClr val="tx1"/>
                </a:solidFill>
                <a:hlinkClick r:id="rId3"/>
              </a:rPr>
              <a:t>www.mediabistro.com/prnewser/files/2014/02/Sochi-2014-Company-Olympics.png</a:t>
            </a:r>
            <a:r>
              <a:rPr lang="en-US" sz="1200" dirty="0" smtClean="0">
                <a:solidFill>
                  <a:schemeClr val="tx1"/>
                </a:solidFill>
              </a:rPr>
              <a:t>, accessed 10 April 2014</a:t>
            </a:r>
          </a:p>
          <a:p>
            <a:pPr algn="l"/>
            <a:r>
              <a:rPr lang="en-US" sz="1200" dirty="0">
                <a:solidFill>
                  <a:schemeClr val="tx1"/>
                </a:solidFill>
                <a:hlinkClick r:id="rId4"/>
              </a:rPr>
              <a:t>http://</a:t>
            </a:r>
            <a:r>
              <a:rPr lang="en-US" sz="1200" dirty="0" smtClean="0">
                <a:solidFill>
                  <a:schemeClr val="tx1"/>
                </a:solidFill>
                <a:hlinkClick r:id="rId4"/>
              </a:rPr>
              <a:t>upload.wikimedia.org/wikipedia/commons/thumb/e/e5/Russian_Flag_with_map.png/800px-Russian_Flag_with_map.png</a:t>
            </a:r>
            <a:r>
              <a:rPr lang="en-US" sz="1200" dirty="0" smtClean="0">
                <a:solidFill>
                  <a:schemeClr val="tx1"/>
                </a:solidFill>
              </a:rPr>
              <a:t>, accessed 10 April 2014</a:t>
            </a:r>
            <a:endParaRPr lang="en-US" sz="1200" dirty="0">
              <a:solidFill>
                <a:schemeClr val="tx1"/>
              </a:solidFill>
            </a:endParaRPr>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Keaton Smith</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10</a:t>
            </a:fld>
            <a:endParaRPr lang="en-US"/>
          </a:p>
        </p:txBody>
      </p:sp>
      <p:pic>
        <p:nvPicPr>
          <p:cNvPr id="1026" name="Picture 2" descr="http://www.mediabistro.com/prnewser/files/2014/02/Sochi-2014-Company-Olympic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727" y="1954903"/>
            <a:ext cx="3048000" cy="3952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e/e5/Russian_Flag_with_map.png/800px-Russian_Flag_with_ma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200" y="2526403"/>
            <a:ext cx="4111625" cy="243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89231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6012"/>
            <a:ext cx="8229600" cy="1143000"/>
          </a:xfrm>
        </p:spPr>
        <p:txBody>
          <a:bodyPr/>
          <a:lstStyle/>
          <a:p>
            <a:r>
              <a:rPr lang="en-US" dirty="0" smtClean="0"/>
              <a:t>Precedents in the Olympics</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TextBox 4"/>
          <p:cNvSpPr txBox="1"/>
          <p:nvPr/>
        </p:nvSpPr>
        <p:spPr>
          <a:xfrm>
            <a:off x="627973" y="5867400"/>
            <a:ext cx="7342909" cy="892552"/>
          </a:xfrm>
          <a:prstGeom prst="rect">
            <a:avLst/>
          </a:prstGeom>
          <a:noFill/>
        </p:spPr>
        <p:txBody>
          <a:bodyPr wrap="square" rtlCol="0">
            <a:spAutoFit/>
          </a:bodyPr>
          <a:lstStyle/>
          <a:p>
            <a:pPr algn="l"/>
            <a:r>
              <a:rPr lang="en-US" sz="1200" dirty="0">
                <a:solidFill>
                  <a:schemeClr val="tx1"/>
                </a:solidFill>
                <a:hlinkClick r:id="rId3"/>
              </a:rPr>
              <a:t>http://</a:t>
            </a:r>
            <a:r>
              <a:rPr lang="en-US" sz="1200" dirty="0" smtClean="0">
                <a:solidFill>
                  <a:schemeClr val="tx1"/>
                </a:solidFill>
                <a:hlinkClick r:id="rId3"/>
              </a:rPr>
              <a:t>upload.wikimedia.org/wikipedia/en/thumb/4/47/2002_Winter_Olympics_logo.svg/450px-2002_Winter_Olympics_logo.svg.png</a:t>
            </a:r>
            <a:r>
              <a:rPr lang="en-US" sz="1200" dirty="0" smtClean="0">
                <a:solidFill>
                  <a:schemeClr val="tx1"/>
                </a:solidFill>
              </a:rPr>
              <a:t>, accessed 10 April 2013</a:t>
            </a:r>
          </a:p>
          <a:p>
            <a:pPr algn="l"/>
            <a:r>
              <a:rPr lang="en-US" sz="1200" dirty="0">
                <a:solidFill>
                  <a:schemeClr val="tx1"/>
                </a:solidFill>
                <a:hlinkClick r:id="rId4"/>
              </a:rPr>
              <a:t>http://</a:t>
            </a:r>
            <a:r>
              <a:rPr lang="en-US" sz="1200" dirty="0" smtClean="0">
                <a:solidFill>
                  <a:schemeClr val="tx1"/>
                </a:solidFill>
                <a:hlinkClick r:id="rId4"/>
              </a:rPr>
              <a:t>en.academic.ru/pictures/enwiki/50/200px-London_Olympics_2012_logo.svg.png</a:t>
            </a:r>
            <a:r>
              <a:rPr lang="en-US" sz="1200" dirty="0" smtClean="0">
                <a:solidFill>
                  <a:schemeClr val="tx1"/>
                </a:solidFill>
              </a:rPr>
              <a:t>, accessed 10 April 2013</a:t>
            </a: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Keaton Smith</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11</a:t>
            </a:fld>
            <a:endParaRPr lang="en-US"/>
          </a:p>
        </p:txBody>
      </p:sp>
      <p:pic>
        <p:nvPicPr>
          <p:cNvPr id="2050" name="Picture 2" descr="http://upload.wikimedia.org/wikipedia/en/thumb/4/47/2002_Winter_Olympics_logo.svg/450px-2002_Winter_Olympics_logo.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039" y="2247900"/>
            <a:ext cx="225592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n.academic.ru/pictures/enwiki/50/200px-London_Olympics_2012_logo.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3020" y="2096309"/>
            <a:ext cx="2332595" cy="258918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428445" y="1943114"/>
            <a:ext cx="3235094" cy="3733694"/>
          </a:xfrm>
        </p:spPr>
        <p:txBody>
          <a:bodyPr/>
          <a:lstStyle/>
          <a:p>
            <a:r>
              <a:rPr lang="en-US" dirty="0" smtClean="0"/>
              <a:t>Electronic communications monitoring</a:t>
            </a:r>
          </a:p>
          <a:p>
            <a:r>
              <a:rPr lang="en-US" dirty="0" smtClean="0"/>
              <a:t>CCTV cameras and facial recognition</a:t>
            </a:r>
          </a:p>
        </p:txBody>
      </p:sp>
    </p:spTree>
    <p:extLst>
      <p:ext uri="{BB962C8B-B14F-4D97-AF65-F5344CB8AC3E}">
        <p14:creationId xmlns:p14="http://schemas.microsoft.com/office/powerpoint/2010/main" val="186593139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Sochi 2014 Practices</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TextBox 4"/>
          <p:cNvSpPr txBox="1"/>
          <p:nvPr/>
        </p:nvSpPr>
        <p:spPr>
          <a:xfrm>
            <a:off x="627973" y="5867400"/>
            <a:ext cx="7830227" cy="646331"/>
          </a:xfrm>
          <a:prstGeom prst="rect">
            <a:avLst/>
          </a:prstGeom>
          <a:noFill/>
        </p:spPr>
        <p:txBody>
          <a:bodyPr wrap="square" rtlCol="0">
            <a:spAutoFit/>
          </a:bodyPr>
          <a:lstStyle/>
          <a:p>
            <a:pPr algn="l"/>
            <a:r>
              <a:rPr lang="en-US" sz="1200" dirty="0">
                <a:solidFill>
                  <a:schemeClr val="tx1"/>
                </a:solidFill>
                <a:hlinkClick r:id="rId3"/>
              </a:rPr>
              <a:t>http://</a:t>
            </a:r>
            <a:r>
              <a:rPr lang="en-US" sz="1200" dirty="0" smtClean="0">
                <a:solidFill>
                  <a:schemeClr val="tx1"/>
                </a:solidFill>
                <a:hlinkClick r:id="rId3"/>
              </a:rPr>
              <a:t>www.sysconinfo.com/images/Dome-Cameras-Security-Camera-2MCCTV-2M-D1700N.jpg</a:t>
            </a:r>
            <a:r>
              <a:rPr lang="en-US" sz="1200" dirty="0" smtClean="0">
                <a:solidFill>
                  <a:schemeClr val="tx1"/>
                </a:solidFill>
              </a:rPr>
              <a:t>, accessed 10 April 2013</a:t>
            </a:r>
          </a:p>
          <a:p>
            <a:pPr algn="l"/>
            <a:r>
              <a:rPr lang="en-US" sz="1200" dirty="0">
                <a:solidFill>
                  <a:schemeClr val="tx1"/>
                </a:solidFill>
                <a:hlinkClick r:id="rId4"/>
              </a:rPr>
              <a:t>http://</a:t>
            </a:r>
            <a:r>
              <a:rPr lang="en-US" sz="1200" dirty="0" smtClean="0">
                <a:solidFill>
                  <a:schemeClr val="tx1"/>
                </a:solidFill>
                <a:hlinkClick r:id="rId4"/>
              </a:rPr>
              <a:t>www.slate.com/content/dam/slate/articles/technology/future_tense/2013/02/130211_FUT_SurveillanceDrone.jpg.CROP.article568-large.jpg</a:t>
            </a:r>
            <a:r>
              <a:rPr lang="en-US" sz="1200" dirty="0" smtClean="0">
                <a:solidFill>
                  <a:schemeClr val="tx1"/>
                </a:solidFill>
              </a:rPr>
              <a:t>, accessed 10 April 2013</a:t>
            </a:r>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Keaton Smith</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12</a:t>
            </a:fld>
            <a:endParaRPr lang="en-US"/>
          </a:p>
        </p:txBody>
      </p:sp>
      <p:pic>
        <p:nvPicPr>
          <p:cNvPr id="3074" name="Picture 2" descr="http://www.sysconinfo.com/images/Dome-Cameras-Security-Camera-2MCCTV-2M-D1700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073521"/>
            <a:ext cx="2667000" cy="26163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late.com/content/dam/slate/articles/technology/future_tense/2013/02/130211_FUT_SurveillanceDrone.jpg.CROP.article568-large.jpg"/>
          <p:cNvPicPr>
            <a:picLocks noChangeAspect="1" noChangeArrowheads="1"/>
          </p:cNvPicPr>
          <p:nvPr/>
        </p:nvPicPr>
        <p:blipFill rotWithShape="1">
          <a:blip r:embed="rId6">
            <a:extLst>
              <a:ext uri="{28A0092B-C50C-407E-A947-70E740481C1C}">
                <a14:useLocalDpi xmlns:a14="http://schemas.microsoft.com/office/drawing/2010/main" val="0"/>
              </a:ext>
            </a:extLst>
          </a:blip>
          <a:srcRect l="21991" t="25851" r="35374" b="26226"/>
          <a:stretch/>
        </p:blipFill>
        <p:spPr bwMode="auto">
          <a:xfrm>
            <a:off x="6314347" y="1340868"/>
            <a:ext cx="2520352" cy="18902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408316" y="1820377"/>
            <a:ext cx="3477883" cy="3733694"/>
          </a:xfrm>
        </p:spPr>
        <p:txBody>
          <a:bodyPr/>
          <a:lstStyle/>
          <a:p>
            <a:r>
              <a:rPr lang="en-US" dirty="0" smtClean="0"/>
              <a:t>Surveillance drones and cameras</a:t>
            </a:r>
          </a:p>
          <a:p>
            <a:r>
              <a:rPr lang="en-US" dirty="0" err="1" smtClean="0"/>
              <a:t>Wifi</a:t>
            </a:r>
            <a:r>
              <a:rPr lang="en-US" dirty="0" smtClean="0"/>
              <a:t> and 4G with deep packet search</a:t>
            </a:r>
          </a:p>
          <a:p>
            <a:r>
              <a:rPr lang="en-US" dirty="0" smtClean="0"/>
              <a:t>Physical screenings and searches</a:t>
            </a:r>
          </a:p>
        </p:txBody>
      </p:sp>
    </p:spTree>
    <p:extLst>
      <p:ext uri="{BB962C8B-B14F-4D97-AF65-F5344CB8AC3E}">
        <p14:creationId xmlns:p14="http://schemas.microsoft.com/office/powerpoint/2010/main" val="259351647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Sochi Security</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TextBox 4"/>
          <p:cNvSpPr txBox="1"/>
          <p:nvPr/>
        </p:nvSpPr>
        <p:spPr>
          <a:xfrm>
            <a:off x="627973" y="5867400"/>
            <a:ext cx="7342909" cy="276999"/>
          </a:xfrm>
          <a:prstGeom prst="rect">
            <a:avLst/>
          </a:prstGeom>
          <a:noFill/>
        </p:spPr>
        <p:txBody>
          <a:bodyPr wrap="square" rtlCol="0">
            <a:spAutoFit/>
          </a:bodyPr>
          <a:lstStyle/>
          <a:p>
            <a:pPr algn="l"/>
            <a:r>
              <a:rPr lang="en-US" sz="1200" dirty="0">
                <a:solidFill>
                  <a:schemeClr val="tx1"/>
                </a:solidFill>
                <a:hlinkClick r:id="rId3"/>
              </a:rPr>
              <a:t>http://</a:t>
            </a:r>
            <a:r>
              <a:rPr lang="en-US" sz="1200" dirty="0" smtClean="0">
                <a:solidFill>
                  <a:schemeClr val="tx1"/>
                </a:solidFill>
                <a:hlinkClick r:id="rId3"/>
              </a:rPr>
              <a:t>gdb.rferl.org/401335D4-EB2A-4363-893D-EF6FBAAE8E3F_mw1024_n_s.gif</a:t>
            </a:r>
            <a:r>
              <a:rPr lang="en-US" sz="1200" dirty="0" smtClean="0">
                <a:solidFill>
                  <a:schemeClr val="tx1"/>
                </a:solidFill>
              </a:rPr>
              <a:t>, accessed 10 April 2014</a:t>
            </a:r>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Keaton Smith</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13</a:t>
            </a:fld>
            <a:endParaRPr lang="en-US"/>
          </a:p>
        </p:txBody>
      </p:sp>
      <p:pic>
        <p:nvPicPr>
          <p:cNvPr id="4098" name="Picture 2" descr="http://gdb.rferl.org/401335D4-EB2A-4363-893D-EF6FBAAE8E3F_mw1024_n_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948" y="1906385"/>
            <a:ext cx="6743007" cy="379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06626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Attitude of the Russian Government</a:t>
            </a:r>
            <a:endParaRPr lang="en-US" dirty="0"/>
          </a:p>
        </p:txBody>
      </p:sp>
      <p:sp>
        <p:nvSpPr>
          <p:cNvPr id="3" name="Content Placeholder 2"/>
          <p:cNvSpPr>
            <a:spLocks noGrp="1"/>
          </p:cNvSpPr>
          <p:nvPr>
            <p:ph idx="1"/>
          </p:nvPr>
        </p:nvSpPr>
        <p:spPr>
          <a:xfrm>
            <a:off x="457200" y="1981200"/>
            <a:ext cx="3962399" cy="3886200"/>
          </a:xfrm>
        </p:spPr>
        <p:txBody>
          <a:bodyPr/>
          <a:lstStyle/>
          <a:p>
            <a:r>
              <a:rPr lang="en-US" dirty="0" smtClean="0"/>
              <a:t>Policies are more in favor of government action than previous Olympics</a:t>
            </a:r>
          </a:p>
          <a:p>
            <a:r>
              <a:rPr lang="en-US" dirty="0" smtClean="0"/>
              <a:t>Seems more relaxed about personal privacy infringement</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TextBox 4"/>
          <p:cNvSpPr txBox="1"/>
          <p:nvPr/>
        </p:nvSpPr>
        <p:spPr>
          <a:xfrm>
            <a:off x="671385" y="6055539"/>
            <a:ext cx="7342909" cy="461665"/>
          </a:xfrm>
          <a:prstGeom prst="rect">
            <a:avLst/>
          </a:prstGeom>
          <a:noFill/>
        </p:spPr>
        <p:txBody>
          <a:bodyPr wrap="square" rtlCol="0">
            <a:spAutoFit/>
          </a:bodyPr>
          <a:lstStyle/>
          <a:p>
            <a:pPr algn="l"/>
            <a:r>
              <a:rPr lang="en-US" sz="1200" dirty="0">
                <a:solidFill>
                  <a:schemeClr val="tx1"/>
                </a:solidFill>
              </a:rPr>
              <a:t>http://static2.businessinsider.com/image/5232093ceab8ea8a68966704/meet-the-pr-firm-that-helped-vladimir-putin-troll-the-entire-country.jpg</a:t>
            </a:r>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Keaton Smith</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14</a:t>
            </a:fld>
            <a:endParaRPr lang="en-US"/>
          </a:p>
        </p:txBody>
      </p:sp>
      <p:pic>
        <p:nvPicPr>
          <p:cNvPr id="5122" name="Picture 2" descr="http://static2.businessinsider.com/image/5232093ceab8ea8a68966704/meet-the-pr-firm-that-helped-vladimir-putin-troll-the-entire-country.jpg"/>
          <p:cNvPicPr>
            <a:picLocks noChangeAspect="1" noChangeArrowheads="1"/>
          </p:cNvPicPr>
          <p:nvPr/>
        </p:nvPicPr>
        <p:blipFill rotWithShape="1">
          <a:blip r:embed="rId3">
            <a:extLst>
              <a:ext uri="{28A0092B-C50C-407E-A947-70E740481C1C}">
                <a14:useLocalDpi xmlns:a14="http://schemas.microsoft.com/office/drawing/2010/main" val="0"/>
              </a:ext>
            </a:extLst>
          </a:blip>
          <a:srcRect l="20835" r="11203"/>
          <a:stretch/>
        </p:blipFill>
        <p:spPr bwMode="auto">
          <a:xfrm>
            <a:off x="4600913" y="1769832"/>
            <a:ext cx="3904573" cy="430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53533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400" dirty="0" smtClean="0"/>
              <a:t>Brown, Hayes, “New Report Details Massive NSA Domestic Surveillance Around Salt Lake City </a:t>
            </a:r>
            <a:r>
              <a:rPr lang="en-US" sz="1400" dirty="0"/>
              <a:t>Olympics”, http://thinkprogress.org/security/2013/08/21/2501621/nsa-surviellance-salt-lake</a:t>
            </a:r>
            <a:r>
              <a:rPr lang="en-US" sz="1400" dirty="0" smtClean="0"/>
              <a:t>/ (10 April 2014)</a:t>
            </a:r>
          </a:p>
          <a:p>
            <a:r>
              <a:rPr lang="en-US" sz="1400" dirty="0" smtClean="0"/>
              <a:t>Johnson, Kevin, “Eyes in the sky watching everyone in London, </a:t>
            </a:r>
            <a:r>
              <a:rPr lang="en-US" sz="1400" dirty="0"/>
              <a:t>at Olympics”, http://</a:t>
            </a:r>
            <a:r>
              <a:rPr lang="en-US" sz="1400" dirty="0" smtClean="0"/>
              <a:t>usatoday30.usatoday.com/sports/olympics/london/story/2012-07-31/surveilance-cameras-london-olympics-police/56614022/1 (10</a:t>
            </a:r>
            <a:r>
              <a:rPr lang="en-US" sz="1400" dirty="0"/>
              <a:t> </a:t>
            </a:r>
            <a:r>
              <a:rPr lang="en-US" sz="1400" dirty="0" smtClean="0"/>
              <a:t>April 2014)</a:t>
            </a:r>
          </a:p>
          <a:p>
            <a:r>
              <a:rPr lang="en-US" sz="1400" dirty="0" smtClean="0"/>
              <a:t>Business Insider, “13 Security Measures That Will Put A ‘Ring of Steel’ Around The Sochi Olympics</a:t>
            </a:r>
            <a:r>
              <a:rPr lang="en-US" sz="1400" dirty="0"/>
              <a:t>”, http://</a:t>
            </a:r>
            <a:r>
              <a:rPr lang="en-US" sz="1400" dirty="0" smtClean="0"/>
              <a:t>www.businessinsider.com/security-sochi-olympics-russia# (10 April 2014)</a:t>
            </a:r>
          </a:p>
          <a:p>
            <a:r>
              <a:rPr lang="en-US" sz="1400" dirty="0" smtClean="0"/>
              <a:t>Ingersoll, Geoffrey, “Russian Deputy PM: We’re </a:t>
            </a:r>
            <a:r>
              <a:rPr lang="en-US" sz="1400" dirty="0" err="1" smtClean="0"/>
              <a:t>Surveilling</a:t>
            </a:r>
            <a:r>
              <a:rPr lang="en-US" sz="1400" dirty="0" smtClean="0"/>
              <a:t> </a:t>
            </a:r>
            <a:r>
              <a:rPr lang="en-US" sz="1400" dirty="0"/>
              <a:t>Sochi’s Showers”, http://</a:t>
            </a:r>
            <a:r>
              <a:rPr lang="en-US" sz="1400" dirty="0" smtClean="0"/>
              <a:t>www.businessinsider.com/hotel-shower-surveillance-footage-in-sochi-shows-sabotage-2014-2 (10 April 2014)</a:t>
            </a:r>
          </a:p>
          <a:p>
            <a:r>
              <a:rPr lang="en-US" sz="1400" dirty="0" err="1" smtClean="0"/>
              <a:t>Galperin</a:t>
            </a:r>
            <a:r>
              <a:rPr lang="en-US" sz="1400" dirty="0" smtClean="0"/>
              <a:t>, Eva and O’Brien, Danny, “Russia Blocks Access to </a:t>
            </a:r>
            <a:r>
              <a:rPr lang="en-US" sz="1400" dirty="0"/>
              <a:t>Major Independent News Sites”, https://</a:t>
            </a:r>
            <a:r>
              <a:rPr lang="en-US" sz="1400" dirty="0" smtClean="0"/>
              <a:t>www.eff.org/deeplinks/2014/03/russia-blocks-access-major-independent-news-sites (10</a:t>
            </a:r>
            <a:r>
              <a:rPr lang="en-US" sz="1400" dirty="0"/>
              <a:t> </a:t>
            </a:r>
            <a:r>
              <a:rPr lang="en-US" sz="1400" dirty="0" smtClean="0"/>
              <a:t>April 2014)</a:t>
            </a:r>
          </a:p>
          <a:p>
            <a:r>
              <a:rPr lang="en-US" sz="1400" dirty="0" smtClean="0"/>
              <a:t>M., </a:t>
            </a:r>
            <a:r>
              <a:rPr lang="en-US" sz="1400" dirty="0" err="1" smtClean="0"/>
              <a:t>Kalyani</a:t>
            </a:r>
            <a:r>
              <a:rPr lang="en-US" sz="1400" dirty="0" smtClean="0"/>
              <a:t>, “Russian Government Installs </a:t>
            </a:r>
            <a:r>
              <a:rPr lang="en-US" sz="1400" dirty="0"/>
              <a:t>Olympic Surveillance”, https://spideroak.com/privacypost/cloud-security/russian-government-installs-surveillance-for-2014-winter-olympics-2</a:t>
            </a:r>
            <a:r>
              <a:rPr lang="en-US" sz="1400" dirty="0" smtClean="0"/>
              <a:t>/ (10 April 2014)</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7" name="Date Placeholder 6"/>
          <p:cNvSpPr>
            <a:spLocks noGrp="1"/>
          </p:cNvSpPr>
          <p:nvPr>
            <p:ph type="dt" sz="half" idx="12"/>
          </p:nvPr>
        </p:nvSpPr>
        <p:spPr/>
        <p:txBody>
          <a:bodyPr/>
          <a:lstStyle/>
          <a:p>
            <a:fld id="{6E63C1AF-3214-B146-A1C1-E6B37C6C5A51}" type="datetime1">
              <a:rPr lang="en-US" smtClean="0"/>
              <a:t>4/14/14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15</a:t>
            </a:fld>
            <a:endParaRPr lang="en-US"/>
          </a:p>
        </p:txBody>
      </p:sp>
      <p:sp>
        <p:nvSpPr>
          <p:cNvPr id="9" name="TextBox 8"/>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Keaton Smith</a:t>
            </a:r>
            <a:endParaRPr lang="en-US" sz="1400" dirty="0">
              <a:solidFill>
                <a:schemeClr val="tx1"/>
              </a:solidFill>
              <a:latin typeface="+mj-lt"/>
            </a:endParaRPr>
          </a:p>
        </p:txBody>
      </p:sp>
    </p:spTree>
    <p:extLst>
      <p:ext uri="{BB962C8B-B14F-4D97-AF65-F5344CB8AC3E}">
        <p14:creationId xmlns:p14="http://schemas.microsoft.com/office/powerpoint/2010/main" val="44870389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Drone?</a:t>
            </a:r>
            <a:endParaRPr lang="en-US" dirty="0"/>
          </a:p>
        </p:txBody>
      </p:sp>
      <p:sp>
        <p:nvSpPr>
          <p:cNvPr id="3" name="Content Placeholder 2"/>
          <p:cNvSpPr>
            <a:spLocks noGrp="1"/>
          </p:cNvSpPr>
          <p:nvPr>
            <p:ph idx="1"/>
          </p:nvPr>
        </p:nvSpPr>
        <p:spPr>
          <a:xfrm>
            <a:off x="457200" y="1981200"/>
            <a:ext cx="4572000" cy="2209800"/>
          </a:xfrm>
        </p:spPr>
        <p:txBody>
          <a:bodyPr/>
          <a:lstStyle/>
          <a:p>
            <a:r>
              <a:rPr lang="en-US" dirty="0" smtClean="0"/>
              <a:t>An unmanned aerial vehicle (UAV)</a:t>
            </a:r>
          </a:p>
          <a:p>
            <a:r>
              <a:rPr lang="en-US" dirty="0" smtClean="0"/>
              <a:t>Control autonomously by onboard computers</a:t>
            </a:r>
          </a:p>
          <a:p>
            <a:r>
              <a:rPr lang="en-US" dirty="0" smtClean="0"/>
              <a:t>Or remote control of a pilot on the ground</a:t>
            </a:r>
          </a:p>
          <a:p>
            <a:r>
              <a:rPr lang="en-US" dirty="0" smtClean="0"/>
              <a:t>Usually contains different sensors</a:t>
            </a:r>
          </a:p>
          <a:p>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16</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4/14/14</a:t>
            </a:fld>
            <a:endParaRPr lang="en-US" dirty="0"/>
          </a:p>
        </p:txBody>
      </p:sp>
      <p:pic>
        <p:nvPicPr>
          <p:cNvPr id="9" name="Picture 2" descr="http://upload.wikimedia.org/wikipedia/commons/c/cd/MQ-9_Reaper_tax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68145"/>
            <a:ext cx="3716145" cy="20723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2111" y="6106725"/>
            <a:ext cx="5638800" cy="276999"/>
          </a:xfrm>
          <a:prstGeom prst="rect">
            <a:avLst/>
          </a:prstGeom>
        </p:spPr>
        <p:txBody>
          <a:bodyPr wrap="square">
            <a:spAutoFit/>
          </a:bodyPr>
          <a:lstStyle/>
          <a:p>
            <a:r>
              <a:rPr lang="en-US" sz="1200" dirty="0" smtClean="0">
                <a:solidFill>
                  <a:schemeClr val="tx1"/>
                </a:solidFill>
              </a:rPr>
              <a:t>Images From: http</a:t>
            </a:r>
            <a:r>
              <a:rPr lang="en-US" sz="1200" dirty="0">
                <a:solidFill>
                  <a:schemeClr val="tx1"/>
                </a:solidFill>
              </a:rPr>
              <a:t>://en.wikipedia.org/wiki/General_Atomics_MQ-9_Reaper</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477944"/>
            <a:ext cx="3733800" cy="2432304"/>
          </a:xfrm>
          <a:prstGeom prst="rect">
            <a:avLst/>
          </a:prstGeom>
        </p:spPr>
      </p:pic>
      <p:sp>
        <p:nvSpPr>
          <p:cNvPr id="12" name="TextBox 11"/>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Yihao Zhou</a:t>
            </a:r>
            <a:endParaRPr lang="en-US" sz="1400" dirty="0">
              <a:solidFill>
                <a:schemeClr val="tx1"/>
              </a:solidFill>
              <a:latin typeface="+mj-lt"/>
            </a:endParaRPr>
          </a:p>
        </p:txBody>
      </p:sp>
    </p:spTree>
    <p:extLst>
      <p:ext uri="{BB962C8B-B14F-4D97-AF65-F5344CB8AC3E}">
        <p14:creationId xmlns:p14="http://schemas.microsoft.com/office/powerpoint/2010/main" val="17899444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drone do?</a:t>
            </a:r>
            <a:endParaRPr lang="en-US" dirty="0"/>
          </a:p>
        </p:txBody>
      </p:sp>
      <p:sp>
        <p:nvSpPr>
          <p:cNvPr id="3" name="Content Placeholder 2"/>
          <p:cNvSpPr>
            <a:spLocks noGrp="1"/>
          </p:cNvSpPr>
          <p:nvPr>
            <p:ph idx="1"/>
          </p:nvPr>
        </p:nvSpPr>
        <p:spPr>
          <a:xfrm>
            <a:off x="457200" y="1985211"/>
            <a:ext cx="8229600" cy="3886200"/>
          </a:xfrm>
        </p:spPr>
        <p:txBody>
          <a:bodyPr/>
          <a:lstStyle/>
          <a:p>
            <a:r>
              <a:rPr lang="en-US" dirty="0" smtClean="0"/>
              <a:t>Military</a:t>
            </a:r>
          </a:p>
          <a:p>
            <a:pPr lvl="1"/>
            <a:r>
              <a:rPr lang="en-US" dirty="0" smtClean="0"/>
              <a:t>Target and decoy</a:t>
            </a:r>
          </a:p>
          <a:p>
            <a:pPr lvl="1"/>
            <a:r>
              <a:rPr lang="en-US" dirty="0" smtClean="0"/>
              <a:t>Reconnaissance</a:t>
            </a:r>
          </a:p>
          <a:p>
            <a:pPr lvl="1"/>
            <a:r>
              <a:rPr lang="en-US" dirty="0" smtClean="0"/>
              <a:t>Logistics</a:t>
            </a:r>
          </a:p>
          <a:p>
            <a:r>
              <a:rPr lang="en-US" dirty="0" smtClean="0"/>
              <a:t>Commercial</a:t>
            </a:r>
          </a:p>
          <a:p>
            <a:pPr lvl="1"/>
            <a:r>
              <a:rPr lang="en-US" dirty="0" smtClean="0"/>
              <a:t>Monitoring</a:t>
            </a:r>
          </a:p>
          <a:p>
            <a:pPr lvl="1"/>
            <a:r>
              <a:rPr lang="en-US" dirty="0"/>
              <a:t>Home </a:t>
            </a:r>
            <a:r>
              <a:rPr lang="en-US" dirty="0" smtClean="0"/>
              <a:t>security</a:t>
            </a:r>
            <a:endParaRPr lang="en-US" dirty="0"/>
          </a:p>
          <a:p>
            <a:pPr lvl="1"/>
            <a:r>
              <a:rPr lang="en-US" dirty="0"/>
              <a:t>Package delivering</a:t>
            </a:r>
          </a:p>
          <a:p>
            <a:r>
              <a:rPr lang="en-US" dirty="0" smtClean="0"/>
              <a:t>Civil </a:t>
            </a:r>
            <a:endParaRPr lang="en-US" dirty="0"/>
          </a:p>
          <a:p>
            <a:pPr lvl="1"/>
            <a:r>
              <a:rPr lang="en-US" dirty="0"/>
              <a:t>Domestic </a:t>
            </a:r>
            <a:r>
              <a:rPr lang="en-US" dirty="0" smtClean="0"/>
              <a:t>policing</a:t>
            </a:r>
          </a:p>
          <a:p>
            <a:pPr lvl="1"/>
            <a:r>
              <a:rPr lang="en-US" dirty="0" smtClean="0"/>
              <a:t>Domestic surveillance</a:t>
            </a:r>
          </a:p>
          <a:p>
            <a:pPr lvl="1"/>
            <a:endParaRPr lang="en-US" dirty="0" smtClean="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5" name="Slide Number Placeholder 4"/>
          <p:cNvSpPr>
            <a:spLocks noGrp="1"/>
          </p:cNvSpPr>
          <p:nvPr>
            <p:ph type="sldNum" sz="quarter" idx="11"/>
          </p:nvPr>
        </p:nvSpPr>
        <p:spPr/>
        <p:txBody>
          <a:bodyPr/>
          <a:lstStyle/>
          <a:p>
            <a:fld id="{599FE963-493D-6C4E-B686-D39790523B81}" type="slidenum">
              <a:rPr lang="en-US" smtClean="0"/>
              <a:pPr/>
              <a:t>17</a:t>
            </a:fld>
            <a:endParaRPr lang="en-US"/>
          </a:p>
        </p:txBody>
      </p:sp>
      <p:sp>
        <p:nvSpPr>
          <p:cNvPr id="6" name="Date Placeholder 5"/>
          <p:cNvSpPr>
            <a:spLocks noGrp="1"/>
          </p:cNvSpPr>
          <p:nvPr>
            <p:ph type="dt" sz="half" idx="12"/>
          </p:nvPr>
        </p:nvSpPr>
        <p:spPr/>
        <p:txBody>
          <a:bodyPr/>
          <a:lstStyle/>
          <a:p>
            <a:fld id="{15A9333B-5ACD-2F45-82B6-D1464D9B7C8B}" type="datetime1">
              <a:rPr lang="en-US" smtClean="0"/>
              <a:t>4/14/14</a:t>
            </a:fld>
            <a:endParaRPr lang="en-US" dirty="0"/>
          </a:p>
        </p:txBody>
      </p:sp>
      <p:pic>
        <p:nvPicPr>
          <p:cNvPr id="1026" name="Picture 2" descr="File:MQ-1 Predator unmanned aircra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08222"/>
            <a:ext cx="2940424" cy="19517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mages-na.ssl-images-amazon.com/images/G/01/acs/rowland/assets/image-gallery-02._V367569984_.jpg%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559" y="4099984"/>
            <a:ext cx="3433281" cy="17714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25673" y="3538158"/>
            <a:ext cx="4572000" cy="276999"/>
          </a:xfrm>
          <a:prstGeom prst="rect">
            <a:avLst/>
          </a:prstGeom>
        </p:spPr>
        <p:txBody>
          <a:bodyPr>
            <a:spAutoFit/>
          </a:bodyPr>
          <a:lstStyle/>
          <a:p>
            <a:r>
              <a:rPr lang="en-US" sz="1200" dirty="0">
                <a:solidFill>
                  <a:schemeClr val="tx1"/>
                </a:solidFill>
              </a:rPr>
              <a:t>http://en.wikipedia.org/wiki/General_Atomics_MQ-1_Predator</a:t>
            </a:r>
          </a:p>
        </p:txBody>
      </p:sp>
      <p:sp>
        <p:nvSpPr>
          <p:cNvPr id="8" name="Rectangle 7"/>
          <p:cNvSpPr/>
          <p:nvPr/>
        </p:nvSpPr>
        <p:spPr>
          <a:xfrm>
            <a:off x="3697840" y="5761789"/>
            <a:ext cx="4572000" cy="461665"/>
          </a:xfrm>
          <a:prstGeom prst="rect">
            <a:avLst/>
          </a:prstGeom>
        </p:spPr>
        <p:txBody>
          <a:bodyPr>
            <a:spAutoFit/>
          </a:bodyPr>
          <a:lstStyle/>
          <a:p>
            <a:r>
              <a:rPr lang="en-US" dirty="0"/>
              <a:t>http://</a:t>
            </a:r>
            <a:r>
              <a:rPr lang="en-US" sz="1400" dirty="0">
                <a:solidFill>
                  <a:schemeClr val="tx1"/>
                </a:solidFill>
              </a:rPr>
              <a:t>www.amazon.com/b?node=8037720011</a:t>
            </a:r>
            <a:endParaRPr lang="en-US" dirty="0">
              <a:solidFill>
                <a:schemeClr val="tx1"/>
              </a:solidFill>
            </a:endParaRPr>
          </a:p>
        </p:txBody>
      </p:sp>
      <p:sp>
        <p:nvSpPr>
          <p:cNvPr id="11" name="TextBox 10"/>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Yihao Zhou</a:t>
            </a:r>
            <a:endParaRPr lang="en-US" sz="1400" dirty="0">
              <a:solidFill>
                <a:schemeClr val="tx1"/>
              </a:solidFill>
              <a:latin typeface="+mj-lt"/>
            </a:endParaRPr>
          </a:p>
        </p:txBody>
      </p:sp>
    </p:spTree>
    <p:extLst>
      <p:ext uri="{BB962C8B-B14F-4D97-AF65-F5344CB8AC3E}">
        <p14:creationId xmlns:p14="http://schemas.microsoft.com/office/powerpoint/2010/main" val="294611656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Policing </a:t>
            </a:r>
            <a:r>
              <a:rPr lang="en-US" dirty="0"/>
              <a:t>&amp; Surveillance</a:t>
            </a:r>
          </a:p>
        </p:txBody>
      </p:sp>
      <p:sp>
        <p:nvSpPr>
          <p:cNvPr id="3" name="Content Placeholder 2"/>
          <p:cNvSpPr>
            <a:spLocks noGrp="1"/>
          </p:cNvSpPr>
          <p:nvPr>
            <p:ph idx="1"/>
          </p:nvPr>
        </p:nvSpPr>
        <p:spPr/>
        <p:txBody>
          <a:bodyPr/>
          <a:lstStyle/>
          <a:p>
            <a:r>
              <a:rPr lang="en-US" dirty="0" smtClean="0"/>
              <a:t>Polices in Canada and US are using drones Searching and detecting criminals</a:t>
            </a:r>
          </a:p>
          <a:p>
            <a:r>
              <a:rPr lang="en-US" dirty="0" smtClean="0"/>
              <a:t>Cost less than using helicopter</a:t>
            </a:r>
          </a:p>
          <a:p>
            <a:r>
              <a:rPr lang="en-US" dirty="0"/>
              <a:t>The CBP used MQ-9 UAVs in border area to watch the illegal immigrants and smuggling </a:t>
            </a:r>
            <a:r>
              <a:rPr lang="en-US" dirty="0" smtClean="0"/>
              <a:t>Marijuana</a:t>
            </a:r>
            <a:endParaRPr lang="en-US" dirty="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18</a:t>
            </a:fld>
            <a:endParaRPr lang="en-US" dirty="0"/>
          </a:p>
        </p:txBody>
      </p:sp>
      <p:sp>
        <p:nvSpPr>
          <p:cNvPr id="6" name="Date Placeholder 5"/>
          <p:cNvSpPr>
            <a:spLocks noGrp="1"/>
          </p:cNvSpPr>
          <p:nvPr>
            <p:ph type="dt" sz="half" idx="12"/>
          </p:nvPr>
        </p:nvSpPr>
        <p:spPr/>
        <p:txBody>
          <a:bodyPr/>
          <a:lstStyle/>
          <a:p>
            <a:fld id="{15A9333B-5ACD-2F45-82B6-D1464D9B7C8B}" type="datetime1">
              <a:rPr lang="en-US" smtClean="0"/>
              <a:t>4/14/14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Yihao Zhou</a:t>
            </a:r>
            <a:endParaRPr lang="en-US" sz="1400" dirty="0">
              <a:solidFill>
                <a:schemeClr val="tx1"/>
              </a:solidFill>
              <a:latin typeface="+mj-lt"/>
            </a:endParaRPr>
          </a:p>
        </p:txBody>
      </p:sp>
    </p:spTree>
    <p:extLst>
      <p:ext uri="{BB962C8B-B14F-4D97-AF65-F5344CB8AC3E}">
        <p14:creationId xmlns:p14="http://schemas.microsoft.com/office/powerpoint/2010/main" val="286449803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drone capable of?</a:t>
            </a:r>
            <a:endParaRPr lang="en-US" dirty="0"/>
          </a:p>
        </p:txBody>
      </p:sp>
      <p:sp>
        <p:nvSpPr>
          <p:cNvPr id="3" name="Content Placeholder 2"/>
          <p:cNvSpPr>
            <a:spLocks noGrp="1"/>
          </p:cNvSpPr>
          <p:nvPr>
            <p:ph idx="1"/>
          </p:nvPr>
        </p:nvSpPr>
        <p:spPr/>
        <p:txBody>
          <a:bodyPr/>
          <a:lstStyle/>
          <a:p>
            <a:r>
              <a:rPr lang="en-US" dirty="0" smtClean="0"/>
              <a:t>It can track individuals from 25,000 feet automatically</a:t>
            </a:r>
          </a:p>
          <a:p>
            <a:r>
              <a:rPr lang="en-US" dirty="0" smtClean="0"/>
              <a:t>It has drone-based facial recognition and biometrics systems</a:t>
            </a:r>
          </a:p>
          <a:p>
            <a:r>
              <a:rPr lang="en-US" dirty="0" smtClean="0"/>
              <a:t>It has a </a:t>
            </a:r>
            <a:r>
              <a:rPr lang="en-US" dirty="0"/>
              <a:t>mind-blowing 1.8 </a:t>
            </a:r>
            <a:r>
              <a:rPr lang="en-US" dirty="0" err="1"/>
              <a:t>gigapixel</a:t>
            </a:r>
            <a:r>
              <a:rPr lang="en-US" dirty="0"/>
              <a:t> </a:t>
            </a:r>
            <a:r>
              <a:rPr lang="en-US" dirty="0" smtClean="0"/>
              <a:t>camera and cover 36 square miles in one snapshot</a:t>
            </a:r>
            <a:br>
              <a:rPr lang="en-US" dirty="0" smtClean="0"/>
            </a:b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19</a:t>
            </a:fld>
            <a:endParaRPr lang="en-US" dirty="0"/>
          </a:p>
        </p:txBody>
      </p:sp>
      <p:sp>
        <p:nvSpPr>
          <p:cNvPr id="6" name="Date Placeholder 5"/>
          <p:cNvSpPr>
            <a:spLocks noGrp="1"/>
          </p:cNvSpPr>
          <p:nvPr>
            <p:ph type="dt" sz="half" idx="12"/>
          </p:nvPr>
        </p:nvSpPr>
        <p:spPr/>
        <p:txBody>
          <a:bodyPr/>
          <a:lstStyle/>
          <a:p>
            <a:fld id="{15A9333B-5ACD-2F45-82B6-D1464D9B7C8B}" type="datetime1">
              <a:rPr lang="en-US" smtClean="0"/>
              <a:t>4/14/14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Yihao Zhou</a:t>
            </a:r>
            <a:endParaRPr lang="en-US" sz="1400" dirty="0">
              <a:solidFill>
                <a:schemeClr val="tx1"/>
              </a:solidFill>
              <a:latin typeface="+mj-lt"/>
            </a:endParaRPr>
          </a:p>
        </p:txBody>
      </p:sp>
    </p:spTree>
    <p:extLst>
      <p:ext uri="{BB962C8B-B14F-4D97-AF65-F5344CB8AC3E}">
        <p14:creationId xmlns:p14="http://schemas.microsoft.com/office/powerpoint/2010/main" val="180013839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 Term Survey Results</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5" name="Slide Number Placeholder 4"/>
          <p:cNvSpPr>
            <a:spLocks noGrp="1"/>
          </p:cNvSpPr>
          <p:nvPr>
            <p:ph type="sldNum" sz="quarter" idx="11"/>
          </p:nvPr>
        </p:nvSpPr>
        <p:spPr/>
        <p:txBody>
          <a:bodyPr/>
          <a:lstStyle/>
          <a:p>
            <a:fld id="{CC7FDFB7-4A96-0F4D-9A4A-E56F94FA24DB}" type="slidenum">
              <a:rPr lang="en-US" smtClean="0"/>
              <a:pPr/>
              <a:t>2</a:t>
            </a:fld>
            <a:endParaRPr lang="en-US" dirty="0"/>
          </a:p>
        </p:txBody>
      </p:sp>
      <p:sp>
        <p:nvSpPr>
          <p:cNvPr id="6" name="Date Placeholder 5"/>
          <p:cNvSpPr>
            <a:spLocks noGrp="1"/>
          </p:cNvSpPr>
          <p:nvPr>
            <p:ph type="dt" sz="half" idx="12"/>
          </p:nvPr>
        </p:nvSpPr>
        <p:spPr/>
        <p:txBody>
          <a:bodyPr/>
          <a:lstStyle/>
          <a:p>
            <a:fld id="{96E4548B-FFF2-F246-BCB2-9AAF4EE7B256}" type="datetime1">
              <a:rPr lang="en-US" smtClean="0"/>
              <a:t>4/14/14</a:t>
            </a:fld>
            <a:endParaRPr lang="en-US"/>
          </a:p>
        </p:txBody>
      </p:sp>
      <p:graphicFrame>
        <p:nvGraphicFramePr>
          <p:cNvPr id="11" name="Chart 10" title="Mid Term Survey Results"/>
          <p:cNvGraphicFramePr>
            <a:graphicFrameLocks/>
          </p:cNvGraphicFramePr>
          <p:nvPr>
            <p:extLst>
              <p:ext uri="{D42A27DB-BD31-4B8C-83A1-F6EECF244321}">
                <p14:modId xmlns:p14="http://schemas.microsoft.com/office/powerpoint/2010/main" val="299819950"/>
              </p:ext>
            </p:extLst>
          </p:nvPr>
        </p:nvGraphicFramePr>
        <p:xfrm>
          <a:off x="838200" y="1447800"/>
          <a:ext cx="7486650" cy="5162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382186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Warrant and data collection </a:t>
            </a:r>
          </a:p>
          <a:p>
            <a:pPr marL="0" indent="0">
              <a:buNone/>
            </a:pPr>
            <a:r>
              <a:rPr lang="en-US" dirty="0"/>
              <a:t> </a:t>
            </a:r>
            <a:r>
              <a:rPr lang="en-US" dirty="0" smtClean="0"/>
              <a:t>   </a:t>
            </a:r>
            <a:r>
              <a:rPr lang="en-US" dirty="0"/>
              <a:t>r</a:t>
            </a:r>
            <a:r>
              <a:rPr lang="en-US" dirty="0" smtClean="0"/>
              <a:t>eports are required</a:t>
            </a:r>
          </a:p>
          <a:p>
            <a:r>
              <a:rPr lang="en-US" dirty="0" smtClean="0"/>
              <a:t>Operator must be accountable and</a:t>
            </a:r>
          </a:p>
          <a:p>
            <a:pPr marL="0" indent="0">
              <a:buNone/>
            </a:pPr>
            <a:r>
              <a:rPr lang="en-US" dirty="0" smtClean="0"/>
              <a:t>    transparent to public</a:t>
            </a:r>
          </a:p>
          <a:p>
            <a:r>
              <a:rPr lang="en-US" dirty="0" smtClean="0"/>
              <a:t>Avoid domestic drones </a:t>
            </a:r>
            <a:r>
              <a:rPr lang="en-US" dirty="0" err="1"/>
              <a:t>weaponized</a:t>
            </a:r>
            <a:endParaRPr lang="en-US" dirty="0" smtClean="0"/>
          </a:p>
          <a:p>
            <a:r>
              <a:rPr lang="en-US" dirty="0" smtClean="0"/>
              <a:t>Related laws need to be established</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599FE963-493D-6C4E-B686-D39790523B81}" type="slidenum">
              <a:rPr lang="en-US" smtClean="0"/>
              <a:pPr/>
              <a:t>20</a:t>
            </a:fld>
            <a:endParaRPr lang="en-US" dirty="0"/>
          </a:p>
        </p:txBody>
      </p:sp>
      <p:sp>
        <p:nvSpPr>
          <p:cNvPr id="6" name="Date Placeholder 5"/>
          <p:cNvSpPr>
            <a:spLocks noGrp="1"/>
          </p:cNvSpPr>
          <p:nvPr>
            <p:ph type="dt" sz="half" idx="12"/>
          </p:nvPr>
        </p:nvSpPr>
        <p:spPr/>
        <p:txBody>
          <a:bodyPr/>
          <a:lstStyle/>
          <a:p>
            <a:fld id="{15A9333B-5ACD-2F45-82B6-D1464D9B7C8B}" type="datetime1">
              <a:rPr lang="en-US" smtClean="0"/>
              <a:t>4/14/14</a:t>
            </a:fld>
            <a:endParaRPr lang="en-US"/>
          </a:p>
        </p:txBody>
      </p:sp>
      <p:pic>
        <p:nvPicPr>
          <p:cNvPr id="3074" name="Picture 2" descr="http://blog.check-and-secure.com/wp-content/uploads/2013/12/bigbroth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2602366" cy="3886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6106725"/>
            <a:ext cx="4886960" cy="276999"/>
          </a:xfrm>
          <a:prstGeom prst="rect">
            <a:avLst/>
          </a:prstGeom>
          <a:noFill/>
        </p:spPr>
        <p:txBody>
          <a:bodyPr wrap="square" rtlCol="0">
            <a:spAutoFit/>
          </a:bodyPr>
          <a:lstStyle/>
          <a:p>
            <a:r>
              <a:rPr lang="en-US" sz="1200" dirty="0" smtClean="0">
                <a:solidFill>
                  <a:schemeClr val="tx1"/>
                </a:solidFill>
              </a:rPr>
              <a:t>Image from: http</a:t>
            </a:r>
            <a:r>
              <a:rPr lang="en-US" sz="1200" dirty="0">
                <a:solidFill>
                  <a:schemeClr val="tx1"/>
                </a:solidFill>
              </a:rPr>
              <a:t>://blog.check-and-secure.com/bt-thinks-good-talk-nsa/</a:t>
            </a:r>
          </a:p>
        </p:txBody>
      </p:sp>
      <p:sp>
        <p:nvSpPr>
          <p:cNvPr id="9" name="TextBox 8"/>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Yihao Zhou</a:t>
            </a:r>
            <a:endParaRPr lang="en-US" sz="1400" dirty="0">
              <a:solidFill>
                <a:schemeClr val="tx1"/>
              </a:solidFill>
              <a:latin typeface="+mj-lt"/>
            </a:endParaRPr>
          </a:p>
        </p:txBody>
      </p:sp>
    </p:spTree>
    <p:extLst>
      <p:ext uri="{BB962C8B-B14F-4D97-AF65-F5344CB8AC3E}">
        <p14:creationId xmlns:p14="http://schemas.microsoft.com/office/powerpoint/2010/main" val="56605629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sz="1600" dirty="0" smtClean="0"/>
              <a:t>“Unmanned aerial </a:t>
            </a:r>
            <a:r>
              <a:rPr lang="en-US" sz="1600" dirty="0"/>
              <a:t>vehicle” </a:t>
            </a:r>
            <a:r>
              <a:rPr lang="en-US" sz="1600" dirty="0">
                <a:hlinkClick r:id="rId3"/>
              </a:rPr>
              <a:t>http://</a:t>
            </a:r>
            <a:r>
              <a:rPr lang="en-US" sz="1600" dirty="0" smtClean="0">
                <a:hlinkClick r:id="rId3"/>
              </a:rPr>
              <a:t>en.wikipedia.org/wiki/Unmanned_aerial_vehicle</a:t>
            </a:r>
            <a:r>
              <a:rPr lang="en-US" sz="1600" dirty="0" smtClean="0"/>
              <a:t> 10 April 2014</a:t>
            </a:r>
          </a:p>
          <a:p>
            <a:r>
              <a:rPr lang="en-US" sz="1600" dirty="0" smtClean="0"/>
              <a:t>Jason </a:t>
            </a:r>
            <a:r>
              <a:rPr lang="en-US" sz="1600" dirty="0" err="1" smtClean="0"/>
              <a:t>Koebler</a:t>
            </a:r>
            <a:r>
              <a:rPr lang="en-US" sz="1600" dirty="0" smtClean="0"/>
              <a:t> “</a:t>
            </a:r>
            <a:r>
              <a:rPr lang="en-US" sz="1600" dirty="0"/>
              <a:t>North Dakota Man Sentenced to Jail In Controversial Drone-Arrest Case” </a:t>
            </a:r>
            <a:r>
              <a:rPr lang="en-US" sz="1600" dirty="0">
                <a:hlinkClick r:id="rId4"/>
              </a:rPr>
              <a:t>http://</a:t>
            </a:r>
            <a:r>
              <a:rPr lang="en-US" sz="1600" dirty="0" smtClean="0">
                <a:hlinkClick r:id="rId4"/>
              </a:rPr>
              <a:t>www.usnews.com/news/articles/2014/01/15/north-dakota-man-sentenced-to-jail-in-controversial-drone-arrest-case</a:t>
            </a:r>
            <a:r>
              <a:rPr lang="en-US" sz="1600" dirty="0" smtClean="0"/>
              <a:t> 10 April 2014</a:t>
            </a:r>
          </a:p>
          <a:p>
            <a:r>
              <a:rPr lang="en-US" sz="1600" dirty="0" smtClean="0"/>
              <a:t>Jennifer Lynch “</a:t>
            </a:r>
            <a:r>
              <a:rPr lang="en-US" sz="1600" dirty="0"/>
              <a:t>Customs &amp; Border Protection Loaned Predator Drones to Other Agencies 700 Times in Three Years According to “Newly Discovered” Records” </a:t>
            </a:r>
            <a:r>
              <a:rPr lang="en-US" sz="1600" dirty="0">
                <a:hlinkClick r:id="rId5"/>
              </a:rPr>
              <a:t>https://</a:t>
            </a:r>
            <a:r>
              <a:rPr lang="en-US" sz="1600" dirty="0" smtClean="0">
                <a:hlinkClick r:id="rId5"/>
              </a:rPr>
              <a:t>www.eff.org/deeplinks/2014/01/newly-discovered-drone-records-show-customs-border-protection-flew-its-predator</a:t>
            </a:r>
            <a:r>
              <a:rPr lang="en-US" sz="1600" dirty="0" smtClean="0"/>
              <a:t> 10 April 2014</a:t>
            </a:r>
          </a:p>
          <a:p>
            <a:r>
              <a:rPr lang="en-US" sz="1600" dirty="0" smtClean="0"/>
              <a:t>End the Lie “</a:t>
            </a:r>
            <a:r>
              <a:rPr lang="en-US" sz="1600" dirty="0"/>
              <a:t>VADER: drone-based system automatically spots and tracks people from 25,000 feet” </a:t>
            </a:r>
            <a:r>
              <a:rPr lang="en-US" sz="1600" dirty="0">
                <a:hlinkClick r:id="rId6"/>
              </a:rPr>
              <a:t>http://endthelie.com/2012/12/07/vader-drone-based-system-automatically-spots-and-tracks-people-from-25000-feet</a:t>
            </a:r>
            <a:r>
              <a:rPr lang="en-US" sz="1600" dirty="0" smtClean="0">
                <a:hlinkClick r:id="rId6"/>
              </a:rPr>
              <a:t>/</a:t>
            </a:r>
            <a:r>
              <a:rPr lang="en-US" sz="1600" dirty="0" smtClean="0"/>
              <a:t> 10 April 2014</a:t>
            </a:r>
          </a:p>
          <a:p>
            <a:r>
              <a:rPr lang="en-US" sz="1600" dirty="0" smtClean="0"/>
              <a:t>End the Lie “</a:t>
            </a:r>
            <a:r>
              <a:rPr lang="en-US" sz="1600" dirty="0"/>
              <a:t>The U.S. military is operating drones domestically and sharing data with law enforcement” </a:t>
            </a:r>
            <a:r>
              <a:rPr lang="en-US" sz="1600" dirty="0">
                <a:hlinkClick r:id="rId7"/>
              </a:rPr>
              <a:t>http://endthelie.com/2012/06/05/the-u-s-military-is-operating-drones-domestically-and-sharing-data-with-law-enforcement</a:t>
            </a:r>
            <a:r>
              <a:rPr lang="en-US" sz="1600" dirty="0" smtClean="0">
                <a:hlinkClick r:id="rId7"/>
              </a:rPr>
              <a:t>/</a:t>
            </a:r>
            <a:r>
              <a:rPr lang="en-US" sz="1600" dirty="0" smtClean="0"/>
              <a:t> 10 April 2014</a:t>
            </a:r>
            <a:r>
              <a:rPr lang="en-US" sz="1600" dirty="0"/>
              <a:t/>
            </a:r>
            <a:br>
              <a:rPr lang="en-US" sz="1600" dirty="0"/>
            </a:br>
            <a:endParaRPr lang="en-US" sz="1600"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Yihao Zhou</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6E63C1AF-3214-B146-A1C1-E6B37C6C5A51}" type="datetime1">
              <a:rPr lang="en-US" smtClean="0"/>
              <a:t>4/14/14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21</a:t>
            </a:fld>
            <a:endParaRPr lang="en-US"/>
          </a:p>
        </p:txBody>
      </p:sp>
    </p:spTree>
    <p:extLst>
      <p:ext uri="{BB962C8B-B14F-4D97-AF65-F5344CB8AC3E}">
        <p14:creationId xmlns:p14="http://schemas.microsoft.com/office/powerpoint/2010/main" val="311012900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Edward </a:t>
            </a:r>
            <a:r>
              <a:rPr lang="en-US" dirty="0" smtClean="0"/>
              <a:t>Snowden - Overview</a:t>
            </a:r>
            <a:endParaRPr lang="en-US" dirty="0"/>
          </a:p>
        </p:txBody>
      </p:sp>
      <p:sp>
        <p:nvSpPr>
          <p:cNvPr id="3" name="Content Placeholder 2"/>
          <p:cNvSpPr>
            <a:spLocks noGrp="1"/>
          </p:cNvSpPr>
          <p:nvPr>
            <p:ph idx="1"/>
          </p:nvPr>
        </p:nvSpPr>
        <p:spPr/>
        <p:txBody>
          <a:bodyPr/>
          <a:lstStyle/>
          <a:p>
            <a:r>
              <a:rPr lang="en-US" sz="2800" dirty="0" smtClean="0"/>
              <a:t>Outline</a:t>
            </a:r>
            <a:endParaRPr lang="en-US" sz="2800" dirty="0"/>
          </a:p>
          <a:p>
            <a:pPr lvl="1"/>
            <a:r>
              <a:rPr lang="en-US" dirty="0"/>
              <a:t>Review the story timeline</a:t>
            </a:r>
          </a:p>
          <a:p>
            <a:pPr lvl="1"/>
            <a:r>
              <a:rPr lang="en-US" dirty="0"/>
              <a:t>Read the corporate PR reactions</a:t>
            </a:r>
          </a:p>
          <a:p>
            <a:pPr lvl="1"/>
            <a:r>
              <a:rPr lang="en-US" dirty="0"/>
              <a:t>Discuss the influences</a:t>
            </a:r>
          </a:p>
          <a:p>
            <a:pPr lvl="1"/>
            <a:endParaRPr lang="en-US" dirty="0"/>
          </a:p>
          <a:p>
            <a:r>
              <a:rPr lang="en-US" sz="2800" dirty="0"/>
              <a:t>Focus on the facts, not the controversies</a:t>
            </a:r>
          </a:p>
          <a:p>
            <a:pPr lvl="1"/>
            <a:r>
              <a:rPr lang="en-US" dirty="0"/>
              <a:t>Edward Snowden: Hero or Traitor?</a:t>
            </a:r>
          </a:p>
          <a:p>
            <a:pPr lvl="1"/>
            <a:r>
              <a:rPr lang="en-US" dirty="0"/>
              <a:t>Privacy vs. </a:t>
            </a:r>
            <a:r>
              <a:rPr lang="en-US" dirty="0" smtClean="0"/>
              <a:t>security</a:t>
            </a:r>
            <a:r>
              <a:rPr lang="en-US" dirty="0"/>
              <a:t>: which is more important?</a:t>
            </a:r>
          </a:p>
          <a:p>
            <a:pPr lvl="1"/>
            <a:r>
              <a:rPr lang="en-US" dirty="0"/>
              <a:t>Not making </a:t>
            </a:r>
            <a:r>
              <a:rPr lang="en-US" dirty="0" smtClean="0"/>
              <a:t>judgments</a:t>
            </a:r>
            <a:endParaRPr lang="en-US" dirty="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 Tian</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470DC2F-6C82-4075-B254-33285BC9BA0C}" type="datetime1">
              <a:rPr lang="en-US" smtClean="0"/>
              <a:t>4/14/14</a:t>
            </a:fld>
            <a:endParaRPr lang="en-US" dirty="0"/>
          </a:p>
        </p:txBody>
      </p:sp>
      <p:sp>
        <p:nvSpPr>
          <p:cNvPr id="11" name="Slide Number Placeholder 10"/>
          <p:cNvSpPr>
            <a:spLocks noGrp="1"/>
          </p:cNvSpPr>
          <p:nvPr>
            <p:ph type="sldNum" sz="quarter" idx="11"/>
          </p:nvPr>
        </p:nvSpPr>
        <p:spPr/>
        <p:txBody>
          <a:bodyPr/>
          <a:lstStyle/>
          <a:p>
            <a:fld id="{599FE963-493D-6C4E-B686-D39790523B81}" type="slidenum">
              <a:rPr lang="en-US" smtClean="0"/>
              <a:pPr/>
              <a:t>22</a:t>
            </a:fld>
            <a:endParaRPr lang="en-US" dirty="0"/>
          </a:p>
        </p:txBody>
      </p:sp>
    </p:spTree>
    <p:extLst>
      <p:ext uri="{BB962C8B-B14F-4D97-AF65-F5344CB8AC3E}">
        <p14:creationId xmlns:p14="http://schemas.microsoft.com/office/powerpoint/2010/main" val="389917808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Snowden</a:t>
            </a:r>
            <a:endParaRPr lang="en-US" dirty="0"/>
          </a:p>
        </p:txBody>
      </p:sp>
      <p:sp>
        <p:nvSpPr>
          <p:cNvPr id="3" name="Content Placeholder 2"/>
          <p:cNvSpPr>
            <a:spLocks noGrp="1"/>
          </p:cNvSpPr>
          <p:nvPr>
            <p:ph idx="1"/>
          </p:nvPr>
        </p:nvSpPr>
        <p:spPr/>
        <p:txBody>
          <a:bodyPr/>
          <a:lstStyle/>
          <a:p>
            <a:r>
              <a:rPr lang="en-US" sz="2800" dirty="0"/>
              <a:t>A system engineer working for the NSA</a:t>
            </a:r>
          </a:p>
          <a:p>
            <a:r>
              <a:rPr lang="en-US" sz="2800" dirty="0"/>
              <a:t>Revealed </a:t>
            </a:r>
            <a:r>
              <a:rPr lang="en-US" sz="2800" dirty="0" smtClean="0"/>
              <a:t>top-secret NSA project documents [1]</a:t>
            </a:r>
            <a:endParaRPr lang="en-US" sz="2800"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 Tian</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9EE20BEE-AB33-434A-AEF2-C070310945A1}" type="datetime1">
              <a:rPr lang="en-US" smtClean="0"/>
              <a:t>4/14/14</a:t>
            </a:fld>
            <a:endParaRPr lang="en-US" dirty="0"/>
          </a:p>
        </p:txBody>
      </p:sp>
      <p:cxnSp>
        <p:nvCxnSpPr>
          <p:cNvPr id="10" name="Straight Arrow Connector 9"/>
          <p:cNvCxnSpPr/>
          <p:nvPr/>
        </p:nvCxnSpPr>
        <p:spPr>
          <a:xfrm>
            <a:off x="328555" y="5081433"/>
            <a:ext cx="8607425"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5744" y="5109922"/>
            <a:ext cx="2034233" cy="1015663"/>
          </a:xfrm>
          <a:prstGeom prst="rect">
            <a:avLst/>
          </a:prstGeom>
          <a:noFill/>
        </p:spPr>
        <p:txBody>
          <a:bodyPr wrap="square" rtlCol="0">
            <a:spAutoFit/>
          </a:bodyPr>
          <a:lstStyle/>
          <a:p>
            <a:r>
              <a:rPr lang="en-US" sz="2000" dirty="0" smtClean="0">
                <a:solidFill>
                  <a:schemeClr val="tx1"/>
                </a:solidFill>
              </a:rPr>
              <a:t>6.5 to 6.8</a:t>
            </a:r>
          </a:p>
          <a:p>
            <a:r>
              <a:rPr lang="en-US" sz="2000" dirty="0" smtClean="0">
                <a:solidFill>
                  <a:schemeClr val="tx1"/>
                </a:solidFill>
              </a:rPr>
              <a:t>NSA documents revealed</a:t>
            </a:r>
            <a:endParaRPr lang="en-US" sz="2000" dirty="0">
              <a:solidFill>
                <a:schemeClr val="tx1"/>
              </a:solidFill>
            </a:endParaRPr>
          </a:p>
        </p:txBody>
      </p:sp>
      <p:grpSp>
        <p:nvGrpSpPr>
          <p:cNvPr id="18" name="Group 17"/>
          <p:cNvGrpSpPr/>
          <p:nvPr/>
        </p:nvGrpSpPr>
        <p:grpSpPr>
          <a:xfrm>
            <a:off x="2656109" y="3352800"/>
            <a:ext cx="1569886" cy="2780789"/>
            <a:chOff x="2656109" y="3904738"/>
            <a:chExt cx="1569886" cy="2780789"/>
          </a:xfrm>
        </p:grpSpPr>
        <p:pic>
          <p:nvPicPr>
            <p:cNvPr id="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293" y="3904738"/>
              <a:ext cx="1334290" cy="160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2656109" y="5669864"/>
              <a:ext cx="1569886" cy="1015663"/>
            </a:xfrm>
            <a:prstGeom prst="rect">
              <a:avLst/>
            </a:prstGeom>
            <a:noFill/>
          </p:spPr>
          <p:txBody>
            <a:bodyPr wrap="square" rtlCol="0">
              <a:spAutoFit/>
            </a:bodyPr>
            <a:lstStyle/>
            <a:p>
              <a:r>
                <a:rPr lang="en-US" sz="2000" dirty="0" smtClean="0">
                  <a:solidFill>
                    <a:schemeClr val="tx1"/>
                  </a:solidFill>
                </a:rPr>
                <a:t>6.9 to 6.12</a:t>
              </a:r>
            </a:p>
            <a:p>
              <a:r>
                <a:rPr lang="en-US" sz="2000" dirty="0" smtClean="0">
                  <a:solidFill>
                    <a:schemeClr val="tx1"/>
                  </a:solidFill>
                </a:rPr>
                <a:t>Snowden interviews</a:t>
              </a:r>
            </a:p>
          </p:txBody>
        </p:sp>
      </p:grpSp>
      <p:grpSp>
        <p:nvGrpSpPr>
          <p:cNvPr id="22" name="Group 21"/>
          <p:cNvGrpSpPr/>
          <p:nvPr/>
        </p:nvGrpSpPr>
        <p:grpSpPr>
          <a:xfrm>
            <a:off x="4566270" y="3352800"/>
            <a:ext cx="1493564" cy="2765766"/>
            <a:chOff x="4566270" y="3904738"/>
            <a:chExt cx="1493564" cy="2765766"/>
          </a:xfrm>
        </p:grpSpPr>
        <p:sp>
          <p:nvSpPr>
            <p:cNvPr id="23" name="TextBox 22"/>
            <p:cNvSpPr txBox="1"/>
            <p:nvPr/>
          </p:nvSpPr>
          <p:spPr>
            <a:xfrm>
              <a:off x="4566270" y="5654841"/>
              <a:ext cx="1493564" cy="1015663"/>
            </a:xfrm>
            <a:prstGeom prst="rect">
              <a:avLst/>
            </a:prstGeom>
            <a:noFill/>
          </p:spPr>
          <p:txBody>
            <a:bodyPr wrap="square" rtlCol="0">
              <a:spAutoFit/>
            </a:bodyPr>
            <a:lstStyle/>
            <a:p>
              <a:r>
                <a:rPr lang="en-US" sz="2000" dirty="0" smtClean="0">
                  <a:solidFill>
                    <a:schemeClr val="tx1"/>
                  </a:solidFill>
                </a:rPr>
                <a:t>6.21 to 6.23</a:t>
              </a:r>
            </a:p>
            <a:p>
              <a:r>
                <a:rPr lang="en-US" sz="2000" dirty="0" smtClean="0">
                  <a:solidFill>
                    <a:schemeClr val="tx1"/>
                  </a:solidFill>
                </a:rPr>
                <a:t>Flew to Moscow</a:t>
              </a:r>
            </a:p>
          </p:txBody>
        </p:sp>
        <p:pic>
          <p:nvPicPr>
            <p:cNvPr id="24" name="Picture 16" descr="http://static.euronews.com/articles/229666/600x402_2506-capture-snowden-graphic2.jpg"/>
            <p:cNvPicPr>
              <a:picLocks noChangeAspect="1" noChangeArrowheads="1"/>
            </p:cNvPicPr>
            <p:nvPr/>
          </p:nvPicPr>
          <p:blipFill rotWithShape="1">
            <a:blip r:embed="rId4">
              <a:extLst>
                <a:ext uri="{28A0092B-C50C-407E-A947-70E740481C1C}">
                  <a14:useLocalDpi xmlns:a14="http://schemas.microsoft.com/office/drawing/2010/main" val="0"/>
                </a:ext>
              </a:extLst>
            </a:blip>
            <a:srcRect l="32609" r="33695" b="36797"/>
            <a:stretch/>
          </p:blipFill>
          <p:spPr bwMode="auto">
            <a:xfrm>
              <a:off x="4578545" y="3904738"/>
              <a:ext cx="1280305" cy="16089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6479142" y="3352800"/>
            <a:ext cx="2209800" cy="2765765"/>
            <a:chOff x="6479142" y="3904738"/>
            <a:chExt cx="2209800" cy="2765765"/>
          </a:xfrm>
        </p:grpSpPr>
        <p:pic>
          <p:nvPicPr>
            <p:cNvPr id="2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9142" y="3904738"/>
              <a:ext cx="2118949" cy="1518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6479142" y="5654840"/>
              <a:ext cx="2209800" cy="1015663"/>
            </a:xfrm>
            <a:prstGeom prst="rect">
              <a:avLst/>
            </a:prstGeom>
            <a:noFill/>
          </p:spPr>
          <p:txBody>
            <a:bodyPr wrap="square" rtlCol="0">
              <a:spAutoFit/>
            </a:bodyPr>
            <a:lstStyle/>
            <a:p>
              <a:r>
                <a:rPr lang="en-US" sz="2000" dirty="0" smtClean="0">
                  <a:solidFill>
                    <a:schemeClr val="tx1"/>
                  </a:solidFill>
                </a:rPr>
                <a:t>8.1</a:t>
              </a:r>
            </a:p>
            <a:p>
              <a:r>
                <a:rPr lang="en-US" sz="2000" dirty="0" smtClean="0">
                  <a:solidFill>
                    <a:schemeClr val="tx1"/>
                  </a:solidFill>
                </a:rPr>
                <a:t>Received 1 year asylum in Russia.</a:t>
              </a:r>
              <a:endParaRPr lang="en-US" sz="2000" dirty="0">
                <a:solidFill>
                  <a:schemeClr val="tx1"/>
                </a:solidFill>
              </a:endParaRPr>
            </a:p>
          </p:txBody>
        </p:sp>
      </p:grpSp>
      <p:sp>
        <p:nvSpPr>
          <p:cNvPr id="31" name="Slide Number Placeholder 30"/>
          <p:cNvSpPr>
            <a:spLocks noGrp="1"/>
          </p:cNvSpPr>
          <p:nvPr>
            <p:ph type="sldNum" sz="quarter" idx="11"/>
          </p:nvPr>
        </p:nvSpPr>
        <p:spPr/>
        <p:txBody>
          <a:bodyPr/>
          <a:lstStyle/>
          <a:p>
            <a:fld id="{599FE963-493D-6C4E-B686-D39790523B81}" type="slidenum">
              <a:rPr lang="en-US" smtClean="0"/>
              <a:pPr/>
              <a:t>23</a:t>
            </a:fld>
            <a:endParaRPr lang="en-US" dirty="0"/>
          </a:p>
        </p:txBody>
      </p:sp>
      <p:pic>
        <p:nvPicPr>
          <p:cNvPr id="1028" name="Picture 4" descr="http://benswann.com/wp-content/uploads/2013/11/NSA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200" y="3360868"/>
            <a:ext cx="1571319" cy="1567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72020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PR Reactions</a:t>
            </a:r>
            <a:endParaRPr lang="en-US" dirty="0"/>
          </a:p>
        </p:txBody>
      </p:sp>
      <p:sp>
        <p:nvSpPr>
          <p:cNvPr id="3" name="Content Placeholder 2"/>
          <p:cNvSpPr>
            <a:spLocks noGrp="1"/>
          </p:cNvSpPr>
          <p:nvPr>
            <p:ph idx="1"/>
          </p:nvPr>
        </p:nvSpPr>
        <p:spPr>
          <a:xfrm>
            <a:off x="457200" y="1981200"/>
            <a:ext cx="8229600" cy="4267200"/>
          </a:xfrm>
        </p:spPr>
        <p:txBody>
          <a:bodyPr>
            <a:normAutofit fontScale="92500"/>
          </a:bodyPr>
          <a:lstStyle/>
          <a:p>
            <a:r>
              <a:rPr lang="en-US" dirty="0"/>
              <a:t>Washington Posts initial report about </a:t>
            </a:r>
            <a:r>
              <a:rPr lang="en-US" dirty="0" smtClean="0"/>
              <a:t>PRISM [4]</a:t>
            </a:r>
            <a:endParaRPr lang="en-US" dirty="0"/>
          </a:p>
          <a:p>
            <a:pPr lvl="1"/>
            <a:r>
              <a:rPr lang="en-US" sz="2200" dirty="0" smtClean="0"/>
              <a:t>“it gives NSA direct </a:t>
            </a:r>
            <a:r>
              <a:rPr lang="en-US" sz="2200" dirty="0"/>
              <a:t>access </a:t>
            </a:r>
            <a:r>
              <a:rPr lang="en-US" sz="2200" dirty="0" smtClean="0"/>
              <a:t>to corporate servers</a:t>
            </a:r>
            <a:r>
              <a:rPr lang="en-US" sz="2200" dirty="0"/>
              <a:t>”</a:t>
            </a:r>
          </a:p>
          <a:p>
            <a:pPr lvl="1"/>
            <a:endParaRPr lang="en-US" dirty="0"/>
          </a:p>
          <a:p>
            <a:r>
              <a:rPr lang="en-US" dirty="0"/>
              <a:t>Google, Facebook, Yahoo</a:t>
            </a:r>
            <a:r>
              <a:rPr lang="en-US" dirty="0" smtClean="0"/>
              <a:t>!, </a:t>
            </a:r>
            <a:r>
              <a:rPr lang="en-US" dirty="0"/>
              <a:t>Apple </a:t>
            </a:r>
            <a:r>
              <a:rPr lang="en-US" dirty="0" smtClean="0"/>
              <a:t>react [3]</a:t>
            </a:r>
            <a:endParaRPr lang="en-US" dirty="0"/>
          </a:p>
          <a:p>
            <a:pPr lvl="1"/>
            <a:r>
              <a:rPr lang="en-US" sz="2200" dirty="0"/>
              <a:t>“We do not provide </a:t>
            </a:r>
            <a:r>
              <a:rPr lang="en-US" sz="2200" dirty="0" smtClean="0"/>
              <a:t>them </a:t>
            </a:r>
            <a:r>
              <a:rPr lang="en-US" sz="2200" b="1" i="1" dirty="0" smtClean="0">
                <a:solidFill>
                  <a:srgbClr val="0070C0"/>
                </a:solidFill>
              </a:rPr>
              <a:t>direct access</a:t>
            </a:r>
            <a:r>
              <a:rPr lang="en-US" sz="2200" dirty="0" smtClean="0"/>
              <a:t>”</a:t>
            </a:r>
            <a:endParaRPr lang="en-US" sz="2200" dirty="0"/>
          </a:p>
          <a:p>
            <a:pPr lvl="1"/>
            <a:r>
              <a:rPr lang="en-US" sz="2200" dirty="0"/>
              <a:t>“We have never heard of </a:t>
            </a:r>
            <a:r>
              <a:rPr lang="en-US" sz="2200" b="1" i="1" dirty="0">
                <a:solidFill>
                  <a:srgbClr val="0070C0"/>
                </a:solidFill>
              </a:rPr>
              <a:t>PRISM</a:t>
            </a:r>
            <a:r>
              <a:rPr lang="en-US" sz="2200" i="1" dirty="0"/>
              <a:t>”</a:t>
            </a:r>
          </a:p>
          <a:p>
            <a:pPr lvl="1"/>
            <a:endParaRPr lang="en-US" i="1" dirty="0"/>
          </a:p>
          <a:p>
            <a:r>
              <a:rPr lang="en-US" dirty="0"/>
              <a:t>Speculation of how PRISM </a:t>
            </a:r>
            <a:r>
              <a:rPr lang="en-US" dirty="0" smtClean="0"/>
              <a:t>works [2]</a:t>
            </a:r>
            <a:endParaRPr lang="en-US" dirty="0"/>
          </a:p>
          <a:p>
            <a:pPr lvl="1"/>
            <a:r>
              <a:rPr lang="en-US" sz="2200" dirty="0"/>
              <a:t>No direct access </a:t>
            </a:r>
            <a:r>
              <a:rPr lang="en-US" sz="2200" dirty="0" smtClean="0"/>
              <a:t>to corporate servers</a:t>
            </a:r>
            <a:endParaRPr lang="en-US" sz="2200" dirty="0"/>
          </a:p>
          <a:p>
            <a:pPr lvl="1"/>
            <a:r>
              <a:rPr lang="en-US" sz="2200" dirty="0" smtClean="0"/>
              <a:t>Request </a:t>
            </a:r>
            <a:r>
              <a:rPr lang="en-US" sz="2200" dirty="0"/>
              <a:t>(NSA</a:t>
            </a:r>
            <a:r>
              <a:rPr lang="en-US" sz="2200" dirty="0" smtClean="0"/>
              <a:t>) </a:t>
            </a:r>
            <a:r>
              <a:rPr lang="en-US" sz="2200" dirty="0" smtClean="0">
                <a:sym typeface="Wingdings" panose="05000000000000000000" pitchFamily="2" charset="2"/>
              </a:rPr>
              <a:t></a:t>
            </a:r>
            <a:r>
              <a:rPr lang="en-US" sz="2200" dirty="0" smtClean="0"/>
              <a:t> </a:t>
            </a:r>
            <a:r>
              <a:rPr lang="en-US" sz="2200" dirty="0"/>
              <a:t>filter (</a:t>
            </a:r>
            <a:r>
              <a:rPr lang="en-US" sz="2200" dirty="0" smtClean="0"/>
              <a:t>FBI) </a:t>
            </a:r>
            <a:r>
              <a:rPr lang="en-US" sz="2200" dirty="0" smtClean="0">
                <a:sym typeface="Wingdings" panose="05000000000000000000" pitchFamily="2" charset="2"/>
              </a:rPr>
              <a:t> </a:t>
            </a:r>
            <a:r>
              <a:rPr lang="en-US" sz="2200" dirty="0" smtClean="0"/>
              <a:t>response </a:t>
            </a:r>
            <a:r>
              <a:rPr lang="en-US" sz="2200" dirty="0"/>
              <a:t>(corporate</a:t>
            </a:r>
            <a:r>
              <a:rPr lang="en-US" sz="2200" dirty="0" smtClean="0"/>
              <a:t>)</a:t>
            </a:r>
            <a:endParaRPr lang="en-US" sz="2200"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 Tian</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8CA5AF2B-3DA2-42D9-9E87-DE77269361B1}" type="datetime1">
              <a:rPr lang="en-US" smtClean="0"/>
              <a:t>4/14/14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24</a:t>
            </a:fld>
            <a:endParaRPr lang="en-US" dirty="0"/>
          </a:p>
        </p:txBody>
      </p:sp>
      <p:pic>
        <p:nvPicPr>
          <p:cNvPr id="2052" name="Picture 4" descr="http://i.dailymail.co.uk/i/pix/2013/06/07/article-2337228-1A33413F000005DC-917_634x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242" y="4038600"/>
            <a:ext cx="1867425" cy="11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65966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Influences</a:t>
            </a:r>
          </a:p>
        </p:txBody>
      </p:sp>
      <p:sp>
        <p:nvSpPr>
          <p:cNvPr id="3" name="Content Placeholder 2"/>
          <p:cNvSpPr>
            <a:spLocks noGrp="1"/>
          </p:cNvSpPr>
          <p:nvPr>
            <p:ph idx="1"/>
          </p:nvPr>
        </p:nvSpPr>
        <p:spPr>
          <a:xfrm>
            <a:off x="457200" y="2057400"/>
            <a:ext cx="8229600" cy="3886200"/>
          </a:xfrm>
        </p:spPr>
        <p:txBody>
          <a:bodyPr>
            <a:normAutofit fontScale="92500" lnSpcReduction="10000"/>
          </a:bodyPr>
          <a:lstStyle/>
          <a:p>
            <a:r>
              <a:rPr lang="en-US" dirty="0" smtClean="0"/>
              <a:t>International debate</a:t>
            </a:r>
          </a:p>
          <a:p>
            <a:pPr lvl="1"/>
            <a:r>
              <a:rPr lang="en-US" dirty="0"/>
              <a:t>Edward Snowden: Hero or Traitor</a:t>
            </a:r>
            <a:r>
              <a:rPr lang="en-US" dirty="0" smtClean="0"/>
              <a:t>? [5]</a:t>
            </a:r>
            <a:endParaRPr lang="en-US" dirty="0"/>
          </a:p>
          <a:p>
            <a:pPr lvl="1"/>
            <a:r>
              <a:rPr lang="en-US" dirty="0"/>
              <a:t>Privacy vs. security: which is more important?</a:t>
            </a:r>
          </a:p>
          <a:p>
            <a:endParaRPr lang="en-US" dirty="0" smtClean="0"/>
          </a:p>
          <a:p>
            <a:r>
              <a:rPr lang="en-US" dirty="0" smtClean="0"/>
              <a:t>Domestic pressure on US government</a:t>
            </a:r>
          </a:p>
          <a:p>
            <a:pPr lvl="1"/>
            <a:r>
              <a:rPr lang="en-US" dirty="0" smtClean="0"/>
              <a:t>Society asks for transparency in government activity</a:t>
            </a:r>
          </a:p>
          <a:p>
            <a:pPr lvl="1"/>
            <a:endParaRPr lang="en-US" dirty="0" smtClean="0"/>
          </a:p>
          <a:p>
            <a:r>
              <a:rPr lang="en-US" dirty="0" smtClean="0"/>
              <a:t>International pressure </a:t>
            </a:r>
            <a:r>
              <a:rPr lang="en-US" dirty="0"/>
              <a:t>on US government</a:t>
            </a:r>
          </a:p>
          <a:p>
            <a:pPr lvl="1"/>
            <a:r>
              <a:rPr lang="en-US" dirty="0"/>
              <a:t>NSA spies on Hong Kong and Chinese </a:t>
            </a:r>
            <a:r>
              <a:rPr lang="en-US" dirty="0" smtClean="0"/>
              <a:t>citizens [1]</a:t>
            </a:r>
            <a:endParaRPr lang="en-US" dirty="0"/>
          </a:p>
          <a:p>
            <a:pPr lvl="1"/>
            <a:r>
              <a:rPr lang="en-US" dirty="0"/>
              <a:t>NSA spied during 2010 G8 and G20 </a:t>
            </a:r>
            <a:r>
              <a:rPr lang="en-US" dirty="0" smtClean="0"/>
              <a:t>summit [6]</a:t>
            </a:r>
            <a:endParaRPr lang="en-US" dirty="0"/>
          </a:p>
          <a:p>
            <a:pPr lvl="1"/>
            <a:endParaRPr lang="en-US" dirty="0"/>
          </a:p>
          <a:p>
            <a:pPr lvl="1"/>
            <a:endParaRPr lang="en-US" dirty="0" smtClean="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 Tian</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8062F81C-7A66-4686-8A9F-986C779B73A5}" type="datetime1">
              <a:rPr lang="en-US" smtClean="0"/>
              <a:t>4/14/14</a:t>
            </a:fld>
            <a:endParaRPr lang="en-US"/>
          </a:p>
        </p:txBody>
      </p:sp>
      <p:sp>
        <p:nvSpPr>
          <p:cNvPr id="11" name="Slide Number Placeholder 10"/>
          <p:cNvSpPr>
            <a:spLocks noGrp="1"/>
          </p:cNvSpPr>
          <p:nvPr>
            <p:ph type="sldNum" sz="quarter" idx="11"/>
          </p:nvPr>
        </p:nvSpPr>
        <p:spPr/>
        <p:txBody>
          <a:bodyPr/>
          <a:lstStyle/>
          <a:p>
            <a:fld id="{599FE963-493D-6C4E-B686-D39790523B81}" type="slidenum">
              <a:rPr lang="en-US" smtClean="0"/>
              <a:pPr/>
              <a:t>25</a:t>
            </a:fld>
            <a:endParaRPr lang="en-US" dirty="0"/>
          </a:p>
        </p:txBody>
      </p:sp>
      <p:pic>
        <p:nvPicPr>
          <p:cNvPr id="1028" name="Picture 4" descr="http://www.niemanlab.org/images/edward-snowden-protest-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417" y="871805"/>
            <a:ext cx="2367832" cy="156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664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US citizens are more careful with their online activity</a:t>
            </a:r>
          </a:p>
          <a:p>
            <a:pPr lvl="1"/>
            <a:r>
              <a:rPr lang="en-US" dirty="0"/>
              <a:t>So are terrorists!</a:t>
            </a:r>
          </a:p>
          <a:p>
            <a:endParaRPr lang="en-US" dirty="0" smtClean="0"/>
          </a:p>
          <a:p>
            <a:r>
              <a:rPr lang="en-US" dirty="0" smtClean="0"/>
              <a:t>NSA forced to consider privacy seriously [1]</a:t>
            </a:r>
            <a:endParaRPr lang="en-US" dirty="0"/>
          </a:p>
          <a:p>
            <a:pPr lvl="1"/>
            <a:r>
              <a:rPr lang="en-US" dirty="0" smtClean="0"/>
              <a:t>NSA admits privacy violations</a:t>
            </a:r>
          </a:p>
          <a:p>
            <a:pPr lvl="1"/>
            <a:r>
              <a:rPr lang="en-US" dirty="0" smtClean="0"/>
              <a:t>NSA hunt for insider threats</a:t>
            </a:r>
          </a:p>
          <a:p>
            <a:pPr lvl="1"/>
            <a:endParaRPr lang="en-US" dirty="0"/>
          </a:p>
          <a:p>
            <a:r>
              <a:rPr lang="en-US" dirty="0" smtClean="0"/>
              <a:t>Raise privacy awareness internationally [1]</a:t>
            </a:r>
          </a:p>
          <a:p>
            <a:pPr lvl="1"/>
            <a:r>
              <a:rPr lang="en-US" dirty="0" smtClean="0"/>
              <a:t>Netherland spies on ordinary citizens</a:t>
            </a:r>
          </a:p>
          <a:p>
            <a:pPr lvl="1"/>
            <a:r>
              <a:rPr lang="en-US" dirty="0" smtClean="0"/>
              <a:t>Australia aids in covert data collection</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6" name="Date Placeholder 5"/>
          <p:cNvSpPr>
            <a:spLocks noGrp="1"/>
          </p:cNvSpPr>
          <p:nvPr>
            <p:ph type="dt" sz="half" idx="12"/>
          </p:nvPr>
        </p:nvSpPr>
        <p:spPr/>
        <p:txBody>
          <a:bodyPr/>
          <a:lstStyle/>
          <a:p>
            <a:fld id="{505FE080-AC59-4DE9-A655-C0B252F1C96E}" type="datetime1">
              <a:rPr lang="en-US" smtClean="0"/>
              <a:t>4/14/14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 Tian</a:t>
            </a:r>
            <a:endParaRPr lang="en-US" sz="1400" dirty="0">
              <a:solidFill>
                <a:schemeClr val="tx1"/>
              </a:solidFill>
              <a:latin typeface="+mj-lt"/>
            </a:endParaRPr>
          </a:p>
        </p:txBody>
      </p:sp>
      <p:sp>
        <p:nvSpPr>
          <p:cNvPr id="9" name="Slide Number Placeholder 8"/>
          <p:cNvSpPr>
            <a:spLocks noGrp="1"/>
          </p:cNvSpPr>
          <p:nvPr>
            <p:ph type="sldNum" sz="quarter" idx="11"/>
          </p:nvPr>
        </p:nvSpPr>
        <p:spPr/>
        <p:txBody>
          <a:bodyPr/>
          <a:lstStyle/>
          <a:p>
            <a:fld id="{599FE963-493D-6C4E-B686-D39790523B81}" type="slidenum">
              <a:rPr lang="en-US" smtClean="0"/>
              <a:pPr/>
              <a:t>26</a:t>
            </a:fld>
            <a:endParaRPr lang="en-US" dirty="0"/>
          </a:p>
        </p:txBody>
      </p:sp>
    </p:spTree>
    <p:extLst>
      <p:ext uri="{BB962C8B-B14F-4D97-AF65-F5344CB8AC3E}">
        <p14:creationId xmlns:p14="http://schemas.microsoft.com/office/powerpoint/2010/main" val="243990920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Edward Snowden took great risks to reveal the NSA scandal.</a:t>
            </a:r>
          </a:p>
          <a:p>
            <a:endParaRPr lang="en-US" dirty="0" smtClean="0"/>
          </a:p>
          <a:p>
            <a:r>
              <a:rPr lang="en-US" dirty="0" smtClean="0"/>
              <a:t>Ignited a new round of debate over “privacy and government”.</a:t>
            </a:r>
          </a:p>
          <a:p>
            <a:endParaRPr lang="en-US" dirty="0" smtClean="0"/>
          </a:p>
          <a:p>
            <a:r>
              <a:rPr lang="en-US" dirty="0" smtClean="0"/>
              <a:t>Impacts on society, government, corporate.</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6" name="Date Placeholder 5"/>
          <p:cNvSpPr>
            <a:spLocks noGrp="1"/>
          </p:cNvSpPr>
          <p:nvPr>
            <p:ph type="dt" sz="half" idx="12"/>
          </p:nvPr>
        </p:nvSpPr>
        <p:spPr/>
        <p:txBody>
          <a:bodyPr/>
          <a:lstStyle/>
          <a:p>
            <a:fld id="{5116CFA9-CF1E-41C6-944E-44C2960DD714}" type="datetime1">
              <a:rPr lang="en-US" smtClean="0"/>
              <a:t>4/14/14</a:t>
            </a:fld>
            <a:endParaRPr lang="en-US"/>
          </a:p>
        </p:txBody>
      </p:sp>
      <p:sp>
        <p:nvSpPr>
          <p:cNvPr id="7" name="TextBox 6"/>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 Tian</a:t>
            </a:r>
            <a:endParaRPr lang="en-US" sz="1400" dirty="0">
              <a:solidFill>
                <a:schemeClr val="tx1"/>
              </a:solidFill>
              <a:latin typeface="+mj-lt"/>
            </a:endParaRPr>
          </a:p>
        </p:txBody>
      </p:sp>
      <p:sp>
        <p:nvSpPr>
          <p:cNvPr id="9" name="Slide Number Placeholder 8"/>
          <p:cNvSpPr>
            <a:spLocks noGrp="1"/>
          </p:cNvSpPr>
          <p:nvPr>
            <p:ph type="sldNum" sz="quarter" idx="11"/>
          </p:nvPr>
        </p:nvSpPr>
        <p:spPr/>
        <p:txBody>
          <a:bodyPr/>
          <a:lstStyle/>
          <a:p>
            <a:fld id="{599FE963-493D-6C4E-B686-D39790523B81}" type="slidenum">
              <a:rPr lang="en-US" smtClean="0"/>
              <a:pPr/>
              <a:t>27</a:t>
            </a:fld>
            <a:endParaRPr lang="en-US" dirty="0"/>
          </a:p>
        </p:txBody>
      </p:sp>
    </p:spTree>
    <p:extLst>
      <p:ext uri="{BB962C8B-B14F-4D97-AF65-F5344CB8AC3E}">
        <p14:creationId xmlns:p14="http://schemas.microsoft.com/office/powerpoint/2010/main" val="124137065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457200" y="1981200"/>
            <a:ext cx="8229600" cy="4267200"/>
          </a:xfrm>
        </p:spPr>
        <p:txBody>
          <a:bodyPr>
            <a:normAutofit fontScale="55000" lnSpcReduction="20000"/>
          </a:bodyPr>
          <a:lstStyle/>
          <a:p>
            <a:r>
              <a:rPr lang="en-US" dirty="0" smtClean="0"/>
              <a:t>[1</a:t>
            </a:r>
            <a:r>
              <a:rPr lang="en-US" dirty="0"/>
              <a:t>] Al Jazeera. “Timeline of Edward Snowden’s revelations”. 04/09/14. http://america.aljazeera.com/articles/multimedia/timeline-edward-snowden-revelations.html</a:t>
            </a:r>
          </a:p>
          <a:p>
            <a:r>
              <a:rPr lang="en-US" dirty="0" smtClean="0"/>
              <a:t>[</a:t>
            </a:r>
            <a:r>
              <a:rPr lang="en-US" dirty="0"/>
              <a:t>2] </a:t>
            </a:r>
            <a:r>
              <a:rPr lang="en-US" dirty="0" err="1"/>
              <a:t>Ashkan</a:t>
            </a:r>
            <a:r>
              <a:rPr lang="en-US" dirty="0"/>
              <a:t> </a:t>
            </a:r>
            <a:r>
              <a:rPr lang="en-US" dirty="0" err="1"/>
              <a:t>Soltani</a:t>
            </a:r>
            <a:r>
              <a:rPr lang="en-US" dirty="0"/>
              <a:t>. “PRISM: solving for X</a:t>
            </a:r>
            <a:r>
              <a:rPr lang="en-US" dirty="0" smtClean="0"/>
              <a:t>”. 04/09/14.http</a:t>
            </a:r>
            <a:r>
              <a:rPr lang="en-US" dirty="0"/>
              <a:t>://ashkansoltani.org/2013/06/14/prism-solving-for-x</a:t>
            </a:r>
            <a:r>
              <a:rPr lang="en-US" dirty="0" smtClean="0"/>
              <a:t>/</a:t>
            </a:r>
          </a:p>
          <a:p>
            <a:r>
              <a:rPr lang="en-US" dirty="0" smtClean="0"/>
              <a:t>[3</a:t>
            </a:r>
            <a:r>
              <a:rPr lang="en-US" dirty="0"/>
              <a:t>] John </a:t>
            </a:r>
            <a:r>
              <a:rPr lang="en-US" dirty="0" err="1"/>
              <a:t>Herrman</a:t>
            </a:r>
            <a:r>
              <a:rPr lang="en-US" dirty="0"/>
              <a:t>. “Direct Access is the defining phrase of the NSA </a:t>
            </a:r>
            <a:r>
              <a:rPr lang="en-US" dirty="0" err="1"/>
              <a:t>scandel</a:t>
            </a:r>
            <a:r>
              <a:rPr lang="en-US" dirty="0"/>
              <a:t>”. 04/09/14. http://</a:t>
            </a:r>
            <a:r>
              <a:rPr lang="en-US" dirty="0" smtClean="0"/>
              <a:t>www.buzzfeed.com/jwherrman/direct-access-is-the-defining-phrase-of-the-nsa-scandal</a:t>
            </a:r>
            <a:endParaRPr lang="en-US" dirty="0"/>
          </a:p>
          <a:p>
            <a:r>
              <a:rPr lang="en-US" dirty="0" smtClean="0"/>
              <a:t>[4</a:t>
            </a:r>
            <a:r>
              <a:rPr lang="en-US" dirty="0"/>
              <a:t>] The Washington Post. “NSA slides explain the PRISM data-collection program”. 04/09/14. http://www.washingtonpost.com/wp-srv/special/politics/prism-collection-documents/</a:t>
            </a:r>
          </a:p>
          <a:p>
            <a:r>
              <a:rPr lang="en-US" dirty="0" smtClean="0"/>
              <a:t>[5] </a:t>
            </a:r>
            <a:r>
              <a:rPr lang="en-US" dirty="0"/>
              <a:t> Mike, </a:t>
            </a:r>
            <a:r>
              <a:rPr lang="en-US" dirty="0" err="1"/>
              <a:t>Krumboltz</a:t>
            </a:r>
            <a:r>
              <a:rPr lang="en-US" dirty="0"/>
              <a:t>, Yahoo News, “Is Edward Snowden a traitor or a hero? The debate continues”. 04/10/14. http://news.yahoo.com/is-edward-snowden-a-traitor-or-a-hero--the-debate-continues-200122522.html </a:t>
            </a:r>
            <a:endParaRPr lang="en-US" dirty="0" smtClean="0"/>
          </a:p>
          <a:p>
            <a:r>
              <a:rPr lang="en-US" dirty="0" smtClean="0"/>
              <a:t>[6</a:t>
            </a:r>
            <a:r>
              <a:rPr lang="en-US" dirty="0"/>
              <a:t>] Greg Weston, Glenn Greenwald, Ryan Gallagher (CBC News) “New Snowden docs show US spied during G20 in Toronto” 04/10/14. http://</a:t>
            </a:r>
            <a:r>
              <a:rPr lang="en-US" dirty="0" smtClean="0"/>
              <a:t>www.cbc.ca/news/politics/new-snowden-docs-show-u-s-spied-during-g20-in-toronto-1.2442448</a:t>
            </a:r>
            <a:r>
              <a:rPr lang="en-US" dirty="0"/>
              <a:t>.</a:t>
            </a:r>
          </a:p>
          <a:p>
            <a:endParaRPr lang="en-US" dirty="0"/>
          </a:p>
          <a:p>
            <a:endParaRPr lang="en-US" dirty="0" smtClean="0"/>
          </a:p>
          <a:p>
            <a:endParaRPr lang="en-US" dirty="0" smtClean="0"/>
          </a:p>
          <a:p>
            <a:endParaRPr lang="en-US" dirty="0"/>
          </a:p>
          <a:p>
            <a:endParaRPr lang="en-US" dirty="0"/>
          </a:p>
          <a:p>
            <a:endParaRPr lang="en-US" dirty="0" smtClean="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 Tian</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38B44F12-A873-4CAF-9A56-84FD0C8A2EC6}" type="datetime1">
              <a:rPr lang="en-US" smtClean="0"/>
              <a:t>4/14/14</a:t>
            </a:fld>
            <a:endParaRPr lang="en-US"/>
          </a:p>
        </p:txBody>
      </p:sp>
      <p:sp>
        <p:nvSpPr>
          <p:cNvPr id="11" name="Slide Number Placeholder 10"/>
          <p:cNvSpPr>
            <a:spLocks noGrp="1"/>
          </p:cNvSpPr>
          <p:nvPr>
            <p:ph type="sldNum" sz="quarter" idx="11"/>
          </p:nvPr>
        </p:nvSpPr>
        <p:spPr/>
        <p:txBody>
          <a:bodyPr/>
          <a:lstStyle/>
          <a:p>
            <a:fld id="{599FE963-493D-6C4E-B686-D39790523B81}" type="slidenum">
              <a:rPr lang="en-US" smtClean="0"/>
              <a:pPr/>
              <a:t>28</a:t>
            </a:fld>
            <a:endParaRPr lang="en-US" dirty="0"/>
          </a:p>
        </p:txBody>
      </p:sp>
    </p:spTree>
    <p:extLst>
      <p:ext uri="{BB962C8B-B14F-4D97-AF65-F5344CB8AC3E}">
        <p14:creationId xmlns:p14="http://schemas.microsoft.com/office/powerpoint/2010/main" val="114713479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&amp; Security</a:t>
            </a:r>
            <a:endParaRPr lang="en-US" dirty="0"/>
          </a:p>
        </p:txBody>
      </p:sp>
      <p:sp>
        <p:nvSpPr>
          <p:cNvPr id="3" name="Content Placeholder 2"/>
          <p:cNvSpPr>
            <a:spLocks noGrp="1"/>
          </p:cNvSpPr>
          <p:nvPr>
            <p:ph idx="1"/>
          </p:nvPr>
        </p:nvSpPr>
        <p:spPr/>
        <p:txBody>
          <a:bodyPr anchor="ctr"/>
          <a:lstStyle/>
          <a:p>
            <a:pPr marL="0" indent="0" algn="ctr">
              <a:buNone/>
            </a:pPr>
            <a:r>
              <a:rPr lang="en-US" i="1" dirty="0" smtClean="0"/>
              <a:t>the tradeoffs</a:t>
            </a:r>
          </a:p>
          <a:p>
            <a:pPr marL="0" indent="0" algn="ctr">
              <a:buNone/>
            </a:pPr>
            <a:endParaRPr lang="en-US" i="1" dirty="0"/>
          </a:p>
          <a:p>
            <a:pPr marL="0" indent="0" algn="ctr">
              <a:buNone/>
            </a:pPr>
            <a:endParaRPr lang="en-US" i="1" dirty="0" smtClean="0"/>
          </a:p>
          <a:p>
            <a:pPr marL="0" indent="0" algn="ctr">
              <a:buNone/>
            </a:pPr>
            <a:r>
              <a:rPr lang="en-US" i="1" dirty="0"/>
              <a:t>Scope: United </a:t>
            </a:r>
            <a:r>
              <a:rPr lang="en-US" i="1" dirty="0" smtClean="0"/>
              <a:t>States</a:t>
            </a:r>
            <a:endParaRPr lang="en-US" i="1"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Tushar Narayan</a:t>
            </a: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29</a:t>
            </a:fld>
            <a:endParaRPr lang="en-US"/>
          </a:p>
        </p:txBody>
      </p:sp>
    </p:spTree>
    <p:extLst>
      <p:ext uri="{BB962C8B-B14F-4D97-AF65-F5344CB8AC3E}">
        <p14:creationId xmlns:p14="http://schemas.microsoft.com/office/powerpoint/2010/main" val="368729357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p>
        </p:txBody>
      </p:sp>
      <p:sp>
        <p:nvSpPr>
          <p:cNvPr id="3" name="Slide Number Placeholder 2"/>
          <p:cNvSpPr>
            <a:spLocks noGrp="1"/>
          </p:cNvSpPr>
          <p:nvPr>
            <p:ph type="sldNum" sz="quarter" idx="11"/>
          </p:nvPr>
        </p:nvSpPr>
        <p:spPr/>
        <p:txBody>
          <a:bodyPr/>
          <a:lstStyle/>
          <a:p>
            <a:fld id="{CC7FDFB7-4A96-0F4D-9A4A-E56F94FA24DB}" type="slidenum">
              <a:rPr lang="en-US" smtClean="0"/>
              <a:pPr/>
              <a:t>3</a:t>
            </a:fld>
            <a:endParaRPr lang="en-US"/>
          </a:p>
        </p:txBody>
      </p:sp>
      <p:sp>
        <p:nvSpPr>
          <p:cNvPr id="2" name="Date Placeholder 1"/>
          <p:cNvSpPr>
            <a:spLocks noGrp="1"/>
          </p:cNvSpPr>
          <p:nvPr>
            <p:ph type="dt" sz="half" idx="12"/>
          </p:nvPr>
        </p:nvSpPr>
        <p:spPr/>
        <p:txBody>
          <a:bodyPr/>
          <a:lstStyle/>
          <a:p>
            <a:fld id="{F9166D46-122E-8D4E-93F1-3C6E9782EC2D}" type="datetime1">
              <a:rPr lang="en-US" smtClean="0"/>
              <a:t>4/14/14</a:t>
            </a:fld>
            <a:endParaRPr lang="en-US"/>
          </a:p>
        </p:txBody>
      </p:sp>
      <p:sp>
        <p:nvSpPr>
          <p:cNvPr id="277508" name="Rectangle 4"/>
          <p:cNvSpPr>
            <a:spLocks noChangeArrowheads="1"/>
          </p:cNvSpPr>
          <p:nvPr/>
        </p:nvSpPr>
        <p:spPr bwMode="auto">
          <a:xfrm>
            <a:off x="0" y="19812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a concern?</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Tushar Narayan</a:t>
            </a: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30</a:t>
            </a:fld>
            <a:endParaRPr lang="en-US" dirty="0"/>
          </a:p>
        </p:txBody>
      </p:sp>
      <p:sp>
        <p:nvSpPr>
          <p:cNvPr id="10" name="Content Placeholder 2"/>
          <p:cNvSpPr>
            <a:spLocks noGrp="1"/>
          </p:cNvSpPr>
          <p:nvPr>
            <p:ph idx="1"/>
          </p:nvPr>
        </p:nvSpPr>
        <p:spPr>
          <a:xfrm>
            <a:off x="457200" y="1904999"/>
            <a:ext cx="8229600" cy="4340225"/>
          </a:xfrm>
        </p:spPr>
        <p:txBody>
          <a:bodyPr/>
          <a:lstStyle/>
          <a:p>
            <a:pPr marL="0" indent="0">
              <a:buNone/>
            </a:pPr>
            <a:r>
              <a:rPr lang="en-US" dirty="0" smtClean="0"/>
              <a:t>In 2013:</a:t>
            </a:r>
          </a:p>
          <a:p>
            <a:r>
              <a:rPr lang="en-US" dirty="0" smtClean="0"/>
              <a:t>Verizon telephone records collected by NSA [1]</a:t>
            </a:r>
          </a:p>
          <a:p>
            <a:r>
              <a:rPr lang="en-US" dirty="0" smtClean="0"/>
              <a:t>NSA gathers data on social network activity [2]</a:t>
            </a:r>
          </a:p>
          <a:p>
            <a:r>
              <a:rPr lang="en-US" dirty="0" smtClean="0"/>
              <a:t>NSA attacks Google, Yahoo! data centers [3]</a:t>
            </a:r>
          </a:p>
          <a:p>
            <a:r>
              <a:rPr lang="en-US" dirty="0" smtClean="0"/>
              <a:t>NSA can hack Tor [4]</a:t>
            </a:r>
          </a:p>
        </p:txBody>
      </p:sp>
      <p:pic>
        <p:nvPicPr>
          <p:cNvPr id="1026" name="Picture 2" descr="http://www.mcwade.com/DesignTalk/wp-content/uploads/2010/04/Verizon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625051"/>
            <a:ext cx="1828800" cy="10553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7200" y="5850206"/>
            <a:ext cx="8229599" cy="646331"/>
          </a:xfrm>
          <a:prstGeom prst="rect">
            <a:avLst/>
          </a:prstGeom>
          <a:noFill/>
        </p:spPr>
        <p:txBody>
          <a:bodyPr wrap="square" rtlCol="0">
            <a:spAutoFit/>
          </a:bodyPr>
          <a:lstStyle/>
          <a:p>
            <a:pPr algn="l"/>
            <a:r>
              <a:rPr lang="en-US" sz="1200" dirty="0">
                <a:solidFill>
                  <a:schemeClr val="tx1"/>
                </a:solidFill>
              </a:rPr>
              <a:t>Verizon </a:t>
            </a:r>
            <a:r>
              <a:rPr lang="en-US" sz="1200" dirty="0" smtClean="0">
                <a:solidFill>
                  <a:schemeClr val="tx1"/>
                </a:solidFill>
              </a:rPr>
              <a:t>logo: </a:t>
            </a:r>
            <a:r>
              <a:rPr lang="en-US" sz="1200" dirty="0">
                <a:solidFill>
                  <a:schemeClr val="tx1"/>
                </a:solidFill>
              </a:rPr>
              <a:t>http://</a:t>
            </a:r>
            <a:r>
              <a:rPr lang="en-US" sz="1200" dirty="0" smtClean="0">
                <a:solidFill>
                  <a:schemeClr val="tx1"/>
                </a:solidFill>
              </a:rPr>
              <a:t>www.mcwade.com/DesignTalk/wp-content/uploads/2010/04/VerizonLogo1.jpg</a:t>
            </a:r>
          </a:p>
          <a:p>
            <a:pPr algn="l"/>
            <a:r>
              <a:rPr lang="en-US" sz="1200" dirty="0">
                <a:solidFill>
                  <a:schemeClr val="tx1"/>
                </a:solidFill>
              </a:rPr>
              <a:t>Google </a:t>
            </a:r>
            <a:r>
              <a:rPr lang="en-US" sz="1200" dirty="0" smtClean="0">
                <a:solidFill>
                  <a:schemeClr val="tx1"/>
                </a:solidFill>
              </a:rPr>
              <a:t>logo: </a:t>
            </a:r>
            <a:r>
              <a:rPr lang="en-US" sz="1200" dirty="0">
                <a:solidFill>
                  <a:schemeClr val="tx1"/>
                </a:solidFill>
              </a:rPr>
              <a:t>https://</a:t>
            </a:r>
            <a:r>
              <a:rPr lang="en-US" sz="1200" dirty="0" smtClean="0">
                <a:solidFill>
                  <a:schemeClr val="tx1"/>
                </a:solidFill>
              </a:rPr>
              <a:t>evbdn.eventbrite.com/s3-s3/eventlogos/1832816/google.png</a:t>
            </a:r>
          </a:p>
          <a:p>
            <a:pPr algn="l"/>
            <a:r>
              <a:rPr lang="en-US" sz="1200" dirty="0" smtClean="0">
                <a:solidFill>
                  <a:schemeClr val="tx1"/>
                </a:solidFill>
              </a:rPr>
              <a:t>Yahoo! </a:t>
            </a:r>
            <a:r>
              <a:rPr lang="en-US" sz="1200" dirty="0">
                <a:solidFill>
                  <a:schemeClr val="tx1"/>
                </a:solidFill>
              </a:rPr>
              <a:t>logo: http://assets.fontsinuse.com/static/use-media-items/15/14246/full-2048x768/52c4c6bc/Yahoo_Logo.png</a:t>
            </a:r>
          </a:p>
        </p:txBody>
      </p:sp>
      <p:pic>
        <p:nvPicPr>
          <p:cNvPr id="1028" name="Picture 4" descr="https://evbdn.eventbrite.com/s3-s3/eventlogos/1832816/goog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3674" y="5017515"/>
            <a:ext cx="1896650" cy="632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ssets.fontsinuse.com/static/use-media-items/15/14246/full-2048x768/52c4c6bc/Yahoo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934601"/>
            <a:ext cx="1978025" cy="74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1646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cause for concern increased in 2014</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Tushar Narayan</a:t>
            </a: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31</a:t>
            </a:fld>
            <a:endParaRPr lang="en-US"/>
          </a:p>
        </p:txBody>
      </p:sp>
      <p:sp>
        <p:nvSpPr>
          <p:cNvPr id="10" name="Content Placeholder 2"/>
          <p:cNvSpPr>
            <a:spLocks noGrp="1"/>
          </p:cNvSpPr>
          <p:nvPr>
            <p:ph idx="1"/>
          </p:nvPr>
        </p:nvSpPr>
        <p:spPr>
          <a:xfrm>
            <a:off x="457200" y="1904999"/>
            <a:ext cx="8229600" cy="4340225"/>
          </a:xfrm>
        </p:spPr>
        <p:txBody>
          <a:bodyPr/>
          <a:lstStyle/>
          <a:p>
            <a:endParaRPr lang="en-US" dirty="0" smtClean="0"/>
          </a:p>
          <a:p>
            <a:r>
              <a:rPr lang="en-US" dirty="0" smtClean="0"/>
              <a:t>NSA can record “100 percent” of foreign telephone calls [5]</a:t>
            </a:r>
          </a:p>
          <a:p>
            <a:endParaRPr lang="en-US" dirty="0" smtClean="0"/>
          </a:p>
          <a:p>
            <a:r>
              <a:rPr lang="en-US" dirty="0" smtClean="0"/>
              <a:t>NSA targets German companies and Chancellor [6]</a:t>
            </a:r>
          </a:p>
        </p:txBody>
      </p:sp>
    </p:spTree>
    <p:extLst>
      <p:ext uri="{BB962C8B-B14F-4D97-AF65-F5344CB8AC3E}">
        <p14:creationId xmlns:p14="http://schemas.microsoft.com/office/powerpoint/2010/main" val="395722940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does the government collect?</a:t>
            </a:r>
            <a:endParaRPr lang="en-US" sz="3200"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Tushar Narayan</a:t>
            </a: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32</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98477783"/>
              </p:ext>
            </p:extLst>
          </p:nvPr>
        </p:nvGraphicFramePr>
        <p:xfrm>
          <a:off x="0" y="2133600"/>
          <a:ext cx="9144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p:cNvSpPr txBox="1">
            <a:spLocks/>
          </p:cNvSpPr>
          <p:nvPr/>
        </p:nvSpPr>
        <p:spPr bwMode="auto">
          <a:xfrm>
            <a:off x="457200" y="16002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a:lstStyle>
          <a:p>
            <a:pPr marL="0" indent="0" algn="ctr">
              <a:buFont typeface="Wingdings" pitchFamily="-109" charset="2"/>
              <a:buNone/>
            </a:pPr>
            <a:r>
              <a:rPr lang="en-US" i="1" kern="0" dirty="0"/>
              <a:t>i</a:t>
            </a:r>
            <a:r>
              <a:rPr lang="en-US" i="1" kern="0" dirty="0" smtClean="0"/>
              <a:t>f you live in the United States</a:t>
            </a:r>
          </a:p>
        </p:txBody>
      </p:sp>
    </p:spTree>
    <p:extLst>
      <p:ext uri="{BB962C8B-B14F-4D97-AF65-F5344CB8AC3E}">
        <p14:creationId xmlns:p14="http://schemas.microsoft.com/office/powerpoint/2010/main" val="291164639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1143000"/>
          </a:xfrm>
        </p:spPr>
        <p:txBody>
          <a:bodyPr/>
          <a:lstStyle/>
          <a:p>
            <a:r>
              <a:rPr lang="en-US" sz="3200" dirty="0" smtClean="0"/>
              <a:t>The national information apparatus</a:t>
            </a:r>
            <a:endParaRPr lang="en-US" sz="3200"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Tushar Narayan</a:t>
            </a: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33</a:t>
            </a:fld>
            <a:endParaRPr lang="en-US"/>
          </a:p>
        </p:txBody>
      </p:sp>
      <p:graphicFrame>
        <p:nvGraphicFramePr>
          <p:cNvPr id="11" name="Diagram 10"/>
          <p:cNvGraphicFramePr/>
          <p:nvPr>
            <p:extLst>
              <p:ext uri="{D42A27DB-BD31-4B8C-83A1-F6EECF244321}">
                <p14:modId xmlns:p14="http://schemas.microsoft.com/office/powerpoint/2010/main" val="3335639365"/>
              </p:ext>
            </p:extLst>
          </p:nvPr>
        </p:nvGraphicFramePr>
        <p:xfrm>
          <a:off x="914400" y="1936044"/>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81934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Majority of Americans Approve Tracking Calls</a:t>
            </a:r>
            <a:endParaRPr lang="en-US" sz="2800" dirty="0"/>
          </a:p>
        </p:txBody>
      </p:sp>
      <p:sp>
        <p:nvSpPr>
          <p:cNvPr id="3" name="Content Placeholder 2"/>
          <p:cNvSpPr>
            <a:spLocks noGrp="1"/>
          </p:cNvSpPr>
          <p:nvPr>
            <p:ph idx="1"/>
          </p:nvPr>
        </p:nvSpPr>
        <p:spPr>
          <a:xfrm>
            <a:off x="457200" y="1752600"/>
            <a:ext cx="8229600" cy="1066799"/>
          </a:xfrm>
        </p:spPr>
        <p:txBody>
          <a:bodyPr/>
          <a:lstStyle/>
          <a:p>
            <a:pPr marL="0" indent="0">
              <a:buNone/>
            </a:pPr>
            <a:r>
              <a:rPr lang="en-US" dirty="0" smtClean="0"/>
              <a:t>“NSA getting secret court orders to track calls of millions of Americans to investigate terrorism…”</a:t>
            </a:r>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Tushar Narayan</a:t>
            </a: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34</a:t>
            </a:fld>
            <a:endParaRPr lang="en-US"/>
          </a:p>
        </p:txBody>
      </p:sp>
      <p:graphicFrame>
        <p:nvGraphicFramePr>
          <p:cNvPr id="9" name="Chart 8"/>
          <p:cNvGraphicFramePr>
            <a:graphicFrameLocks/>
          </p:cNvGraphicFramePr>
          <p:nvPr>
            <p:extLst>
              <p:ext uri="{D42A27DB-BD31-4B8C-83A1-F6EECF244321}">
                <p14:modId xmlns:p14="http://schemas.microsoft.com/office/powerpoint/2010/main" val="2090973799"/>
              </p:ext>
            </p:extLst>
          </p:nvPr>
        </p:nvGraphicFramePr>
        <p:xfrm>
          <a:off x="4419600" y="2819399"/>
          <a:ext cx="4607196" cy="3622887"/>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txBox="1">
            <a:spLocks/>
          </p:cNvSpPr>
          <p:nvPr/>
        </p:nvSpPr>
        <p:spPr bwMode="auto">
          <a:xfrm>
            <a:off x="457200" y="3158912"/>
            <a:ext cx="4419600" cy="2860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a:lstStyle>
          <a:p>
            <a:pPr marL="0" indent="0">
              <a:buFont typeface="Wingdings" pitchFamily="-109" charset="2"/>
              <a:buNone/>
            </a:pPr>
            <a:r>
              <a:rPr lang="en-US" kern="0" dirty="0" smtClean="0"/>
              <a:t>Type: All telephone calls</a:t>
            </a:r>
          </a:p>
          <a:p>
            <a:pPr marL="0" indent="0">
              <a:buFont typeface="Wingdings" pitchFamily="-109" charset="2"/>
              <a:buNone/>
            </a:pPr>
            <a:r>
              <a:rPr lang="en-US" kern="0" dirty="0" smtClean="0"/>
              <a:t>Org.: NSA</a:t>
            </a:r>
          </a:p>
          <a:p>
            <a:pPr marL="0" indent="0">
              <a:buFont typeface="Wingdings" pitchFamily="-109" charset="2"/>
              <a:buNone/>
            </a:pPr>
            <a:r>
              <a:rPr lang="en-US" kern="0" dirty="0" smtClean="0"/>
              <a:t>Court orders to telephone companies to hand over data to NSA.</a:t>
            </a:r>
          </a:p>
          <a:p>
            <a:pPr marL="0" indent="0">
              <a:buFont typeface="Wingdings" pitchFamily="-109" charset="2"/>
              <a:buNone/>
            </a:pPr>
            <a:endParaRPr lang="en-US" kern="0" dirty="0" smtClean="0"/>
          </a:p>
          <a:p>
            <a:pPr marL="0" indent="0">
              <a:buFont typeface="Wingdings" pitchFamily="-109" charset="2"/>
              <a:buNone/>
            </a:pPr>
            <a:endParaRPr lang="en-US" kern="0" dirty="0" smtClean="0"/>
          </a:p>
        </p:txBody>
      </p:sp>
    </p:spTree>
    <p:extLst>
      <p:ext uri="{BB962C8B-B14F-4D97-AF65-F5344CB8AC3E}">
        <p14:creationId xmlns:p14="http://schemas.microsoft.com/office/powerpoint/2010/main" val="276794852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910"/>
            <a:ext cx="8229600" cy="952090"/>
          </a:xfrm>
        </p:spPr>
        <p:txBody>
          <a:bodyPr/>
          <a:lstStyle/>
          <a:p>
            <a:pPr marL="0" indent="0">
              <a:buNone/>
            </a:pPr>
            <a:r>
              <a:rPr lang="en-US" sz="2400" dirty="0" smtClean="0"/>
              <a:t>Do the programs help national security?</a:t>
            </a:r>
            <a:endParaRPr lang="en-US" sz="2400" dirty="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Tushar Narayan</a:t>
            </a: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35</a:t>
            </a:fld>
            <a:endParaRPr lang="en-US"/>
          </a:p>
        </p:txBody>
      </p:sp>
      <p:sp>
        <p:nvSpPr>
          <p:cNvPr id="9" name="Content Placeholder 2"/>
          <p:cNvSpPr txBox="1">
            <a:spLocks/>
          </p:cNvSpPr>
          <p:nvPr/>
        </p:nvSpPr>
        <p:spPr bwMode="auto">
          <a:xfrm>
            <a:off x="457200" y="15240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a:lstStyle>
          <a:p>
            <a:r>
              <a:rPr lang="en-US" sz="3200" u="sng" dirty="0"/>
              <a:t>The </a:t>
            </a:r>
            <a:r>
              <a:rPr lang="en-US" sz="3200" u="sng" dirty="0" smtClean="0"/>
              <a:t>practicality</a:t>
            </a:r>
            <a:r>
              <a:rPr lang="en-US" sz="3200" dirty="0" smtClean="0"/>
              <a:t>: pattern-based data mining does not work for counterterrorism [11]</a:t>
            </a:r>
          </a:p>
          <a:p>
            <a:r>
              <a:rPr lang="en-US" sz="3200" dirty="0" smtClean="0"/>
              <a:t>Large volume of data over-powers analysis capabilities [11]</a:t>
            </a:r>
          </a:p>
          <a:p>
            <a:pPr marL="0" indent="0">
              <a:buNone/>
            </a:pPr>
            <a:endParaRPr lang="en-US" sz="3200" dirty="0"/>
          </a:p>
          <a:p>
            <a:r>
              <a:rPr lang="en-US" sz="3200" dirty="0" smtClean="0"/>
              <a:t>In fact, the reverse could occur</a:t>
            </a:r>
          </a:p>
          <a:p>
            <a:pPr lvl="1"/>
            <a:r>
              <a:rPr lang="en-US" sz="2200" dirty="0" smtClean="0"/>
              <a:t>2009 Christmas day underwater bomber [12]</a:t>
            </a:r>
          </a:p>
          <a:p>
            <a:pPr lvl="1"/>
            <a:r>
              <a:rPr lang="en-US" sz="2200" dirty="0" smtClean="0"/>
              <a:t>Instance of overcrowded databases endangering our security</a:t>
            </a:r>
            <a:endParaRPr lang="en-US" dirty="0"/>
          </a:p>
        </p:txBody>
      </p:sp>
    </p:spTree>
    <p:extLst>
      <p:ext uri="{BB962C8B-B14F-4D97-AF65-F5344CB8AC3E}">
        <p14:creationId xmlns:p14="http://schemas.microsoft.com/office/powerpoint/2010/main" val="300333849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910"/>
            <a:ext cx="8229600" cy="952090"/>
          </a:xfrm>
        </p:spPr>
        <p:txBody>
          <a:bodyPr/>
          <a:lstStyle/>
          <a:p>
            <a:pPr marL="0" indent="0">
              <a:buNone/>
            </a:pPr>
            <a:r>
              <a:rPr lang="en-US" sz="2400" dirty="0" smtClean="0"/>
              <a:t>Do the programs help national security?</a:t>
            </a:r>
            <a:endParaRPr lang="en-US" sz="2400" dirty="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Tushar Narayan</a:t>
            </a: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36</a:t>
            </a:fld>
            <a:endParaRPr lang="en-US"/>
          </a:p>
        </p:txBody>
      </p:sp>
      <p:sp>
        <p:nvSpPr>
          <p:cNvPr id="9" name="Content Placeholder 2"/>
          <p:cNvSpPr txBox="1">
            <a:spLocks/>
          </p:cNvSpPr>
          <p:nvPr/>
        </p:nvSpPr>
        <p:spPr bwMode="auto">
          <a:xfrm>
            <a:off x="457200" y="15240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a:lstStyle>
          <a:p>
            <a:r>
              <a:rPr lang="en-US" sz="3200" u="sng" dirty="0"/>
              <a:t>The </a:t>
            </a:r>
            <a:r>
              <a:rPr lang="en-US" sz="3200" u="sng" dirty="0" smtClean="0"/>
              <a:t>legality</a:t>
            </a:r>
            <a:r>
              <a:rPr lang="en-US" sz="3200" dirty="0" smtClean="0"/>
              <a:t>: t</a:t>
            </a:r>
            <a:r>
              <a:rPr lang="en-US" kern="0" dirty="0" smtClean="0"/>
              <a:t>he </a:t>
            </a:r>
            <a:r>
              <a:rPr lang="en-US" kern="0" dirty="0"/>
              <a:t>Privacy and Civil Liberties Oversight </a:t>
            </a:r>
            <a:r>
              <a:rPr lang="en-US" kern="0" dirty="0" smtClean="0"/>
              <a:t>Board’s report on NSA phone program, January 2014</a:t>
            </a:r>
            <a:endParaRPr lang="en-US" kern="0" dirty="0"/>
          </a:p>
          <a:p>
            <a:r>
              <a:rPr lang="en-US" kern="0" dirty="0" smtClean="0"/>
              <a:t>The </a:t>
            </a:r>
            <a:r>
              <a:rPr lang="en-US" dirty="0" smtClean="0"/>
              <a:t>statute </a:t>
            </a:r>
            <a:r>
              <a:rPr lang="en-US" dirty="0"/>
              <a:t>upon which the program was based, Section 215 of the USA Patriot Act, “does not provide an adequate basis to support this program</a:t>
            </a:r>
            <a:r>
              <a:rPr lang="en-US" dirty="0" smtClean="0"/>
              <a:t>.” [13]</a:t>
            </a:r>
            <a:endParaRPr lang="en-US" dirty="0"/>
          </a:p>
          <a:p>
            <a:r>
              <a:rPr lang="en-US" dirty="0" smtClean="0"/>
              <a:t>No identifiable instance where telephone records changed the outcome of a counterterrorism operation. [14]</a:t>
            </a:r>
            <a:endParaRPr lang="en-US" dirty="0"/>
          </a:p>
        </p:txBody>
      </p:sp>
    </p:spTree>
    <p:extLst>
      <p:ext uri="{BB962C8B-B14F-4D97-AF65-F5344CB8AC3E}">
        <p14:creationId xmlns:p14="http://schemas.microsoft.com/office/powerpoint/2010/main" val="374571978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910"/>
            <a:ext cx="8229600" cy="952090"/>
          </a:xfrm>
        </p:spPr>
        <p:txBody>
          <a:bodyPr/>
          <a:lstStyle/>
          <a:p>
            <a:pPr marL="0" indent="0">
              <a:buNone/>
            </a:pPr>
            <a:r>
              <a:rPr lang="en-US" sz="2400" dirty="0" smtClean="0"/>
              <a:t>Do the programs help national security?</a:t>
            </a:r>
            <a:endParaRPr lang="en-US" sz="2400" dirty="0"/>
          </a:p>
        </p:txBody>
      </p:sp>
      <p:sp>
        <p:nvSpPr>
          <p:cNvPr id="4" name="Footer Placeholder 3"/>
          <p:cNvSpPr>
            <a:spLocks noGrp="1"/>
          </p:cNvSpPr>
          <p:nvPr>
            <p:ph type="ftr" sz="quarter" idx="10"/>
          </p:nvPr>
        </p:nvSpPr>
        <p:spPr/>
        <p:txBody>
          <a:bodyPr/>
          <a:lstStyle/>
          <a:p>
            <a:r>
              <a:rPr lang="en-US" dirty="0"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Tushar Narayan</a:t>
            </a: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37</a:t>
            </a:fld>
            <a:endParaRPr lang="en-US"/>
          </a:p>
        </p:txBody>
      </p:sp>
      <p:sp>
        <p:nvSpPr>
          <p:cNvPr id="9" name="Content Placeholder 2"/>
          <p:cNvSpPr txBox="1">
            <a:spLocks/>
          </p:cNvSpPr>
          <p:nvPr/>
        </p:nvSpPr>
        <p:spPr bwMode="auto">
          <a:xfrm>
            <a:off x="457200" y="15240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a:lstStyle>
          <a:p>
            <a:r>
              <a:rPr lang="en-US" sz="3200" u="sng" dirty="0"/>
              <a:t>The </a:t>
            </a:r>
            <a:r>
              <a:rPr lang="en-US" sz="3200" u="sng" dirty="0" smtClean="0"/>
              <a:t>morality</a:t>
            </a:r>
            <a:r>
              <a:rPr lang="en-US" sz="3200" dirty="0" smtClean="0"/>
              <a:t>: used by NSA analysts to spy on spouses and lovers [16]</a:t>
            </a:r>
          </a:p>
          <a:p>
            <a:r>
              <a:rPr lang="en-US" sz="3200" dirty="0" smtClean="0"/>
              <a:t>Used by the FBI to target political and social activists [16]</a:t>
            </a:r>
          </a:p>
          <a:p>
            <a:r>
              <a:rPr lang="en-US" dirty="0" smtClean="0"/>
              <a:t>Collection of personal information tramples over the freedom </a:t>
            </a:r>
            <a:r>
              <a:rPr lang="en-US" dirty="0"/>
              <a:t>of </a:t>
            </a:r>
            <a:r>
              <a:rPr lang="en-US" dirty="0" smtClean="0"/>
              <a:t>speech and the right </a:t>
            </a:r>
            <a:r>
              <a:rPr lang="en-US" dirty="0"/>
              <a:t>to due </a:t>
            </a:r>
            <a:r>
              <a:rPr lang="en-US" dirty="0" smtClean="0"/>
              <a:t>process [16]</a:t>
            </a:r>
            <a:endParaRPr lang="en-US" dirty="0"/>
          </a:p>
        </p:txBody>
      </p:sp>
    </p:spTree>
    <p:extLst>
      <p:ext uri="{BB962C8B-B14F-4D97-AF65-F5344CB8AC3E}">
        <p14:creationId xmlns:p14="http://schemas.microsoft.com/office/powerpoint/2010/main" val="411929854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lstStyle/>
          <a:p>
            <a:r>
              <a:rPr lang="en-US" dirty="0" smtClean="0"/>
              <a:t>If there is no measurable result from government data collection, why is the government persisting in these programs?</a:t>
            </a:r>
          </a:p>
          <a:p>
            <a:endParaRPr lang="en-US" dirty="0"/>
          </a:p>
          <a:p>
            <a:r>
              <a:rPr lang="en-US" dirty="0"/>
              <a:t>The government should stop the information collection programs it currently has in place, and provide tangible evidence of such progress</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 2014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Tushar Narayan</a:t>
            </a:r>
          </a:p>
        </p:txBody>
      </p:sp>
      <p:sp>
        <p:nvSpPr>
          <p:cNvPr id="7" name="Date Placeholder 6"/>
          <p:cNvSpPr>
            <a:spLocks noGrp="1"/>
          </p:cNvSpPr>
          <p:nvPr>
            <p:ph type="dt" sz="half" idx="12"/>
          </p:nvPr>
        </p:nvSpPr>
        <p:spPr/>
        <p:txBody>
          <a:bodyPr/>
          <a:lstStyle/>
          <a:p>
            <a:fld id="{09299BD2-20D5-454E-A9B2-7830D0DC7001}" type="datetime1">
              <a:rPr lang="en-US" smtClean="0"/>
              <a:t>4/14/14</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38</a:t>
            </a:fld>
            <a:endParaRPr lang="en-US" dirty="0"/>
          </a:p>
        </p:txBody>
      </p:sp>
      <p:sp>
        <p:nvSpPr>
          <p:cNvPr id="9" name="TextBox 8"/>
          <p:cNvSpPr txBox="1"/>
          <p:nvPr/>
        </p:nvSpPr>
        <p:spPr>
          <a:xfrm>
            <a:off x="457200" y="5968226"/>
            <a:ext cx="8229599" cy="276999"/>
          </a:xfrm>
          <a:prstGeom prst="rect">
            <a:avLst/>
          </a:prstGeom>
          <a:noFill/>
        </p:spPr>
        <p:txBody>
          <a:bodyPr wrap="square" rtlCol="0">
            <a:spAutoFit/>
          </a:bodyPr>
          <a:lstStyle/>
          <a:p>
            <a:pPr algn="l"/>
            <a:r>
              <a:rPr lang="en-US" sz="1200" dirty="0" smtClean="0">
                <a:solidFill>
                  <a:schemeClr val="tx1"/>
                </a:solidFill>
              </a:rPr>
              <a:t>*sources available upon request – they are contained in the presenter notes for each slide</a:t>
            </a:r>
            <a:endParaRPr lang="en-US" sz="1200" dirty="0">
              <a:solidFill>
                <a:schemeClr val="tx1"/>
              </a:solidFill>
            </a:endParaRPr>
          </a:p>
        </p:txBody>
      </p:sp>
    </p:spTree>
    <p:extLst>
      <p:ext uri="{BB962C8B-B14F-4D97-AF65-F5344CB8AC3E}">
        <p14:creationId xmlns:p14="http://schemas.microsoft.com/office/powerpoint/2010/main" val="120316987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8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26630"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
        <p:nvSpPr>
          <p:cNvPr id="2" name="Date Placeholder 1"/>
          <p:cNvSpPr>
            <a:spLocks noGrp="1"/>
          </p:cNvSpPr>
          <p:nvPr>
            <p:ph type="dt" sz="half" idx="10"/>
          </p:nvPr>
        </p:nvSpPr>
        <p:spPr/>
        <p:txBody>
          <a:bodyPr/>
          <a:lstStyle/>
          <a:p>
            <a:fld id="{EABA6F83-1C9E-D547-8044-A713381B0270}" type="datetime1">
              <a:rPr lang="en-US" smtClean="0"/>
              <a:t>4/14/14</a:t>
            </a:fld>
            <a:endParaRPr lang="en-US"/>
          </a:p>
        </p:txBody>
      </p:sp>
      <p:sp>
        <p:nvSpPr>
          <p:cNvPr id="26627" name="Rectangle 4"/>
          <p:cNvSpPr>
            <a:spLocks noGrp="1" noChangeArrowheads="1"/>
          </p:cNvSpPr>
          <p:nvPr>
            <p:ph type="ftr" sz="quarter" idx="11"/>
          </p:nvPr>
        </p:nvSpPr>
        <p:spPr>
          <a:noFill/>
        </p:spPr>
        <p:txBody>
          <a:bodyPr/>
          <a:lstStyle/>
          <a:p>
            <a:r>
              <a:rPr lang="en-US" smtClean="0"/>
              <a:t>© 2014 Keith A. Pray</a:t>
            </a:r>
          </a:p>
        </p:txBody>
      </p:sp>
      <p:sp>
        <p:nvSpPr>
          <p:cNvPr id="3" name="Slide Number Placeholder 2"/>
          <p:cNvSpPr>
            <a:spLocks noGrp="1"/>
          </p:cNvSpPr>
          <p:nvPr>
            <p:ph type="sldNum" sz="quarter" idx="12"/>
          </p:nvPr>
        </p:nvSpPr>
        <p:spPr/>
        <p:txBody>
          <a:bodyPr/>
          <a:lstStyle/>
          <a:p>
            <a:fld id="{3BB724AD-6DA0-E945-ACC0-19F7BD6A2AB2}" type="slidenum">
              <a:rPr lang="en-US" smtClean="0"/>
              <a:pPr/>
              <a:t>39</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a:t>
            </a:fld>
            <a:endParaRPr lang="en-US"/>
          </a:p>
        </p:txBody>
      </p:sp>
      <p:sp>
        <p:nvSpPr>
          <p:cNvPr id="2" name="Date Placeholder 1"/>
          <p:cNvSpPr>
            <a:spLocks noGrp="1"/>
          </p:cNvSpPr>
          <p:nvPr>
            <p:ph type="dt" sz="half" idx="12"/>
          </p:nvPr>
        </p:nvSpPr>
        <p:spPr/>
        <p:txBody>
          <a:bodyPr/>
          <a:lstStyle/>
          <a:p>
            <a:fld id="{CAC8C3F5-6240-CA46-864F-EB8E04C6693D}" type="datetime1">
              <a:rPr lang="en-US" smtClean="0"/>
              <a:t>4/14/14</a:t>
            </a:fld>
            <a:endParaRPr lang="en-US"/>
          </a:p>
        </p:txBody>
      </p:sp>
      <p:pic>
        <p:nvPicPr>
          <p:cNvPr id="6" name="Picture 5"/>
          <p:cNvPicPr>
            <a:picLocks noChangeAspect="1"/>
          </p:cNvPicPr>
          <p:nvPr/>
        </p:nvPicPr>
        <p:blipFill>
          <a:blip r:embed="rId3"/>
          <a:stretch>
            <a:fillRect/>
          </a:stretch>
        </p:blipFill>
        <p:spPr>
          <a:xfrm>
            <a:off x="2298700" y="914400"/>
            <a:ext cx="4546600" cy="5080000"/>
          </a:xfrm>
          <a:prstGeom prst="rect">
            <a:avLst/>
          </a:prstGeom>
        </p:spPr>
      </p:pic>
    </p:spTree>
    <p:extLst>
      <p:ext uri="{BB962C8B-B14F-4D97-AF65-F5344CB8AC3E}">
        <p14:creationId xmlns:p14="http://schemas.microsoft.com/office/powerpoint/2010/main" val="94918264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 (4</a:t>
            </a:r>
            <a:r>
              <a:rPr lang="en-US" baseline="30000" dirty="0" smtClean="0"/>
              <a:t>th</a:t>
            </a:r>
            <a:r>
              <a:rPr lang="en-US" dirty="0" smtClean="0"/>
              <a:t> Edition) 5.1-5.7</a:t>
            </a:r>
            <a:endParaRPr lang="en-US" dirty="0"/>
          </a:p>
        </p:txBody>
      </p:sp>
      <p:sp>
        <p:nvSpPr>
          <p:cNvPr id="3" name="Content Placeholder 2"/>
          <p:cNvSpPr>
            <a:spLocks noGrp="1"/>
          </p:cNvSpPr>
          <p:nvPr>
            <p:ph idx="1"/>
          </p:nvPr>
        </p:nvSpPr>
        <p:spPr>
          <a:xfrm>
            <a:off x="457200" y="1600200"/>
            <a:ext cx="8229600" cy="3886200"/>
          </a:xfrm>
        </p:spPr>
        <p:txBody>
          <a:bodyPr/>
          <a:lstStyle/>
          <a:p>
            <a:r>
              <a:rPr lang="en-US" sz="1400" dirty="0" smtClean="0"/>
              <a:t>pp. 221 Funny caption “…finishes </a:t>
            </a:r>
            <a:r>
              <a:rPr lang="en-US" sz="1400" dirty="0" err="1" smtClean="0"/>
              <a:t>Googling</a:t>
            </a:r>
            <a:r>
              <a:rPr lang="en-US" sz="1400" dirty="0" smtClean="0"/>
              <a:t> you” considering last chapter was on IP.</a:t>
            </a:r>
          </a:p>
          <a:p>
            <a:r>
              <a:rPr lang="en-US" sz="1400" dirty="0" smtClean="0"/>
              <a:t>pp. 222 Backwards: “You violate someone’s privacy when you treat him or her as a means to an end.”</a:t>
            </a:r>
          </a:p>
          <a:p>
            <a:r>
              <a:rPr lang="en-US" sz="1400" dirty="0" smtClean="0"/>
              <a:t>pp. 224 “Taking away…privacy…moral capital…no means to develop personal relationships” 1984?</a:t>
            </a:r>
          </a:p>
          <a:p>
            <a:r>
              <a:rPr lang="en-US" sz="1400" dirty="0" smtClean="0"/>
              <a:t>pp. 224 ex-spouses only rate higher than potential rivals/enemies?</a:t>
            </a:r>
          </a:p>
          <a:p>
            <a:r>
              <a:rPr lang="en-US" sz="1400" dirty="0"/>
              <a:t>pp. 233 </a:t>
            </a:r>
            <a:r>
              <a:rPr lang="en-US" sz="1400" dirty="0" smtClean="0"/>
              <a:t>Kantian should try considering non-secret monitoring as Rule Utilitarian did for a fair comparison.</a:t>
            </a:r>
            <a:endParaRPr lang="en-US" sz="1400" dirty="0"/>
          </a:p>
          <a:p>
            <a:r>
              <a:rPr lang="en-US" sz="1400" dirty="0" smtClean="0"/>
              <a:t>pp. 233 Last sentence, the nanny would not quit, the nanny would just not take the job in the first place.</a:t>
            </a:r>
          </a:p>
          <a:p>
            <a:r>
              <a:rPr lang="en-US" sz="1400" dirty="0"/>
              <a:t>pp. 238 </a:t>
            </a:r>
            <a:r>
              <a:rPr lang="en-US" sz="1400" dirty="0" smtClean="0"/>
              <a:t>Calling in sick to go to ski resort not best example for arguing to protect privacy.</a:t>
            </a:r>
            <a:endParaRPr lang="en-US" sz="1400" dirty="0"/>
          </a:p>
          <a:p>
            <a:r>
              <a:rPr lang="en-US" sz="1400" dirty="0" smtClean="0"/>
              <a:t>pp. 238 How “new” is RFID?</a:t>
            </a:r>
          </a:p>
          <a:p>
            <a:r>
              <a:rPr lang="en-US" sz="1400" dirty="0"/>
              <a:t>pp. </a:t>
            </a:r>
            <a:r>
              <a:rPr lang="en-US" sz="1400" dirty="0" smtClean="0"/>
              <a:t>239 Is scanning for medical condition chip implants standard practice? </a:t>
            </a:r>
          </a:p>
          <a:p>
            <a:r>
              <a:rPr lang="en-US" sz="1400" dirty="0" smtClean="0"/>
              <a:t>pp. 240 Is Biometrics overkill for switching between different web browser profiles?</a:t>
            </a:r>
          </a:p>
          <a:p>
            <a:r>
              <a:rPr lang="en-US" sz="1400" dirty="0"/>
              <a:t>pp. </a:t>
            </a:r>
            <a:r>
              <a:rPr lang="en-US" sz="1400" dirty="0" smtClean="0"/>
              <a:t>240 Does spyware have to communicate over an internet connection? </a:t>
            </a:r>
          </a:p>
          <a:p>
            <a:r>
              <a:rPr lang="en-US" sz="1400" dirty="0"/>
              <a:t>pp. </a:t>
            </a:r>
            <a:r>
              <a:rPr lang="en-US" sz="1400" dirty="0" smtClean="0"/>
              <a:t>241 Shouldn’t credit card issuers take “reasonable steps” even without a fraud alert? </a:t>
            </a:r>
            <a:endParaRPr lang="en-US" sz="1400" dirty="0"/>
          </a:p>
          <a:p>
            <a:r>
              <a:rPr lang="en-US" sz="1400" dirty="0" smtClean="0"/>
              <a:t>pp. 241 Year of the Family Education Rights and Privacy Act?</a:t>
            </a:r>
          </a:p>
          <a:p>
            <a:r>
              <a:rPr lang="en-US" sz="1400" dirty="0" smtClean="0"/>
              <a:t>pp. 242 Video Privacy, why not cover all media? Any previous attempts to enact such a law before Bork?</a:t>
            </a:r>
          </a:p>
          <a:p>
            <a:r>
              <a:rPr lang="en-US" sz="1400" dirty="0"/>
              <a:t>pp. </a:t>
            </a:r>
            <a:r>
              <a:rPr lang="en-US" sz="1400" dirty="0" smtClean="0"/>
              <a:t>243 Genetic Information Nondiscrimination Act of 2008, when did </a:t>
            </a:r>
            <a:r>
              <a:rPr lang="en-US" sz="1400" dirty="0" err="1" smtClean="0"/>
              <a:t>Gattaca</a:t>
            </a:r>
            <a:r>
              <a:rPr lang="en-US" sz="1400" dirty="0" smtClean="0"/>
              <a:t> come out? </a:t>
            </a:r>
          </a:p>
          <a:p>
            <a:r>
              <a:rPr lang="en-US" sz="1400" dirty="0" smtClean="0"/>
              <a:t>pp. 245 What was the result of claims against H&amp;R Block?</a:t>
            </a:r>
          </a:p>
          <a:p>
            <a:r>
              <a:rPr lang="en-US" sz="1400" dirty="0" smtClean="0"/>
              <a:t>pp. 246 NCIC privacy violations, how do first 2 bullets apply?</a:t>
            </a:r>
          </a:p>
          <a:p>
            <a:r>
              <a:rPr lang="en-US" sz="1400" dirty="0"/>
              <a:t>pp. </a:t>
            </a:r>
            <a:r>
              <a:rPr lang="en-US" sz="1400" dirty="0" smtClean="0"/>
              <a:t>247 </a:t>
            </a:r>
            <a:r>
              <a:rPr lang="en-US" sz="1400" dirty="0" err="1" smtClean="0"/>
              <a:t>OneDOJ</a:t>
            </a:r>
            <a:r>
              <a:rPr lang="en-US" sz="1400" dirty="0" smtClean="0"/>
              <a:t>, did they finish constructing it yet?</a:t>
            </a:r>
          </a:p>
          <a:p>
            <a:r>
              <a:rPr lang="en-US" sz="1400" dirty="0" smtClean="0"/>
              <a:t>pp. 249 filing a tax return is voluntary, awesome!</a:t>
            </a:r>
            <a:endParaRPr lang="en-US" sz="1400"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CC7FDFB7-4A96-0F4D-9A4A-E56F94FA24DB}" type="slidenum">
              <a:rPr lang="en-US" smtClean="0"/>
              <a:pPr/>
              <a:t>40</a:t>
            </a:fld>
            <a:endParaRPr lang="en-US" dirty="0"/>
          </a:p>
        </p:txBody>
      </p:sp>
      <p:sp>
        <p:nvSpPr>
          <p:cNvPr id="6" name="Date Placeholder 5"/>
          <p:cNvSpPr>
            <a:spLocks noGrp="1"/>
          </p:cNvSpPr>
          <p:nvPr>
            <p:ph type="dt" sz="half" idx="12"/>
          </p:nvPr>
        </p:nvSpPr>
        <p:spPr/>
        <p:txBody>
          <a:bodyPr/>
          <a:lstStyle/>
          <a:p>
            <a:fld id="{10A90093-69F6-0449-B78C-C357BE96405E}" type="datetime1">
              <a:rPr lang="en-US" smtClean="0"/>
              <a:t>4/14/14</a:t>
            </a:fld>
            <a:endParaRPr lang="en-US" dirty="0"/>
          </a:p>
        </p:txBody>
      </p:sp>
    </p:spTree>
    <p:extLst>
      <p:ext uri="{BB962C8B-B14F-4D97-AF65-F5344CB8AC3E}">
        <p14:creationId xmlns:p14="http://schemas.microsoft.com/office/powerpoint/2010/main" val="363807616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 </a:t>
            </a:r>
            <a:r>
              <a:rPr lang="en-US" dirty="0"/>
              <a:t> (4</a:t>
            </a:r>
            <a:r>
              <a:rPr lang="en-US" baseline="30000" dirty="0"/>
              <a:t>th</a:t>
            </a:r>
            <a:r>
              <a:rPr lang="en-US" dirty="0"/>
              <a:t> Edition) 5.8</a:t>
            </a:r>
            <a:r>
              <a:rPr lang="en-US" dirty="0" smtClean="0"/>
              <a:t>-5.11</a:t>
            </a:r>
            <a:endParaRPr lang="en-US" dirty="0"/>
          </a:p>
        </p:txBody>
      </p:sp>
      <p:sp>
        <p:nvSpPr>
          <p:cNvPr id="3" name="Content Placeholder 2"/>
          <p:cNvSpPr>
            <a:spLocks noGrp="1"/>
          </p:cNvSpPr>
          <p:nvPr>
            <p:ph idx="1"/>
          </p:nvPr>
        </p:nvSpPr>
        <p:spPr>
          <a:xfrm>
            <a:off x="457200" y="1752600"/>
            <a:ext cx="8229600" cy="3886200"/>
          </a:xfrm>
        </p:spPr>
        <p:txBody>
          <a:bodyPr/>
          <a:lstStyle/>
          <a:p>
            <a:r>
              <a:rPr lang="en-US" sz="1400" dirty="0" smtClean="0"/>
              <a:t>pp. 256 Did VoIP etc. modify systems so they could be “wiretapped” ?</a:t>
            </a:r>
          </a:p>
          <a:p>
            <a:r>
              <a:rPr lang="en-US" sz="1400" dirty="0" smtClean="0"/>
              <a:t>pp. 259 Does 191 out of 361 seem like a good conviction rate? How does this compare to other crimes?</a:t>
            </a:r>
          </a:p>
          <a:p>
            <a:r>
              <a:rPr lang="en-US" sz="1400" dirty="0" smtClean="0"/>
              <a:t>pp. 260 “…a few innocent bystanders…” 47% Upper bound from previous pp. more than a few.</a:t>
            </a:r>
          </a:p>
          <a:p>
            <a:r>
              <a:rPr lang="en-US" sz="1400" dirty="0" smtClean="0"/>
              <a:t>pp. 267 Identity theft = Misuse of another’s identity. How does one correctly use another’s identity?</a:t>
            </a:r>
          </a:p>
          <a:p>
            <a:r>
              <a:rPr lang="en-US" sz="1400" dirty="0" smtClean="0"/>
              <a:t>pp. 271 How does 4 follow from statement? Fallacy?</a:t>
            </a:r>
          </a:p>
          <a:p>
            <a:r>
              <a:rPr lang="en-US" sz="1400" dirty="0" smtClean="0"/>
              <a:t>pp. 273 Is the premise in 2</a:t>
            </a:r>
            <a:r>
              <a:rPr lang="en-US" sz="1400" baseline="30000" dirty="0" smtClean="0"/>
              <a:t>nd</a:t>
            </a:r>
            <a:r>
              <a:rPr lang="en-US" sz="1400" dirty="0" smtClean="0"/>
              <a:t> paragraph a fallacy?</a:t>
            </a:r>
          </a:p>
          <a:p>
            <a:r>
              <a:rPr lang="en-US" sz="1400" dirty="0" smtClean="0"/>
              <a:t>pp. 276 Will decryption times change given distributed computing, bot networks, quantum computers, etc.?</a:t>
            </a:r>
          </a:p>
          <a:p>
            <a:r>
              <a:rPr lang="en-US" sz="1400" dirty="0" smtClean="0"/>
              <a:t>pp. 281 Was it decided people do not have a natural right to privacy?</a:t>
            </a:r>
            <a:endParaRPr lang="en-US" sz="1400" dirty="0"/>
          </a:p>
        </p:txBody>
      </p:sp>
      <p:sp>
        <p:nvSpPr>
          <p:cNvPr id="4" name="Footer Placeholder 3"/>
          <p:cNvSpPr>
            <a:spLocks noGrp="1"/>
          </p:cNvSpPr>
          <p:nvPr>
            <p:ph type="ftr" sz="quarter" idx="10"/>
          </p:nvPr>
        </p:nvSpPr>
        <p:spPr/>
        <p:txBody>
          <a:bodyPr/>
          <a:lstStyle/>
          <a:p>
            <a:r>
              <a:rPr lang="en-US" smtClean="0"/>
              <a:t>© 2014 Keith A. Pray</a:t>
            </a:r>
            <a:endParaRPr lang="en-US"/>
          </a:p>
        </p:txBody>
      </p:sp>
      <p:sp>
        <p:nvSpPr>
          <p:cNvPr id="5" name="Slide Number Placeholder 4"/>
          <p:cNvSpPr>
            <a:spLocks noGrp="1"/>
          </p:cNvSpPr>
          <p:nvPr>
            <p:ph type="sldNum" sz="quarter" idx="11"/>
          </p:nvPr>
        </p:nvSpPr>
        <p:spPr/>
        <p:txBody>
          <a:bodyPr/>
          <a:lstStyle/>
          <a:p>
            <a:fld id="{CC7FDFB7-4A96-0F4D-9A4A-E56F94FA24DB}" type="slidenum">
              <a:rPr lang="en-US" smtClean="0"/>
              <a:pPr/>
              <a:t>41</a:t>
            </a:fld>
            <a:endParaRPr lang="en-US" dirty="0"/>
          </a:p>
        </p:txBody>
      </p:sp>
      <p:sp>
        <p:nvSpPr>
          <p:cNvPr id="6" name="Date Placeholder 5"/>
          <p:cNvSpPr>
            <a:spLocks noGrp="1"/>
          </p:cNvSpPr>
          <p:nvPr>
            <p:ph type="dt" sz="half" idx="12"/>
          </p:nvPr>
        </p:nvSpPr>
        <p:spPr/>
        <p:txBody>
          <a:bodyPr/>
          <a:lstStyle/>
          <a:p>
            <a:fld id="{F9BD9331-9AC8-D646-9DC2-0A2BD080EE48}" type="datetime1">
              <a:rPr lang="en-US" smtClean="0"/>
              <a:t>4/14/14</a:t>
            </a:fld>
            <a:endParaRPr lang="en-US" dirty="0"/>
          </a:p>
        </p:txBody>
      </p:sp>
    </p:spTree>
    <p:extLst>
      <p:ext uri="{BB962C8B-B14F-4D97-AF65-F5344CB8AC3E}">
        <p14:creationId xmlns:p14="http://schemas.microsoft.com/office/powerpoint/2010/main" val="36513627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A Privacy Quote</a:t>
            </a:r>
          </a:p>
        </p:txBody>
      </p:sp>
      <p:sp>
        <p:nvSpPr>
          <p:cNvPr id="533507" name="Rectangle 3"/>
          <p:cNvSpPr>
            <a:spLocks noGrp="1" noChangeArrowheads="1"/>
          </p:cNvSpPr>
          <p:nvPr>
            <p:ph idx="1"/>
          </p:nvPr>
        </p:nvSpPr>
        <p:spPr>
          <a:xfrm>
            <a:off x="457200" y="1885950"/>
            <a:ext cx="8178800" cy="4972050"/>
          </a:xfrm>
        </p:spPr>
        <p:txBody>
          <a:bodyPr/>
          <a:lstStyle/>
          <a:p>
            <a:pPr eaLnBrk="1" hangingPunct="1">
              <a:lnSpc>
                <a:spcPct val="90000"/>
              </a:lnSpc>
            </a:pPr>
            <a:r>
              <a:rPr lang="en-US">
                <a:ea typeface="ＭＳ Ｐゴシック" pitchFamily="-109" charset="-128"/>
                <a:cs typeface="ＭＳ Ｐゴシック" pitchFamily="-109" charset="-128"/>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a:p>
            <a:pPr lvl="1" eaLnBrk="1" hangingPunct="1">
              <a:lnSpc>
                <a:spcPct val="90000"/>
              </a:lnSpc>
            </a:pPr>
            <a:r>
              <a:rPr lang="en-US"/>
              <a:t>-- Fourth Amendment to the US Constitution</a:t>
            </a:r>
          </a:p>
        </p:txBody>
      </p:sp>
      <p:sp>
        <p:nvSpPr>
          <p:cNvPr id="54274"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42</a:t>
            </a:fld>
            <a:endParaRPr lang="en-US"/>
          </a:p>
        </p:txBody>
      </p:sp>
      <p:sp>
        <p:nvSpPr>
          <p:cNvPr id="2" name="Date Placeholder 1"/>
          <p:cNvSpPr>
            <a:spLocks noGrp="1"/>
          </p:cNvSpPr>
          <p:nvPr>
            <p:ph type="dt" sz="half" idx="12"/>
          </p:nvPr>
        </p:nvSpPr>
        <p:spPr/>
        <p:txBody>
          <a:bodyPr/>
          <a:lstStyle/>
          <a:p>
            <a:fld id="{8FCE1879-046A-5241-90F5-811067F23870}"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3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Privacy</a:t>
            </a:r>
          </a:p>
        </p:txBody>
      </p:sp>
      <p:sp>
        <p:nvSpPr>
          <p:cNvPr id="56326"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Why do people want it?</a:t>
            </a:r>
          </a:p>
          <a:p>
            <a:pPr eaLnBrk="1" hangingPunct="1"/>
            <a:r>
              <a:rPr lang="en-US">
                <a:ea typeface="ＭＳ Ｐゴシック" pitchFamily="-109" charset="-128"/>
                <a:cs typeface="ＭＳ Ｐゴシック" pitchFamily="-109" charset="-128"/>
              </a:rPr>
              <a:t>Keep private from whom?</a:t>
            </a:r>
          </a:p>
          <a:p>
            <a:pPr eaLnBrk="1" hangingPunct="1"/>
            <a:r>
              <a:rPr lang="en-US">
                <a:ea typeface="ＭＳ Ｐゴシック" pitchFamily="-109" charset="-128"/>
                <a:cs typeface="ＭＳ Ｐゴシック" pitchFamily="-109" charset="-128"/>
              </a:rPr>
              <a:t>Is there any benefit in not having this stuff private?</a:t>
            </a:r>
          </a:p>
          <a:p>
            <a:pPr eaLnBrk="1" hangingPunct="1"/>
            <a:r>
              <a:rPr lang="en-US">
                <a:ea typeface="ＭＳ Ｐゴシック" pitchFamily="-109" charset="-128"/>
                <a:cs typeface="ＭＳ Ｐゴシック" pitchFamily="-109" charset="-128"/>
              </a:rPr>
              <a:t>Who wants to know?</a:t>
            </a:r>
          </a:p>
        </p:txBody>
      </p:sp>
      <p:sp>
        <p:nvSpPr>
          <p:cNvPr id="56322"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43</a:t>
            </a:fld>
            <a:endParaRPr lang="en-US"/>
          </a:p>
        </p:txBody>
      </p:sp>
      <p:sp>
        <p:nvSpPr>
          <p:cNvPr id="2" name="Date Placeholder 1"/>
          <p:cNvSpPr>
            <a:spLocks noGrp="1"/>
          </p:cNvSpPr>
          <p:nvPr>
            <p:ph type="dt" sz="half" idx="12"/>
          </p:nvPr>
        </p:nvSpPr>
        <p:spPr/>
        <p:txBody>
          <a:bodyPr/>
          <a:lstStyle/>
          <a:p>
            <a:fld id="{17DF20D6-93F6-E74F-A3E2-B738F12D9B9C}"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Privacy</a:t>
            </a:r>
          </a:p>
        </p:txBody>
      </p:sp>
      <p:sp>
        <p:nvSpPr>
          <p:cNvPr id="58374" name="Rectangle 3"/>
          <p:cNvSpPr>
            <a:spLocks noGrp="1" noChangeArrowheads="1"/>
          </p:cNvSpPr>
          <p:nvPr>
            <p:ph idx="1"/>
          </p:nvPr>
        </p:nvSpPr>
        <p:spPr>
          <a:xfrm>
            <a:off x="457200" y="1885950"/>
            <a:ext cx="8305800" cy="4591050"/>
          </a:xfrm>
        </p:spPr>
        <p:txBody>
          <a:bodyPr/>
          <a:lstStyle/>
          <a:p>
            <a:pPr eaLnBrk="1" hangingPunct="1"/>
            <a:r>
              <a:rPr lang="en-US">
                <a:ea typeface="ＭＳ Ｐゴシック" pitchFamily="-109" charset="-128"/>
                <a:cs typeface="ＭＳ Ｐゴシック" pitchFamily="-109" charset="-128"/>
              </a:rPr>
              <a:t>Lots of things people would like to keep secret.</a:t>
            </a:r>
          </a:p>
          <a:p>
            <a:pPr eaLnBrk="1" hangingPunct="1"/>
            <a:r>
              <a:rPr lang="en-US">
                <a:ea typeface="ＭＳ Ｐゴシック" pitchFamily="-109" charset="-128"/>
                <a:cs typeface="ＭＳ Ｐゴシック" pitchFamily="-109" charset="-128"/>
              </a:rPr>
              <a:t>Lots of people and organizations who would like to find out.</a:t>
            </a:r>
          </a:p>
          <a:p>
            <a:pPr eaLnBrk="1" hangingPunct="1"/>
            <a:r>
              <a:rPr lang="en-US">
                <a:ea typeface="ＭＳ Ｐゴシック" pitchFamily="-109" charset="-128"/>
                <a:cs typeface="ＭＳ Ｐゴシック" pitchFamily="-109" charset="-128"/>
              </a:rPr>
              <a:t>Lots of things that could be done with the information.</a:t>
            </a:r>
          </a:p>
          <a:p>
            <a:pPr eaLnBrk="1" hangingPunct="1"/>
            <a:r>
              <a:rPr lang="en-US">
                <a:ea typeface="ＭＳ Ｐゴシック" pitchFamily="-109" charset="-128"/>
                <a:cs typeface="ＭＳ Ｐゴシック" pitchFamily="-109" charset="-128"/>
              </a:rPr>
              <a:t>Correlations can be important.</a:t>
            </a:r>
          </a:p>
          <a:p>
            <a:pPr lvl="1" eaLnBrk="1" hangingPunct="1"/>
            <a:r>
              <a:rPr lang="en-US"/>
              <a:t>Beyond secrecy.</a:t>
            </a:r>
          </a:p>
        </p:txBody>
      </p:sp>
      <p:sp>
        <p:nvSpPr>
          <p:cNvPr id="58370"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44</a:t>
            </a:fld>
            <a:endParaRPr lang="en-US"/>
          </a:p>
        </p:txBody>
      </p:sp>
      <p:sp>
        <p:nvSpPr>
          <p:cNvPr id="2" name="Date Placeholder 1"/>
          <p:cNvSpPr>
            <a:spLocks noGrp="1"/>
          </p:cNvSpPr>
          <p:nvPr>
            <p:ph type="dt" sz="half" idx="12"/>
          </p:nvPr>
        </p:nvSpPr>
        <p:spPr/>
        <p:txBody>
          <a:bodyPr/>
          <a:lstStyle/>
          <a:p>
            <a:fld id="{00F01427-BC1F-3944-916E-5337B87BC746}"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Privacy</a:t>
            </a:r>
          </a:p>
        </p:txBody>
      </p:sp>
      <p:sp>
        <p:nvSpPr>
          <p:cNvPr id="60422"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Expectations of privacy are:</a:t>
            </a:r>
          </a:p>
          <a:p>
            <a:pPr lvl="1" eaLnBrk="1" hangingPunct="1"/>
            <a:r>
              <a:rPr lang="en-US"/>
              <a:t>Cultural</a:t>
            </a:r>
          </a:p>
          <a:p>
            <a:pPr lvl="1" eaLnBrk="1" hangingPunct="1"/>
            <a:r>
              <a:rPr lang="en-US"/>
              <a:t>Philosophical</a:t>
            </a:r>
          </a:p>
          <a:p>
            <a:pPr lvl="1" eaLnBrk="1" hangingPunct="1"/>
            <a:r>
              <a:rPr lang="en-US"/>
              <a:t>Political</a:t>
            </a:r>
          </a:p>
          <a:p>
            <a:pPr lvl="1" eaLnBrk="1" hangingPunct="1"/>
            <a:r>
              <a:rPr lang="en-US"/>
              <a:t>Personal</a:t>
            </a:r>
          </a:p>
          <a:p>
            <a:pPr eaLnBrk="1" hangingPunct="1"/>
            <a:r>
              <a:rPr lang="en-US">
                <a:ea typeface="ＭＳ Ｐゴシック" pitchFamily="-109" charset="-128"/>
                <a:cs typeface="ＭＳ Ｐゴシック" pitchFamily="-109" charset="-128"/>
              </a:rPr>
              <a:t>Who has the right to know?</a:t>
            </a:r>
          </a:p>
        </p:txBody>
      </p:sp>
      <p:sp>
        <p:nvSpPr>
          <p:cNvPr id="60418"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45</a:t>
            </a:fld>
            <a:endParaRPr lang="en-US"/>
          </a:p>
        </p:txBody>
      </p:sp>
      <p:sp>
        <p:nvSpPr>
          <p:cNvPr id="2" name="Date Placeholder 1"/>
          <p:cNvSpPr>
            <a:spLocks noGrp="1"/>
          </p:cNvSpPr>
          <p:nvPr>
            <p:ph type="dt" sz="half" idx="12"/>
          </p:nvPr>
        </p:nvSpPr>
        <p:spPr/>
        <p:txBody>
          <a:bodyPr/>
          <a:lstStyle/>
          <a:p>
            <a:fld id="{C27F26C2-5B56-984B-BC79-6E4A319A393E}"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Government</a:t>
            </a:r>
          </a:p>
        </p:txBody>
      </p:sp>
      <p:sp>
        <p:nvSpPr>
          <p:cNvPr id="62470" name="Rectangle 3"/>
          <p:cNvSpPr>
            <a:spLocks noGrp="1" noChangeArrowheads="1"/>
          </p:cNvSpPr>
          <p:nvPr>
            <p:ph idx="1"/>
          </p:nvPr>
        </p:nvSpPr>
        <p:spPr>
          <a:xfrm>
            <a:off x="457200" y="1885950"/>
            <a:ext cx="8178800" cy="4972050"/>
          </a:xfrm>
        </p:spPr>
        <p:txBody>
          <a:bodyPr/>
          <a:lstStyle/>
          <a:p>
            <a:pPr eaLnBrk="1" hangingPunct="1"/>
            <a:r>
              <a:rPr lang="en-US">
                <a:ea typeface="ＭＳ Ｐゴシック" pitchFamily="-109" charset="-128"/>
                <a:cs typeface="ＭＳ Ｐゴシック" pitchFamily="-109" charset="-128"/>
              </a:rPr>
              <a:t>What kinds of info should a government legitimately have about its citizens or others?</a:t>
            </a:r>
          </a:p>
          <a:p>
            <a:pPr eaLnBrk="1" hangingPunct="1"/>
            <a:r>
              <a:rPr lang="en-US">
                <a:ea typeface="ＭＳ Ｐゴシック" pitchFamily="-109" charset="-128"/>
                <a:cs typeface="ＭＳ Ｐゴシック" pitchFamily="-109" charset="-128"/>
              </a:rPr>
              <a:t>What kinds of info should a government not have?</a:t>
            </a:r>
          </a:p>
          <a:p>
            <a:pPr eaLnBrk="1" hangingPunct="1"/>
            <a:r>
              <a:rPr lang="en-US">
                <a:ea typeface="ＭＳ Ｐゴシック" pitchFamily="-109" charset="-128"/>
                <a:cs typeface="ＭＳ Ｐゴシック" pitchFamily="-109" charset="-128"/>
              </a:rPr>
              <a:t>What good things (for society) could a government do with info?</a:t>
            </a:r>
          </a:p>
          <a:p>
            <a:pPr eaLnBrk="1" hangingPunct="1"/>
            <a:r>
              <a:rPr lang="en-US">
                <a:ea typeface="ＭＳ Ｐゴシック" pitchFamily="-109" charset="-128"/>
                <a:cs typeface="ＭＳ Ｐゴシック" pitchFamily="-109" charset="-128"/>
              </a:rPr>
              <a:t>What bad things could a government do?</a:t>
            </a:r>
          </a:p>
          <a:p>
            <a:pPr eaLnBrk="1" hangingPunct="1"/>
            <a:endParaRPr lang="en-US">
              <a:ea typeface="ＭＳ Ｐゴシック" pitchFamily="-109" charset="-128"/>
              <a:cs typeface="ＭＳ Ｐゴシック" pitchFamily="-109" charset="-128"/>
            </a:endParaRPr>
          </a:p>
        </p:txBody>
      </p:sp>
      <p:sp>
        <p:nvSpPr>
          <p:cNvPr id="62466"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46</a:t>
            </a:fld>
            <a:endParaRPr lang="en-US"/>
          </a:p>
        </p:txBody>
      </p:sp>
      <p:sp>
        <p:nvSpPr>
          <p:cNvPr id="2" name="Date Placeholder 1"/>
          <p:cNvSpPr>
            <a:spLocks noGrp="1"/>
          </p:cNvSpPr>
          <p:nvPr>
            <p:ph type="dt" sz="half" idx="12"/>
          </p:nvPr>
        </p:nvSpPr>
        <p:spPr/>
        <p:txBody>
          <a:bodyPr/>
          <a:lstStyle/>
          <a:p>
            <a:fld id="{C8D95896-AEC5-4C40-9E17-7A1AAB2BC826}"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a:xfrm>
            <a:off x="406400" y="228600"/>
            <a:ext cx="8356600" cy="1143000"/>
          </a:xfrm>
        </p:spPr>
        <p:txBody>
          <a:bodyPr/>
          <a:lstStyle/>
          <a:p>
            <a:pPr eaLnBrk="1" hangingPunct="1"/>
            <a:r>
              <a:rPr lang="en-US">
                <a:ea typeface="ＭＳ Ｐゴシック" pitchFamily="-109" charset="-128"/>
                <a:cs typeface="ＭＳ Ｐゴシック" pitchFamily="-109" charset="-128"/>
              </a:rPr>
              <a:t>What Safeguards Are There?</a:t>
            </a:r>
          </a:p>
        </p:txBody>
      </p:sp>
      <p:sp>
        <p:nvSpPr>
          <p:cNvPr id="6451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In US:</a:t>
            </a:r>
          </a:p>
          <a:p>
            <a:pPr lvl="1" eaLnBrk="1" hangingPunct="1"/>
            <a:r>
              <a:rPr lang="en-US"/>
              <a:t>Census</a:t>
            </a:r>
          </a:p>
          <a:p>
            <a:pPr lvl="1" eaLnBrk="1" hangingPunct="1"/>
            <a:r>
              <a:rPr lang="en-US"/>
              <a:t>Taxes</a:t>
            </a:r>
          </a:p>
          <a:p>
            <a:pPr lvl="2" eaLnBrk="1" hangingPunct="1"/>
            <a:r>
              <a:rPr lang="en-US">
                <a:ea typeface="ＭＳ Ｐゴシック" pitchFamily="-109" charset="-128"/>
              </a:rPr>
              <a:t>Federal</a:t>
            </a:r>
          </a:p>
          <a:p>
            <a:pPr lvl="2" eaLnBrk="1" hangingPunct="1"/>
            <a:r>
              <a:rPr lang="en-US">
                <a:ea typeface="ＭＳ Ｐゴシック" pitchFamily="-109" charset="-128"/>
              </a:rPr>
              <a:t>Local</a:t>
            </a:r>
          </a:p>
          <a:p>
            <a:pPr lvl="1" eaLnBrk="1" hangingPunct="1"/>
            <a:r>
              <a:rPr lang="en-US"/>
              <a:t>Search warrants</a:t>
            </a:r>
          </a:p>
          <a:p>
            <a:pPr lvl="1" eaLnBrk="1" hangingPunct="1"/>
            <a:r>
              <a:rPr lang="en-US"/>
              <a:t>Wiretaps</a:t>
            </a:r>
          </a:p>
          <a:p>
            <a:pPr lvl="1" eaLnBrk="1" hangingPunct="1"/>
            <a:r>
              <a:rPr lang="en-US"/>
              <a:t>Inter-agency sharing</a:t>
            </a:r>
          </a:p>
          <a:p>
            <a:pPr eaLnBrk="1" hangingPunct="1"/>
            <a:endParaRPr lang="en-US">
              <a:ea typeface="ＭＳ Ｐゴシック" pitchFamily="-109" charset="-128"/>
              <a:cs typeface="ＭＳ Ｐゴシック" pitchFamily="-109" charset="-128"/>
            </a:endParaRPr>
          </a:p>
        </p:txBody>
      </p:sp>
      <p:sp>
        <p:nvSpPr>
          <p:cNvPr id="64514"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47</a:t>
            </a:fld>
            <a:endParaRPr lang="en-US"/>
          </a:p>
        </p:txBody>
      </p:sp>
      <p:sp>
        <p:nvSpPr>
          <p:cNvPr id="2" name="Date Placeholder 1"/>
          <p:cNvSpPr>
            <a:spLocks noGrp="1"/>
          </p:cNvSpPr>
          <p:nvPr>
            <p:ph type="dt" sz="half" idx="12"/>
          </p:nvPr>
        </p:nvSpPr>
        <p:spPr/>
        <p:txBody>
          <a:bodyPr/>
          <a:lstStyle/>
          <a:p>
            <a:fld id="{FA25A28C-818C-0048-BDD3-28E51B089D5D}"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Other Factors</a:t>
            </a:r>
          </a:p>
        </p:txBody>
      </p:sp>
      <p:sp>
        <p:nvSpPr>
          <p:cNvPr id="66566" name="Rectangle 3"/>
          <p:cNvSpPr>
            <a:spLocks noGrp="1" noChangeArrowheads="1"/>
          </p:cNvSpPr>
          <p:nvPr>
            <p:ph idx="1"/>
          </p:nvPr>
        </p:nvSpPr>
        <p:spPr>
          <a:xfrm>
            <a:off x="457200" y="1600200"/>
            <a:ext cx="8178800" cy="4457700"/>
          </a:xfrm>
        </p:spPr>
        <p:txBody>
          <a:bodyPr/>
          <a:lstStyle/>
          <a:p>
            <a:pPr eaLnBrk="1" hangingPunct="1"/>
            <a:r>
              <a:rPr lang="en-US">
                <a:ea typeface="ＭＳ Ｐゴシック" pitchFamily="-109" charset="-128"/>
                <a:cs typeface="ＭＳ Ｐゴシック" pitchFamily="-109" charset="-128"/>
              </a:rPr>
              <a:t>Police: outstanding warrants</a:t>
            </a:r>
          </a:p>
          <a:p>
            <a:pPr eaLnBrk="1" hangingPunct="1"/>
            <a:r>
              <a:rPr lang="en-US">
                <a:ea typeface="ＭＳ Ｐゴシック" pitchFamily="-109" charset="-128"/>
                <a:cs typeface="ＭＳ Ｐゴシック" pitchFamily="-109" charset="-128"/>
              </a:rPr>
              <a:t>Combos: child support /driver’s license</a:t>
            </a:r>
          </a:p>
          <a:p>
            <a:pPr eaLnBrk="1" hangingPunct="1"/>
            <a:r>
              <a:rPr lang="en-US">
                <a:ea typeface="ＭＳ Ｐゴシック" pitchFamily="-109" charset="-128"/>
                <a:cs typeface="ＭＳ Ｐゴシック" pitchFamily="-109" charset="-128"/>
              </a:rPr>
              <a:t>Immigration</a:t>
            </a:r>
          </a:p>
          <a:p>
            <a:pPr eaLnBrk="1" hangingPunct="1"/>
            <a:r>
              <a:rPr lang="en-US">
                <a:ea typeface="ＭＳ Ｐゴシック" pitchFamily="-109" charset="-128"/>
                <a:cs typeface="ＭＳ Ｐゴシック" pitchFamily="-109" charset="-128"/>
              </a:rPr>
              <a:t>Public health</a:t>
            </a:r>
          </a:p>
          <a:p>
            <a:pPr eaLnBrk="1" hangingPunct="1"/>
            <a:r>
              <a:rPr lang="en-US">
                <a:ea typeface="ＭＳ Ｐゴシック" pitchFamily="-109" charset="-128"/>
                <a:cs typeface="ＭＳ Ｐゴシック" pitchFamily="-109" charset="-128"/>
              </a:rPr>
              <a:t>Security of Information</a:t>
            </a:r>
          </a:p>
          <a:p>
            <a:pPr eaLnBrk="1" hangingPunct="1"/>
            <a:endParaRPr lang="en-US">
              <a:ea typeface="ＭＳ Ｐゴシック" pitchFamily="-109" charset="-128"/>
              <a:cs typeface="ＭＳ Ｐゴシック" pitchFamily="-109" charset="-128"/>
            </a:endParaRPr>
          </a:p>
        </p:txBody>
      </p:sp>
      <p:sp>
        <p:nvSpPr>
          <p:cNvPr id="66562"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48</a:t>
            </a:fld>
            <a:endParaRPr lang="en-US"/>
          </a:p>
        </p:txBody>
      </p:sp>
      <p:sp>
        <p:nvSpPr>
          <p:cNvPr id="2" name="Date Placeholder 1"/>
          <p:cNvSpPr>
            <a:spLocks noGrp="1"/>
          </p:cNvSpPr>
          <p:nvPr>
            <p:ph type="dt" sz="half" idx="12"/>
          </p:nvPr>
        </p:nvSpPr>
        <p:spPr/>
        <p:txBody>
          <a:bodyPr/>
          <a:lstStyle/>
          <a:p>
            <a:fld id="{B68346A6-E1B0-6D4C-ACEC-5816D5D31C62}"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Other Factors II</a:t>
            </a:r>
          </a:p>
        </p:txBody>
      </p:sp>
      <p:sp>
        <p:nvSpPr>
          <p:cNvPr id="68614" name="Rectangle 3"/>
          <p:cNvSpPr>
            <a:spLocks noGrp="1" noChangeArrowheads="1"/>
          </p:cNvSpPr>
          <p:nvPr>
            <p:ph idx="1"/>
          </p:nvPr>
        </p:nvSpPr>
        <p:spPr>
          <a:xfrm>
            <a:off x="457200" y="1600200"/>
            <a:ext cx="8178800" cy="4457700"/>
          </a:xfrm>
        </p:spPr>
        <p:txBody>
          <a:bodyPr/>
          <a:lstStyle/>
          <a:p>
            <a:pPr eaLnBrk="1" hangingPunct="1">
              <a:lnSpc>
                <a:spcPct val="90000"/>
              </a:lnSpc>
            </a:pPr>
            <a:r>
              <a:rPr lang="en-US">
                <a:ea typeface="ＭＳ Ｐゴシック" pitchFamily="-109" charset="-128"/>
                <a:cs typeface="ＭＳ Ｐゴシック" pitchFamily="-109" charset="-128"/>
              </a:rPr>
              <a:t>Surveillance</a:t>
            </a:r>
          </a:p>
          <a:p>
            <a:pPr eaLnBrk="1" hangingPunct="1">
              <a:lnSpc>
                <a:spcPct val="90000"/>
              </a:lnSpc>
            </a:pPr>
            <a:r>
              <a:rPr lang="en-US">
                <a:ea typeface="ＭＳ Ｐゴシック" pitchFamily="-109" charset="-128"/>
                <a:cs typeface="ＭＳ Ｐゴシック" pitchFamily="-109" charset="-128"/>
              </a:rPr>
              <a:t>Freedom of association</a:t>
            </a:r>
          </a:p>
          <a:p>
            <a:pPr eaLnBrk="1" hangingPunct="1">
              <a:lnSpc>
                <a:spcPct val="90000"/>
              </a:lnSpc>
            </a:pPr>
            <a:r>
              <a:rPr lang="en-US">
                <a:ea typeface="ＭＳ Ｐゴシック" pitchFamily="-109" charset="-128"/>
                <a:cs typeface="ＭＳ Ｐゴシック" pitchFamily="-109" charset="-128"/>
              </a:rPr>
              <a:t>Anonymity? Newsgroups, email, snail mail, posters &amp; flyers, ads.</a:t>
            </a:r>
          </a:p>
          <a:p>
            <a:pPr eaLnBrk="1" hangingPunct="1">
              <a:lnSpc>
                <a:spcPct val="90000"/>
              </a:lnSpc>
            </a:pPr>
            <a:r>
              <a:rPr lang="en-US">
                <a:ea typeface="ＭＳ Ｐゴシック" pitchFamily="-109" charset="-128"/>
                <a:cs typeface="ＭＳ Ｐゴシック" pitchFamily="-109" charset="-128"/>
              </a:rPr>
              <a:t>Criminal background</a:t>
            </a:r>
          </a:p>
          <a:p>
            <a:pPr eaLnBrk="1" hangingPunct="1">
              <a:lnSpc>
                <a:spcPct val="90000"/>
              </a:lnSpc>
            </a:pPr>
            <a:r>
              <a:rPr lang="en-US">
                <a:ea typeface="ＭＳ Ｐゴシック" pitchFamily="-109" charset="-128"/>
                <a:cs typeface="ＭＳ Ｐゴシック" pitchFamily="-109" charset="-128"/>
              </a:rPr>
              <a:t>Sexual harassment</a:t>
            </a:r>
          </a:p>
          <a:p>
            <a:pPr eaLnBrk="1" hangingPunct="1">
              <a:lnSpc>
                <a:spcPct val="90000"/>
              </a:lnSpc>
            </a:pPr>
            <a:r>
              <a:rPr lang="en-US">
                <a:ea typeface="ＭＳ Ｐゴシック" pitchFamily="-109" charset="-128"/>
                <a:cs typeface="ＭＳ Ｐゴシック" pitchFamily="-109" charset="-128"/>
              </a:rPr>
              <a:t>Discrimination</a:t>
            </a:r>
          </a:p>
          <a:p>
            <a:pPr eaLnBrk="1" hangingPunct="1">
              <a:lnSpc>
                <a:spcPct val="90000"/>
              </a:lnSpc>
            </a:pPr>
            <a:r>
              <a:rPr lang="en-US">
                <a:ea typeface="ＭＳ Ｐゴシック" pitchFamily="-109" charset="-128"/>
                <a:cs typeface="ＭＳ Ｐゴシック" pitchFamily="-109" charset="-128"/>
              </a:rPr>
              <a:t>Gun registration</a:t>
            </a:r>
          </a:p>
        </p:txBody>
      </p:sp>
      <p:sp>
        <p:nvSpPr>
          <p:cNvPr id="68610"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49</a:t>
            </a:fld>
            <a:endParaRPr lang="en-US"/>
          </a:p>
        </p:txBody>
      </p:sp>
      <p:sp>
        <p:nvSpPr>
          <p:cNvPr id="2" name="Date Placeholder 1"/>
          <p:cNvSpPr>
            <a:spLocks noGrp="1"/>
          </p:cNvSpPr>
          <p:nvPr>
            <p:ph type="dt" sz="half" idx="12"/>
          </p:nvPr>
        </p:nvSpPr>
        <p:spPr/>
        <p:txBody>
          <a:bodyPr/>
          <a:lstStyle/>
          <a:p>
            <a:fld id="{3184ECA0-2356-7F4A-AC12-2FDB8CED4C82}"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2011 Keith A. Pray</a:t>
            </a:r>
            <a:endParaRPr lang="en-US"/>
          </a:p>
        </p:txBody>
      </p:sp>
      <p:sp>
        <p:nvSpPr>
          <p:cNvPr id="8" name="TextBox 7"/>
          <p:cNvSpPr txBox="1"/>
          <p:nvPr/>
        </p:nvSpPr>
        <p:spPr>
          <a:xfrm>
            <a:off x="6171456" y="5867400"/>
            <a:ext cx="2916183" cy="461665"/>
          </a:xfrm>
          <a:prstGeom prst="rect">
            <a:avLst/>
          </a:prstGeom>
          <a:noFill/>
        </p:spPr>
        <p:txBody>
          <a:bodyPr wrap="none" rtlCol="0">
            <a:spAutoFit/>
          </a:bodyPr>
          <a:lstStyle/>
          <a:p>
            <a:r>
              <a:rPr lang="en-US" dirty="0">
                <a:solidFill>
                  <a:schemeClr val="tx1"/>
                </a:solidFill>
              </a:rPr>
              <a:t>http://</a:t>
            </a:r>
            <a:r>
              <a:rPr lang="en-US" dirty="0" err="1">
                <a:solidFill>
                  <a:schemeClr val="tx1"/>
                </a:solidFill>
              </a:rPr>
              <a:t>xkcd.com</a:t>
            </a:r>
            <a:r>
              <a:rPr lang="en-US" dirty="0" smtClean="0">
                <a:solidFill>
                  <a:schemeClr val="tx1"/>
                </a:solidFill>
              </a:rPr>
              <a:t>/1269/</a:t>
            </a: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76200" y="457200"/>
            <a:ext cx="6102877" cy="6400799"/>
          </a:xfrm>
          <a:prstGeom prst="rect">
            <a:avLst/>
          </a:prstGeom>
        </p:spPr>
      </p:pic>
    </p:spTree>
    <p:extLst>
      <p:ext uri="{BB962C8B-B14F-4D97-AF65-F5344CB8AC3E}">
        <p14:creationId xmlns:p14="http://schemas.microsoft.com/office/powerpoint/2010/main" val="3518079569"/>
      </p:ext>
    </p:extLst>
  </p:cSld>
  <p:clrMapOvr>
    <a:masterClrMapping/>
  </p:clrMapOvr>
  <p:transition xmlns:p14="http://schemas.microsoft.com/office/powerpoint/2010/mai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Companies</a:t>
            </a:r>
          </a:p>
        </p:txBody>
      </p:sp>
      <p:sp>
        <p:nvSpPr>
          <p:cNvPr id="70662" name="Rectangle 3"/>
          <p:cNvSpPr>
            <a:spLocks noGrp="1" noChangeArrowheads="1"/>
          </p:cNvSpPr>
          <p:nvPr>
            <p:ph idx="1"/>
          </p:nvPr>
        </p:nvSpPr>
        <p:spPr>
          <a:xfrm>
            <a:off x="457200" y="1885950"/>
            <a:ext cx="8178800" cy="4972050"/>
          </a:xfrm>
        </p:spPr>
        <p:txBody>
          <a:bodyPr/>
          <a:lstStyle/>
          <a:p>
            <a:pPr eaLnBrk="1" hangingPunct="1"/>
            <a:r>
              <a:rPr lang="en-US">
                <a:ea typeface="ＭＳ Ｐゴシック" pitchFamily="-109" charset="-128"/>
                <a:cs typeface="ＭＳ Ｐゴシック" pitchFamily="-109" charset="-128"/>
              </a:rPr>
              <a:t>What kinds of info should a company legitimately have about its customers, employees, or others?</a:t>
            </a:r>
          </a:p>
          <a:p>
            <a:pPr eaLnBrk="1" hangingPunct="1"/>
            <a:r>
              <a:rPr lang="en-US">
                <a:ea typeface="ＭＳ Ｐゴシック" pitchFamily="-109" charset="-128"/>
                <a:cs typeface="ＭＳ Ｐゴシック" pitchFamily="-109" charset="-128"/>
              </a:rPr>
              <a:t>What kinds of info should a company not have?</a:t>
            </a:r>
          </a:p>
          <a:p>
            <a:pPr eaLnBrk="1" hangingPunct="1"/>
            <a:r>
              <a:rPr lang="en-US">
                <a:ea typeface="ＭＳ Ｐゴシック" pitchFamily="-109" charset="-128"/>
                <a:cs typeface="ＭＳ Ｐゴシック" pitchFamily="-109" charset="-128"/>
              </a:rPr>
              <a:t>What good things (for society) could a company do with info?</a:t>
            </a:r>
          </a:p>
          <a:p>
            <a:pPr eaLnBrk="1" hangingPunct="1"/>
            <a:r>
              <a:rPr lang="en-US">
                <a:ea typeface="ＭＳ Ｐゴシック" pitchFamily="-109" charset="-128"/>
                <a:cs typeface="ＭＳ Ｐゴシック" pitchFamily="-109" charset="-128"/>
              </a:rPr>
              <a:t>What bad things could a company do?</a:t>
            </a:r>
          </a:p>
          <a:p>
            <a:pPr eaLnBrk="1" hangingPunct="1"/>
            <a:endParaRPr lang="en-US">
              <a:ea typeface="ＭＳ Ｐゴシック" pitchFamily="-109" charset="-128"/>
              <a:cs typeface="ＭＳ Ｐゴシック" pitchFamily="-109" charset="-128"/>
            </a:endParaRPr>
          </a:p>
        </p:txBody>
      </p:sp>
      <p:sp>
        <p:nvSpPr>
          <p:cNvPr id="70658"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50</a:t>
            </a:fld>
            <a:endParaRPr lang="en-US"/>
          </a:p>
        </p:txBody>
      </p:sp>
      <p:sp>
        <p:nvSpPr>
          <p:cNvPr id="2" name="Date Placeholder 1"/>
          <p:cNvSpPr>
            <a:spLocks noGrp="1"/>
          </p:cNvSpPr>
          <p:nvPr>
            <p:ph type="dt" sz="half" idx="12"/>
          </p:nvPr>
        </p:nvSpPr>
        <p:spPr/>
        <p:txBody>
          <a:bodyPr/>
          <a:lstStyle/>
          <a:p>
            <a:fld id="{8E0F5AC2-3320-C94F-80E6-7181F958D855}"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Safeguards</a:t>
            </a:r>
          </a:p>
        </p:txBody>
      </p:sp>
      <p:sp>
        <p:nvSpPr>
          <p:cNvPr id="7271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Privacy policies</a:t>
            </a:r>
          </a:p>
          <a:p>
            <a:pPr lvl="1" eaLnBrk="1" hangingPunct="1"/>
            <a:r>
              <a:rPr lang="en-US"/>
              <a:t>Special for children</a:t>
            </a:r>
          </a:p>
          <a:p>
            <a:pPr eaLnBrk="1" hangingPunct="1"/>
            <a:r>
              <a:rPr lang="en-US">
                <a:ea typeface="ＭＳ Ｐゴシック" pitchFamily="-109" charset="-128"/>
                <a:cs typeface="ＭＳ Ｐゴシック" pitchFamily="-109" charset="-128"/>
              </a:rPr>
              <a:t>Sharing within / between companies</a:t>
            </a:r>
          </a:p>
          <a:p>
            <a:pPr eaLnBrk="1" hangingPunct="1"/>
            <a:r>
              <a:rPr lang="en-US">
                <a:ea typeface="ＭＳ Ｐゴシック" pitchFamily="-109" charset="-128"/>
                <a:cs typeface="ＭＳ Ｐゴシック" pitchFamily="-109" charset="-128"/>
              </a:rPr>
              <a:t>Right to correct / comment</a:t>
            </a:r>
          </a:p>
          <a:p>
            <a:pPr eaLnBrk="1" hangingPunct="1"/>
            <a:r>
              <a:rPr lang="en-US">
                <a:ea typeface="ＭＳ Ｐゴシック" pitchFamily="-109" charset="-128"/>
                <a:cs typeface="ＭＳ Ｐゴシック" pitchFamily="-109" charset="-128"/>
              </a:rPr>
              <a:t>Privacy in the workplace</a:t>
            </a:r>
          </a:p>
          <a:p>
            <a:pPr eaLnBrk="1" hangingPunct="1"/>
            <a:r>
              <a:rPr lang="en-US">
                <a:ea typeface="ＭＳ Ｐゴシック" pitchFamily="-109" charset="-128"/>
                <a:cs typeface="ＭＳ Ｐゴシック" pitchFamily="-109" charset="-128"/>
              </a:rPr>
              <a:t>Surveillance of employees &amp; customers</a:t>
            </a:r>
          </a:p>
        </p:txBody>
      </p:sp>
      <p:sp>
        <p:nvSpPr>
          <p:cNvPr id="72706"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51</a:t>
            </a:fld>
            <a:endParaRPr lang="en-US"/>
          </a:p>
        </p:txBody>
      </p:sp>
      <p:sp>
        <p:nvSpPr>
          <p:cNvPr id="2" name="Date Placeholder 1"/>
          <p:cNvSpPr>
            <a:spLocks noGrp="1"/>
          </p:cNvSpPr>
          <p:nvPr>
            <p:ph type="dt" sz="half" idx="12"/>
          </p:nvPr>
        </p:nvSpPr>
        <p:spPr/>
        <p:txBody>
          <a:bodyPr/>
          <a:lstStyle/>
          <a:p>
            <a:fld id="{61C118F6-CA12-F449-8673-08A65D6EF8B3}"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Other Business Things</a:t>
            </a:r>
          </a:p>
        </p:txBody>
      </p:sp>
      <p:sp>
        <p:nvSpPr>
          <p:cNvPr id="7475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Bankruptcy</a:t>
            </a:r>
          </a:p>
          <a:p>
            <a:pPr eaLnBrk="1" hangingPunct="1"/>
            <a:r>
              <a:rPr lang="en-US">
                <a:ea typeface="ＭＳ Ｐゴシック" pitchFamily="-109" charset="-128"/>
                <a:cs typeface="ＭＳ Ｐゴシック" pitchFamily="-109" charset="-128"/>
              </a:rPr>
              <a:t>Fraud</a:t>
            </a:r>
          </a:p>
        </p:txBody>
      </p:sp>
      <p:sp>
        <p:nvSpPr>
          <p:cNvPr id="74754"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52</a:t>
            </a:fld>
            <a:endParaRPr lang="en-US"/>
          </a:p>
        </p:txBody>
      </p:sp>
      <p:sp>
        <p:nvSpPr>
          <p:cNvPr id="2" name="Date Placeholder 1"/>
          <p:cNvSpPr>
            <a:spLocks noGrp="1"/>
          </p:cNvSpPr>
          <p:nvPr>
            <p:ph type="dt" sz="half" idx="12"/>
          </p:nvPr>
        </p:nvSpPr>
        <p:spPr/>
        <p:txBody>
          <a:bodyPr/>
          <a:lstStyle/>
          <a:p>
            <a:fld id="{A94844BF-EC8A-A24B-8DF5-E4ED4AF08C3B}"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Technology</a:t>
            </a:r>
          </a:p>
        </p:txBody>
      </p:sp>
      <p:sp>
        <p:nvSpPr>
          <p:cNvPr id="76806"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Overall computer security</a:t>
            </a:r>
          </a:p>
          <a:p>
            <a:pPr eaLnBrk="1" hangingPunct="1"/>
            <a:r>
              <a:rPr lang="en-US">
                <a:ea typeface="ＭＳ Ｐゴシック" pitchFamily="-109" charset="-128"/>
                <a:cs typeface="ＭＳ Ｐゴシック" pitchFamily="-109" charset="-128"/>
              </a:rPr>
              <a:t>Encryption</a:t>
            </a:r>
          </a:p>
          <a:p>
            <a:pPr eaLnBrk="1" hangingPunct="1"/>
            <a:endParaRPr lang="en-US">
              <a:ea typeface="ＭＳ Ｐゴシック" pitchFamily="-109" charset="-128"/>
              <a:cs typeface="ＭＳ Ｐゴシック" pitchFamily="-109" charset="-128"/>
            </a:endParaRPr>
          </a:p>
        </p:txBody>
      </p:sp>
      <p:sp>
        <p:nvSpPr>
          <p:cNvPr id="76802"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53</a:t>
            </a:fld>
            <a:endParaRPr lang="en-US"/>
          </a:p>
        </p:txBody>
      </p:sp>
      <p:sp>
        <p:nvSpPr>
          <p:cNvPr id="2" name="Date Placeholder 1"/>
          <p:cNvSpPr>
            <a:spLocks noGrp="1"/>
          </p:cNvSpPr>
          <p:nvPr>
            <p:ph type="dt" sz="half" idx="12"/>
          </p:nvPr>
        </p:nvSpPr>
        <p:spPr/>
        <p:txBody>
          <a:bodyPr/>
          <a:lstStyle/>
          <a:p>
            <a:fld id="{E9260BEA-6389-9E42-9D4F-D67C0BC8DBDE}" type="datetime1">
              <a:rPr lang="en-US" smtClean="0"/>
              <a:t>4/14/14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ea typeface="ＭＳ Ｐゴシック" pitchFamily="-109" charset="-128"/>
                <a:cs typeface="ＭＳ Ｐゴシック" pitchFamily="-109" charset="-128"/>
              </a:rPr>
              <a:t>Group Quiz</a:t>
            </a:r>
          </a:p>
        </p:txBody>
      </p:sp>
      <p:sp>
        <p:nvSpPr>
          <p:cNvPr id="19459" name="Content Placeholder 2"/>
          <p:cNvSpPr>
            <a:spLocks noGrp="1"/>
          </p:cNvSpPr>
          <p:nvPr>
            <p:ph idx="1"/>
          </p:nvPr>
        </p:nvSpPr>
        <p:spPr/>
        <p:txBody>
          <a:bodyPr/>
          <a:lstStyle/>
          <a:p>
            <a:pPr marL="514350" indent="-514350">
              <a:buFont typeface="Arial Black" pitchFamily="-109" charset="0"/>
              <a:buAutoNum type="arabicPeriod"/>
            </a:pPr>
            <a:r>
              <a:rPr lang="en-US" sz="2800" dirty="0" smtClean="0">
                <a:ea typeface="ＭＳ Ｐゴシック" pitchFamily="-109" charset="-128"/>
                <a:cs typeface="ＭＳ Ｐゴシック" pitchFamily="-109" charset="-128"/>
              </a:rPr>
              <a:t>List two problems with using biometrics for identification.</a:t>
            </a:r>
          </a:p>
          <a:p>
            <a:pPr marL="514350" indent="-514350">
              <a:buFont typeface="Arial Black" pitchFamily="-109" charset="0"/>
              <a:buAutoNum type="arabicPeriod"/>
            </a:pPr>
            <a:r>
              <a:rPr lang="en-US" sz="2800" dirty="0" smtClean="0">
                <a:ea typeface="ＭＳ Ｐゴシック" pitchFamily="-109" charset="-128"/>
                <a:cs typeface="ＭＳ Ｐゴシック" pitchFamily="-109" charset="-128"/>
              </a:rPr>
              <a:t>List two advantages of using biometrics for identification.</a:t>
            </a:r>
          </a:p>
          <a:p>
            <a:pPr marL="514350" indent="-514350">
              <a:buFont typeface="Arial Black" pitchFamily="-109" charset="0"/>
              <a:buAutoNum type="arabicPeriod"/>
            </a:pPr>
            <a:r>
              <a:rPr lang="en-US" sz="2800" dirty="0" smtClean="0">
                <a:ea typeface="ＭＳ Ｐゴシック" pitchFamily="-109" charset="-128"/>
                <a:cs typeface="ＭＳ Ｐゴシック" pitchFamily="-109" charset="-128"/>
              </a:rPr>
              <a:t>Describe two tools people can use to protect their privacy on the Web.</a:t>
            </a:r>
          </a:p>
          <a:p>
            <a:pPr marL="514350" indent="-514350">
              <a:buFont typeface="Arial Black" pitchFamily="-109" charset="0"/>
              <a:buAutoNum type="arabicPeriod"/>
            </a:pPr>
            <a:r>
              <a:rPr lang="en-US" sz="2800" dirty="0" smtClean="0">
                <a:ea typeface="ＭＳ Ｐゴシック" pitchFamily="-109" charset="-128"/>
                <a:cs typeface="ＭＳ Ｐゴシック" pitchFamily="-109" charset="-128"/>
              </a:rPr>
              <a:t>For Daniel </a:t>
            </a:r>
            <a:r>
              <a:rPr lang="en-US" sz="2800" dirty="0" err="1" smtClean="0">
                <a:ea typeface="ＭＳ Ｐゴシック" pitchFamily="-109" charset="-128"/>
                <a:cs typeface="ＭＳ Ｐゴシック" pitchFamily="-109" charset="-128"/>
              </a:rPr>
              <a:t>Solove’s</a:t>
            </a:r>
            <a:r>
              <a:rPr lang="en-US" sz="2800" dirty="0" smtClean="0">
                <a:ea typeface="ＭＳ Ｐゴシック" pitchFamily="-109" charset="-128"/>
                <a:cs typeface="ＭＳ Ｐゴシック" pitchFamily="-109" charset="-128"/>
              </a:rPr>
              <a:t> taxonomy of privacy give an example not listed in the book of the 4 categories.</a:t>
            </a:r>
          </a:p>
        </p:txBody>
      </p:sp>
      <p:sp>
        <p:nvSpPr>
          <p:cNvPr id="19460" name="Footer Placeholder 3"/>
          <p:cNvSpPr>
            <a:spLocks noGrp="1"/>
          </p:cNvSpPr>
          <p:nvPr>
            <p:ph type="ftr" sz="quarter" idx="10"/>
          </p:nvPr>
        </p:nvSpPr>
        <p:spPr>
          <a:noFill/>
        </p:spPr>
        <p:txBody>
          <a:bodyPr/>
          <a:lstStyle/>
          <a:p>
            <a:r>
              <a:rPr lang="en-US" smtClean="0"/>
              <a:t>© 2014 Keith A. Pray</a:t>
            </a:r>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6</a:t>
            </a:fld>
            <a:endParaRPr lang="en-US"/>
          </a:p>
        </p:txBody>
      </p:sp>
      <p:sp>
        <p:nvSpPr>
          <p:cNvPr id="2" name="Date Placeholder 1"/>
          <p:cNvSpPr>
            <a:spLocks noGrp="1"/>
          </p:cNvSpPr>
          <p:nvPr>
            <p:ph type="dt" sz="half" idx="12"/>
          </p:nvPr>
        </p:nvSpPr>
        <p:spPr/>
        <p:txBody>
          <a:bodyPr/>
          <a:lstStyle/>
          <a:p>
            <a:fld id="{C09AA907-2D95-044F-AF12-B0AEC9B6C866}" type="datetime1">
              <a:rPr lang="en-US" smtClean="0"/>
              <a:t>4/14/14</a:t>
            </a:fld>
            <a:endParaRPr lang="en-US"/>
          </a:p>
        </p:txBody>
      </p:sp>
    </p:spTree>
    <p:extLst>
      <p:ext uri="{BB962C8B-B14F-4D97-AF65-F5344CB8AC3E}">
        <p14:creationId xmlns:p14="http://schemas.microsoft.com/office/powerpoint/2010/main" val="335661938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p>
        </p:txBody>
      </p:sp>
      <p:sp>
        <p:nvSpPr>
          <p:cNvPr id="3" name="Slide Number Placeholder 2"/>
          <p:cNvSpPr>
            <a:spLocks noGrp="1"/>
          </p:cNvSpPr>
          <p:nvPr>
            <p:ph type="sldNum" sz="quarter" idx="11"/>
          </p:nvPr>
        </p:nvSpPr>
        <p:spPr/>
        <p:txBody>
          <a:bodyPr/>
          <a:lstStyle/>
          <a:p>
            <a:fld id="{CC7FDFB7-4A96-0F4D-9A4A-E56F94FA24DB}" type="slidenum">
              <a:rPr lang="en-US" smtClean="0"/>
              <a:pPr/>
              <a:t>7</a:t>
            </a:fld>
            <a:endParaRPr lang="en-US"/>
          </a:p>
        </p:txBody>
      </p:sp>
      <p:sp>
        <p:nvSpPr>
          <p:cNvPr id="2" name="Date Placeholder 1"/>
          <p:cNvSpPr>
            <a:spLocks noGrp="1"/>
          </p:cNvSpPr>
          <p:nvPr>
            <p:ph type="dt" sz="half" idx="12"/>
          </p:nvPr>
        </p:nvSpPr>
        <p:spPr/>
        <p:txBody>
          <a:bodyPr/>
          <a:lstStyle/>
          <a:p>
            <a:fld id="{4440F0F2-EAEB-9041-A97B-156787B84CB9}" type="datetime1">
              <a:rPr lang="en-US" smtClean="0"/>
              <a:t>4/14/14</a:t>
            </a:fld>
            <a:endParaRPr lang="en-US"/>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33980952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Assignment</a:t>
            </a:r>
          </a:p>
        </p:txBody>
      </p:sp>
      <p:sp>
        <p:nvSpPr>
          <p:cNvPr id="70662" name="Rectangle 3"/>
          <p:cNvSpPr>
            <a:spLocks noGrp="1" noChangeArrowheads="1"/>
          </p:cNvSpPr>
          <p:nvPr>
            <p:ph idx="1"/>
          </p:nvPr>
        </p:nvSpPr>
        <p:spPr/>
        <p:txBody>
          <a:bodyPr/>
          <a:lstStyle/>
          <a:p>
            <a:pPr eaLnBrk="1" hangingPunct="1"/>
            <a:r>
              <a:rPr lang="en-US" sz="2600" dirty="0" smtClean="0">
                <a:ea typeface="ＭＳ Ｐゴシック" charset="-128"/>
                <a:cs typeface="ＭＳ Ｐゴシック" charset="-128"/>
              </a:rPr>
              <a:t>One Page paper:</a:t>
            </a:r>
          </a:p>
          <a:p>
            <a:pPr lvl="1" eaLnBrk="1" hangingPunct="1"/>
            <a:r>
              <a:rPr lang="en-US" sz="1800" dirty="0" smtClean="0"/>
              <a:t>Will eliminating anonymity make computers more secure?</a:t>
            </a:r>
          </a:p>
          <a:p>
            <a:pPr lvl="1" eaLnBrk="1" hangingPunct="1"/>
            <a:endParaRPr lang="en-US" sz="1800" dirty="0" smtClean="0"/>
          </a:p>
          <a:p>
            <a:pPr lvl="1" eaLnBrk="1" hangingPunct="1"/>
            <a:r>
              <a:rPr lang="en-US" sz="1800" dirty="0" smtClean="0"/>
              <a:t>Sources could include legislation not covered in your text concerning computer related crimes.</a:t>
            </a:r>
          </a:p>
        </p:txBody>
      </p:sp>
      <p:sp>
        <p:nvSpPr>
          <p:cNvPr id="70658" name="Footer Placeholder 3"/>
          <p:cNvSpPr>
            <a:spLocks noGrp="1"/>
          </p:cNvSpPr>
          <p:nvPr>
            <p:ph type="ftr" sz="quarter" idx="10"/>
          </p:nvPr>
        </p:nvSpPr>
        <p:spPr>
          <a:noFill/>
        </p:spPr>
        <p:txBody>
          <a:bodyPr/>
          <a:lstStyle/>
          <a:p>
            <a:r>
              <a:rPr lang="en-US" smtClean="0"/>
              <a:t>© 2014 Keith A. Pray</a:t>
            </a:r>
          </a:p>
        </p:txBody>
      </p:sp>
      <p:sp>
        <p:nvSpPr>
          <p:cNvPr id="70659" name="Slide Number Placeholder 4"/>
          <p:cNvSpPr>
            <a:spLocks noGrp="1"/>
          </p:cNvSpPr>
          <p:nvPr>
            <p:ph type="sldNum" sz="quarter" idx="11"/>
          </p:nvPr>
        </p:nvSpPr>
        <p:spPr>
          <a:noFill/>
        </p:spPr>
        <p:txBody>
          <a:bodyPr/>
          <a:lstStyle/>
          <a:p>
            <a:fld id="{66A7908D-4573-4A48-A18C-BE5AD6B0E4EF}" type="slidenum">
              <a:rPr lang="en-US"/>
              <a:pPr/>
              <a:t>8</a:t>
            </a:fld>
            <a:endParaRPr lang="en-US"/>
          </a:p>
        </p:txBody>
      </p:sp>
      <p:sp>
        <p:nvSpPr>
          <p:cNvPr id="70660" name="Date Placeholder 5"/>
          <p:cNvSpPr>
            <a:spLocks noGrp="1"/>
          </p:cNvSpPr>
          <p:nvPr>
            <p:ph type="dt" sz="half" idx="12"/>
          </p:nvPr>
        </p:nvSpPr>
        <p:spPr>
          <a:noFill/>
        </p:spPr>
        <p:txBody>
          <a:bodyPr/>
          <a:lstStyle/>
          <a:p>
            <a:fld id="{031C1A4E-612E-5942-A08F-80542804562D}" type="datetime1">
              <a:rPr lang="en-US" smtClean="0"/>
              <a:t>4/14/14</a:t>
            </a:fld>
            <a:endParaRPr lang="en-US" smtClean="0"/>
          </a:p>
        </p:txBody>
      </p:sp>
    </p:spTree>
    <p:extLst>
      <p:ext uri="{BB962C8B-B14F-4D97-AF65-F5344CB8AC3E}">
        <p14:creationId xmlns:p14="http://schemas.microsoft.com/office/powerpoint/2010/main" val="40460542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17410" name="Footer Placeholder 3"/>
          <p:cNvSpPr>
            <a:spLocks noGrp="1"/>
          </p:cNvSpPr>
          <p:nvPr>
            <p:ph type="ftr" sz="quarter" idx="10"/>
          </p:nvPr>
        </p:nvSpPr>
        <p:spPr>
          <a:noFill/>
        </p:spPr>
        <p:txBody>
          <a:bodyPr/>
          <a:lstStyle/>
          <a:p>
            <a:r>
              <a:rPr lang="en-US" smtClean="0"/>
              <a:t>© 2014 Keith A. Pray</a:t>
            </a:r>
          </a:p>
        </p:txBody>
      </p:sp>
      <p:sp>
        <p:nvSpPr>
          <p:cNvPr id="3" name="Slide Number Placeholder 2"/>
          <p:cNvSpPr>
            <a:spLocks noGrp="1"/>
          </p:cNvSpPr>
          <p:nvPr>
            <p:ph type="sldNum" sz="quarter" idx="11"/>
          </p:nvPr>
        </p:nvSpPr>
        <p:spPr/>
        <p:txBody>
          <a:bodyPr/>
          <a:lstStyle/>
          <a:p>
            <a:fld id="{CC7FDFB7-4A96-0F4D-9A4A-E56F94FA24DB}" type="slidenum">
              <a:rPr lang="en-US" smtClean="0"/>
              <a:pPr/>
              <a:t>9</a:t>
            </a:fld>
            <a:endParaRPr lang="en-US"/>
          </a:p>
        </p:txBody>
      </p:sp>
      <p:sp>
        <p:nvSpPr>
          <p:cNvPr id="2" name="Date Placeholder 1"/>
          <p:cNvSpPr>
            <a:spLocks noGrp="1"/>
          </p:cNvSpPr>
          <p:nvPr>
            <p:ph type="dt" sz="half" idx="12"/>
          </p:nvPr>
        </p:nvSpPr>
        <p:spPr/>
        <p:txBody>
          <a:bodyPr/>
          <a:lstStyle/>
          <a:p>
            <a:fld id="{A53BFC7A-05DC-3349-8B74-5DA2469A4026}" type="datetime1">
              <a:rPr lang="en-US" smtClean="0"/>
              <a:t>4/14/14</a:t>
            </a:fld>
            <a:endParaRPr lang="en-US"/>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33980952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theme/theme1.xml><?xml version="1.0" encoding="utf-8"?>
<a:theme xmlns:a="http://schemas.openxmlformats.org/drawingml/2006/main" name="Presentation_Template">
  <a:themeElements>
    <a:clrScheme name="Custom 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3C3D44"/>
      </a:hlink>
      <a:folHlink>
        <a:srgbClr val="3F3F3F"/>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Presentation_Template.thmx</Template>
  <TotalTime>65004</TotalTime>
  <Words>7724</Words>
  <Application>Microsoft Macintosh PowerPoint</Application>
  <PresentationFormat>On-screen Show (4:3)</PresentationFormat>
  <Paragraphs>780</Paragraphs>
  <Slides>53</Slides>
  <Notes>52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Presentation_Template</vt:lpstr>
      <vt:lpstr>Class 8 Privacy</vt:lpstr>
      <vt:lpstr>Mid Term Survey Results</vt:lpstr>
      <vt:lpstr>Overview</vt:lpstr>
      <vt:lpstr>PowerPoint Presentation</vt:lpstr>
      <vt:lpstr>PowerPoint Presentation</vt:lpstr>
      <vt:lpstr>Group Quiz</vt:lpstr>
      <vt:lpstr>Overview</vt:lpstr>
      <vt:lpstr>Assignment</vt:lpstr>
      <vt:lpstr>Overview</vt:lpstr>
      <vt:lpstr>Information Privacy and the Russian Government</vt:lpstr>
      <vt:lpstr>Precedents in the Olympics</vt:lpstr>
      <vt:lpstr>Sochi 2014 Practices</vt:lpstr>
      <vt:lpstr>Reasons for Sochi Security</vt:lpstr>
      <vt:lpstr>Attitude of the Russian Government</vt:lpstr>
      <vt:lpstr>Sources</vt:lpstr>
      <vt:lpstr>What is Drone?</vt:lpstr>
      <vt:lpstr>What does drone do?</vt:lpstr>
      <vt:lpstr>Domestic Policing &amp; Surveillance</vt:lpstr>
      <vt:lpstr>What is drone capable of?</vt:lpstr>
      <vt:lpstr>Conclusion</vt:lpstr>
      <vt:lpstr>Sources</vt:lpstr>
      <vt:lpstr>Edward Snowden - Overview</vt:lpstr>
      <vt:lpstr>Edward Snowden</vt:lpstr>
      <vt:lpstr>Corporate PR Reactions</vt:lpstr>
      <vt:lpstr>Influences</vt:lpstr>
      <vt:lpstr>Influences (cont.)</vt:lpstr>
      <vt:lpstr>Conclusion</vt:lpstr>
      <vt:lpstr>Sources</vt:lpstr>
      <vt:lpstr>Privacy &amp; Security</vt:lpstr>
      <vt:lpstr>Why is this a concern?</vt:lpstr>
      <vt:lpstr>And the cause for concern increased in 2014</vt:lpstr>
      <vt:lpstr>What does the government collect?</vt:lpstr>
      <vt:lpstr>The national information apparatus</vt:lpstr>
      <vt:lpstr>Majority of Americans Approve Tracking Calls</vt:lpstr>
      <vt:lpstr>Do the programs help national security?</vt:lpstr>
      <vt:lpstr>Do the programs help national security?</vt:lpstr>
      <vt:lpstr>Do the programs help national security?</vt:lpstr>
      <vt:lpstr>In conclusion</vt:lpstr>
      <vt:lpstr>Class 8  The End</vt:lpstr>
      <vt:lpstr>My Reading Notes (4th Edition) 5.1-5.7</vt:lpstr>
      <vt:lpstr>My Reading Notes  (4th Edition) 5.8-5.11</vt:lpstr>
      <vt:lpstr>A Privacy Quote</vt:lpstr>
      <vt:lpstr>Privacy</vt:lpstr>
      <vt:lpstr>Privacy</vt:lpstr>
      <vt:lpstr>Privacy</vt:lpstr>
      <vt:lpstr>Government</vt:lpstr>
      <vt:lpstr>What Safeguards Are There?</vt:lpstr>
      <vt:lpstr>Other Factors</vt:lpstr>
      <vt:lpstr>Other Factors II</vt:lpstr>
      <vt:lpstr>Companies</vt:lpstr>
      <vt:lpstr>Safeguards</vt:lpstr>
      <vt:lpstr>Other Business Things</vt:lpstr>
      <vt:lpstr>Technology</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A. Pray</cp:lastModifiedBy>
  <cp:revision>467</cp:revision>
  <cp:lastPrinted>2004-04-28T16:30:48Z</cp:lastPrinted>
  <dcterms:created xsi:type="dcterms:W3CDTF">2010-11-11T03:44:14Z</dcterms:created>
  <dcterms:modified xsi:type="dcterms:W3CDTF">2014-04-14T15:45:46Z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