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56" r:id="rId2"/>
    <p:sldId id="345" r:id="rId3"/>
    <p:sldId id="400" r:id="rId4"/>
    <p:sldId id="401" r:id="rId5"/>
    <p:sldId id="402" r:id="rId6"/>
    <p:sldId id="392" r:id="rId7"/>
    <p:sldId id="393" r:id="rId8"/>
    <p:sldId id="394" r:id="rId9"/>
    <p:sldId id="395" r:id="rId10"/>
    <p:sldId id="396" r:id="rId11"/>
    <p:sldId id="397" r:id="rId12"/>
    <p:sldId id="380" r:id="rId13"/>
    <p:sldId id="383" r:id="rId14"/>
    <p:sldId id="398" r:id="rId15"/>
    <p:sldId id="399" r:id="rId16"/>
    <p:sldId id="329" r:id="rId17"/>
    <p:sldId id="381" r:id="rId18"/>
  </p:sldIdLst>
  <p:sldSz cx="9144000" cy="6858000" type="screen4x3"/>
  <p:notesSz cx="6858000" cy="9144000"/>
  <p:defaultTextStyle>
    <a:defPPr>
      <a:defRPr lang="en-US"/>
    </a:defPPr>
    <a:lvl1pPr algn="ctr" rtl="0" fontAlgn="base">
      <a:spcBef>
        <a:spcPct val="0"/>
      </a:spcBef>
      <a:spcAft>
        <a:spcPct val="0"/>
      </a:spcAft>
      <a:defRPr sz="2400" kern="1200">
        <a:solidFill>
          <a:schemeClr val="tx2"/>
        </a:solidFill>
        <a:latin typeface="Times New Roman" charset="0"/>
        <a:ea typeface="+mn-ea"/>
        <a:cs typeface="+mn-cs"/>
      </a:defRPr>
    </a:lvl1pPr>
    <a:lvl2pPr marL="457200" algn="ctr" rtl="0" fontAlgn="base">
      <a:spcBef>
        <a:spcPct val="0"/>
      </a:spcBef>
      <a:spcAft>
        <a:spcPct val="0"/>
      </a:spcAft>
      <a:defRPr sz="2400" kern="1200">
        <a:solidFill>
          <a:schemeClr val="tx2"/>
        </a:solidFill>
        <a:latin typeface="Times New Roman" charset="0"/>
        <a:ea typeface="+mn-ea"/>
        <a:cs typeface="+mn-cs"/>
      </a:defRPr>
    </a:lvl2pPr>
    <a:lvl3pPr marL="914400" algn="ctr" rtl="0" fontAlgn="base">
      <a:spcBef>
        <a:spcPct val="0"/>
      </a:spcBef>
      <a:spcAft>
        <a:spcPct val="0"/>
      </a:spcAft>
      <a:defRPr sz="2400" kern="1200">
        <a:solidFill>
          <a:schemeClr val="tx2"/>
        </a:solidFill>
        <a:latin typeface="Times New Roman" charset="0"/>
        <a:ea typeface="+mn-ea"/>
        <a:cs typeface="+mn-cs"/>
      </a:defRPr>
    </a:lvl3pPr>
    <a:lvl4pPr marL="1371600" algn="ctr" rtl="0" fontAlgn="base">
      <a:spcBef>
        <a:spcPct val="0"/>
      </a:spcBef>
      <a:spcAft>
        <a:spcPct val="0"/>
      </a:spcAft>
      <a:defRPr sz="2400" kern="1200">
        <a:solidFill>
          <a:schemeClr val="tx2"/>
        </a:solidFill>
        <a:latin typeface="Times New Roman" charset="0"/>
        <a:ea typeface="+mn-ea"/>
        <a:cs typeface="+mn-cs"/>
      </a:defRPr>
    </a:lvl4pPr>
    <a:lvl5pPr marL="1828800" algn="ctr" rtl="0" fontAlgn="base">
      <a:spcBef>
        <a:spcPct val="0"/>
      </a:spcBef>
      <a:spcAft>
        <a:spcPct val="0"/>
      </a:spcAft>
      <a:defRPr sz="2400" kern="1200">
        <a:solidFill>
          <a:schemeClr val="tx2"/>
        </a:solidFill>
        <a:latin typeface="Times New Roman" charset="0"/>
        <a:ea typeface="+mn-ea"/>
        <a:cs typeface="+mn-cs"/>
      </a:defRPr>
    </a:lvl5pPr>
    <a:lvl6pPr marL="2286000" algn="l" defTabSz="457200" rtl="0" eaLnBrk="1" latinLnBrk="0" hangingPunct="1">
      <a:defRPr sz="2400" kern="1200">
        <a:solidFill>
          <a:schemeClr val="tx2"/>
        </a:solidFill>
        <a:latin typeface="Times New Roman" charset="0"/>
        <a:ea typeface="+mn-ea"/>
        <a:cs typeface="+mn-cs"/>
      </a:defRPr>
    </a:lvl6pPr>
    <a:lvl7pPr marL="2743200" algn="l" defTabSz="457200" rtl="0" eaLnBrk="1" latinLnBrk="0" hangingPunct="1">
      <a:defRPr sz="2400" kern="1200">
        <a:solidFill>
          <a:schemeClr val="tx2"/>
        </a:solidFill>
        <a:latin typeface="Times New Roman" charset="0"/>
        <a:ea typeface="+mn-ea"/>
        <a:cs typeface="+mn-cs"/>
      </a:defRPr>
    </a:lvl7pPr>
    <a:lvl8pPr marL="3200400" algn="l" defTabSz="457200" rtl="0" eaLnBrk="1" latinLnBrk="0" hangingPunct="1">
      <a:defRPr sz="2400" kern="1200">
        <a:solidFill>
          <a:schemeClr val="tx2"/>
        </a:solidFill>
        <a:latin typeface="Times New Roman" charset="0"/>
        <a:ea typeface="+mn-ea"/>
        <a:cs typeface="+mn-cs"/>
      </a:defRPr>
    </a:lvl8pPr>
    <a:lvl9pPr marL="3657600" algn="l" defTabSz="457200" rtl="0" eaLnBrk="1" latinLnBrk="0" hangingPunct="1">
      <a:defRPr sz="2400" kern="1200">
        <a:solidFill>
          <a:schemeClr val="tx2"/>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70" autoAdjust="0"/>
    <p:restoredTop sz="70618" autoAdjust="0"/>
  </p:normalViewPr>
  <p:slideViewPr>
    <p:cSldViewPr>
      <p:cViewPr varScale="1">
        <p:scale>
          <a:sx n="79" d="100"/>
          <a:sy n="79" d="100"/>
        </p:scale>
        <p:origin x="-1208"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88" d="100"/>
        <a:sy n="188" d="100"/>
      </p:scale>
      <p:origin x="0" y="1296"/>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endParaRPr lang="en-US"/>
          </a:p>
        </p:txBody>
      </p:sp>
      <p:sp>
        <p:nvSpPr>
          <p:cNvPr id="6861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fld id="{05B5A00A-D77E-2F45-9C37-BB4291438CEF}" type="datetime1">
              <a:rPr lang="en-US"/>
              <a:pPr/>
              <a:t>3/20/14</a:t>
            </a:fld>
            <a:endParaRPr lang="en-US"/>
          </a:p>
        </p:txBody>
      </p:sp>
      <p:sp>
        <p:nvSpPr>
          <p:cNvPr id="6861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endParaRPr lang="en-US"/>
          </a:p>
        </p:txBody>
      </p:sp>
      <p:sp>
        <p:nvSpPr>
          <p:cNvPr id="6861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7AAAC4E3-FC92-544A-8628-7FAF5B0D6536}" type="slidenum">
              <a:rPr lang="en-US"/>
              <a:pPr/>
              <a:t>‹#›</a:t>
            </a:fld>
            <a:endParaRPr lang="en-US"/>
          </a:p>
        </p:txBody>
      </p:sp>
    </p:spTree>
    <p:extLst>
      <p:ext uri="{BB962C8B-B14F-4D97-AF65-F5344CB8AC3E}">
        <p14:creationId xmlns:p14="http://schemas.microsoft.com/office/powerpoint/2010/main" val="38290365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endParaRPr lang="en-US"/>
          </a:p>
        </p:txBody>
      </p:sp>
      <p:sp>
        <p:nvSpPr>
          <p:cNvPr id="6758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fld id="{5B1D91B5-0560-D74B-B065-4EF9F19733B0}" type="datetime1">
              <a:rPr lang="en-US"/>
              <a:pPr/>
              <a:t>3/20/14</a:t>
            </a:fld>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758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759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endParaRPr lang="en-US"/>
          </a:p>
        </p:txBody>
      </p:sp>
      <p:sp>
        <p:nvSpPr>
          <p:cNvPr id="6759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fld id="{4C3F5EA3-DEE8-D344-835F-F2A3C84F4AA7}" type="slidenum">
              <a:rPr lang="en-US"/>
              <a:pPr/>
              <a:t>‹#›</a:t>
            </a:fld>
            <a:endParaRPr lang="en-US"/>
          </a:p>
        </p:txBody>
      </p:sp>
    </p:spTree>
    <p:extLst>
      <p:ext uri="{BB962C8B-B14F-4D97-AF65-F5344CB8AC3E}">
        <p14:creationId xmlns:p14="http://schemas.microsoft.com/office/powerpoint/2010/main" val="3833016727"/>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ＭＳ Ｐゴシック" pitchFamily="76" charset="-128"/>
      </a:defRPr>
    </a:lvl1pPr>
    <a:lvl2pPr marL="4572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2pPr>
    <a:lvl3pPr marL="9144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3pPr>
    <a:lvl4pPr marL="13716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4pPr>
    <a:lvl5pPr marL="1828800" algn="l" rtl="0" eaLnBrk="0" fontAlgn="base" hangingPunct="0">
      <a:spcBef>
        <a:spcPct val="30000"/>
      </a:spcBef>
      <a:spcAft>
        <a:spcPct val="0"/>
      </a:spcAft>
      <a:defRPr sz="1200" kern="1200">
        <a:solidFill>
          <a:schemeClr val="tx1"/>
        </a:solidFill>
        <a:latin typeface="Arial" pitchFamily="76" charset="0"/>
        <a:ea typeface="ＭＳ Ｐゴシック" pitchFamily="7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dt" sz="quarter" idx="1"/>
          </p:nvPr>
        </p:nvSpPr>
        <p:spPr>
          <a:noFill/>
        </p:spPr>
        <p:txBody>
          <a:bodyPr/>
          <a:lstStyle/>
          <a:p>
            <a:fld id="{02DFB1AD-D0C3-3348-937C-76DFFF1AD219}" type="datetime1">
              <a:rPr lang="en-US"/>
              <a:pPr/>
              <a:t>3/20/14</a:t>
            </a:fld>
            <a:endParaRPr lang="en-US"/>
          </a:p>
        </p:txBody>
      </p:sp>
      <p:sp>
        <p:nvSpPr>
          <p:cNvPr id="17411" name="Rectangle 7"/>
          <p:cNvSpPr>
            <a:spLocks noGrp="1" noChangeArrowheads="1"/>
          </p:cNvSpPr>
          <p:nvPr>
            <p:ph type="sldNum" sz="quarter" idx="5"/>
          </p:nvPr>
        </p:nvSpPr>
        <p:spPr>
          <a:noFill/>
        </p:spPr>
        <p:txBody>
          <a:bodyPr/>
          <a:lstStyle/>
          <a:p>
            <a:fld id="{7B5E54DD-BD23-FC45-A4BE-99FFC8CF76CB}" type="slidenum">
              <a:rPr lang="en-US"/>
              <a:pPr/>
              <a:t>1</a:t>
            </a:fld>
            <a:endParaRPr lang="en-US"/>
          </a:p>
        </p:txBody>
      </p:sp>
      <p:sp>
        <p:nvSpPr>
          <p:cNvPr id="17412" name="Rectangle 2"/>
          <p:cNvSpPr>
            <a:spLocks noGrp="1" noRot="1" noChangeAspect="1" noChangeArrowheads="1" noTextEdit="1"/>
          </p:cNvSpPr>
          <p:nvPr>
            <p:ph type="sldImg"/>
          </p:nvPr>
        </p:nvSpPr>
        <p:spPr>
          <a:ln/>
        </p:spPr>
      </p:sp>
      <p:sp>
        <p:nvSpPr>
          <p:cNvPr id="17413"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Here’s the title </a:t>
            </a:r>
            <a:r>
              <a:rPr lang="en-US" dirty="0" smtClean="0">
                <a:latin typeface="Arial" charset="0"/>
                <a:ea typeface="ＭＳ Ｐゴシック" charset="-128"/>
                <a:cs typeface="ＭＳ Ｐゴシック" charset="-128"/>
              </a:rPr>
              <a:t>slide. </a:t>
            </a:r>
            <a:r>
              <a:rPr lang="en-US" dirty="0">
                <a:latin typeface="Arial" charset="0"/>
                <a:ea typeface="ＭＳ Ｐゴシック" charset="-128"/>
                <a:cs typeface="ＭＳ Ｐゴシック" charset="-128"/>
              </a:rPr>
              <a:t>Excited already, aren’t you?</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From Wikipedia: (accessed 2012-08-27)</a:t>
            </a:r>
          </a:p>
          <a:p>
            <a:pPr eaLnBrk="1" hangingPunct="1"/>
            <a:r>
              <a:rPr lang="en-US" dirty="0" smtClean="0">
                <a:latin typeface="Arial" charset="0"/>
                <a:ea typeface="ＭＳ Ｐゴシック" charset="-128"/>
                <a:cs typeface="ＭＳ Ｐゴシック" charset="-128"/>
              </a:rPr>
              <a:t>In logic, conflation is the error of treating two distinct concepts as if they were one. The result of conflating concepts may give rise to fallacies of ambiguity, including the fallacy of four terms in a categorical syllogism. For example, the word "bat" has at least two meanings: a flying animal, and a piece of sporting equipment (such as a baseball bat or a cricket bat). If these two meanings are not distinguished, the result may be the following categorical syllogism, which is clearly intended as a joke (pun):</a:t>
            </a:r>
          </a:p>
          <a:p>
            <a:pPr eaLnBrk="1" hangingPunct="1"/>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       1. All bats are animals.</a:t>
            </a:r>
          </a:p>
          <a:p>
            <a:pPr eaLnBrk="1" hangingPunct="1"/>
            <a:r>
              <a:rPr lang="en-US" dirty="0" smtClean="0">
                <a:latin typeface="Arial" charset="0"/>
                <a:ea typeface="ＭＳ Ｐゴシック" charset="-128"/>
                <a:cs typeface="ＭＳ Ｐゴシック" charset="-128"/>
              </a:rPr>
              <a:t>       2. Some wooden objects are bats.</a:t>
            </a:r>
          </a:p>
          <a:p>
            <a:pPr eaLnBrk="1" hangingPunct="1"/>
            <a:r>
              <a:rPr lang="en-US" dirty="0" smtClean="0">
                <a:latin typeface="Arial" charset="0"/>
                <a:ea typeface="ＭＳ Ｐゴシック" charset="-128"/>
                <a:cs typeface="ＭＳ Ｐゴシック" charset="-128"/>
              </a:rPr>
              <a:t>       3. Therefore, some wooden objects are animals.</a:t>
            </a:r>
          </a:p>
          <a:p>
            <a:pPr eaLnBrk="1" hangingPunct="1"/>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Conflating words with different meanings can cause real confusion. For example, respect is used both in the sense of “recognize a right" and "have high regard for". We can recognize someone's right to the opinion that humanity is controlled by alien lizards in human form, without holding this idea in high regard. But conflation of these two different concepts leads to the notion that all religious ideas, for example, should be treated with respect, rather than just the right to hold these ideas.</a:t>
            </a:r>
          </a:p>
          <a:p>
            <a:pPr eaLnBrk="1" hangingPunct="1"/>
            <a:endParaRPr lang="en-US" dirty="0" smtClean="0">
              <a:latin typeface="Arial" charset="0"/>
              <a:ea typeface="ＭＳ Ｐゴシック" charset="-128"/>
              <a:cs typeface="ＭＳ Ｐゴシック" charset="-128"/>
            </a:endParaRPr>
          </a:p>
          <a:p>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3/20/14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10</a:t>
            </a:fld>
            <a:endParaRPr lang="en-US"/>
          </a:p>
        </p:txBody>
      </p:sp>
    </p:spTree>
    <p:extLst>
      <p:ext uri="{BB962C8B-B14F-4D97-AF65-F5344CB8AC3E}">
        <p14:creationId xmlns:p14="http://schemas.microsoft.com/office/powerpoint/2010/main" val="33956174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seems to be no limit to the ways</a:t>
            </a:r>
            <a:r>
              <a:rPr lang="en-US" baseline="0" dirty="0" smtClean="0"/>
              <a:t> in which mankind can err. </a:t>
            </a:r>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3/20/14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11</a:t>
            </a:fld>
            <a:endParaRPr lang="en-US"/>
          </a:p>
        </p:txBody>
      </p:sp>
    </p:spTree>
    <p:extLst>
      <p:ext uri="{BB962C8B-B14F-4D97-AF65-F5344CB8AC3E}">
        <p14:creationId xmlns:p14="http://schemas.microsoft.com/office/powerpoint/2010/main" val="33956174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dt" sz="quarter" idx="1"/>
          </p:nvPr>
        </p:nvSpPr>
        <p:spPr>
          <a:noFill/>
        </p:spPr>
        <p:txBody>
          <a:bodyPr/>
          <a:lstStyle/>
          <a:p>
            <a:fld id="{E76C5956-E011-C24C-8386-987C50A76205}" type="datetime1">
              <a:rPr lang="en-US"/>
              <a:pPr/>
              <a:t>3/20/14</a:t>
            </a:fld>
            <a:endParaRPr lang="en-US"/>
          </a:p>
        </p:txBody>
      </p:sp>
      <p:sp>
        <p:nvSpPr>
          <p:cNvPr id="34819" name="Rectangle 7"/>
          <p:cNvSpPr>
            <a:spLocks noGrp="1" noChangeArrowheads="1"/>
          </p:cNvSpPr>
          <p:nvPr>
            <p:ph type="sldNum" sz="quarter" idx="5"/>
          </p:nvPr>
        </p:nvSpPr>
        <p:spPr>
          <a:noFill/>
        </p:spPr>
        <p:txBody>
          <a:bodyPr/>
          <a:lstStyle/>
          <a:p>
            <a:fld id="{0EF2696D-89B0-C143-A51F-AC70316E708B}" type="slidenum">
              <a:rPr lang="en-US"/>
              <a:pPr/>
              <a:t>12</a:t>
            </a:fld>
            <a:endParaRPr lang="en-US"/>
          </a:p>
        </p:txBody>
      </p:sp>
      <p:sp>
        <p:nvSpPr>
          <p:cNvPr id="34820" name="Rectangle 2"/>
          <p:cNvSpPr>
            <a:spLocks noGrp="1" noRot="1" noChangeAspect="1" noChangeArrowheads="1" noTextEdit="1"/>
          </p:cNvSpPr>
          <p:nvPr>
            <p:ph type="sldImg"/>
          </p:nvPr>
        </p:nvSpPr>
        <p:spPr>
          <a:solidFill>
            <a:srgbClr val="FFFFFF"/>
          </a:solidFill>
          <a:ln/>
        </p:spPr>
      </p:sp>
      <p:sp>
        <p:nvSpPr>
          <p:cNvPr id="34821" name="Rectangle 3"/>
          <p:cNvSpPr>
            <a:spLocks noGrp="1" noChangeArrowheads="1"/>
          </p:cNvSpPr>
          <p:nvPr>
            <p:ph type="body" idx="1"/>
          </p:nvPr>
        </p:nvSpPr>
        <p:spPr>
          <a:xfrm>
            <a:off x="914400" y="4343400"/>
            <a:ext cx="5029200" cy="4114800"/>
          </a:xfrm>
          <a:solidFill>
            <a:srgbClr val="FFFFFF"/>
          </a:solidFill>
          <a:ln>
            <a:solidFill>
              <a:srgbClr val="000000"/>
            </a:solidFill>
          </a:ln>
        </p:spPr>
        <p:txBody>
          <a:bodyPr lIns="89922" tIns="44961" rIns="89922" bIns="44961"/>
          <a:lstStyle/>
          <a:p>
            <a:pPr eaLnBrk="1" hangingPunct="1"/>
            <a:endParaRPr lang="en-US" dirty="0" smtClean="0">
              <a:latin typeface="Arial" charset="0"/>
              <a:ea typeface="ＭＳ Ｐゴシック" charset="-128"/>
              <a:cs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dt" sz="quarter" idx="1"/>
          </p:nvPr>
        </p:nvSpPr>
        <p:spPr>
          <a:noFill/>
        </p:spPr>
        <p:txBody>
          <a:bodyPr/>
          <a:lstStyle/>
          <a:p>
            <a:fld id="{7C2A4453-E795-934C-88FC-B2EFBA96771F}" type="datetime1">
              <a:rPr lang="en-US"/>
              <a:pPr/>
              <a:t>3/20/14</a:t>
            </a:fld>
            <a:endParaRPr lang="en-US"/>
          </a:p>
        </p:txBody>
      </p:sp>
      <p:sp>
        <p:nvSpPr>
          <p:cNvPr id="47107" name="Rectangle 7"/>
          <p:cNvSpPr>
            <a:spLocks noGrp="1" noChangeArrowheads="1"/>
          </p:cNvSpPr>
          <p:nvPr>
            <p:ph type="sldNum" sz="quarter" idx="5"/>
          </p:nvPr>
        </p:nvSpPr>
        <p:spPr>
          <a:noFill/>
        </p:spPr>
        <p:txBody>
          <a:bodyPr/>
          <a:lstStyle/>
          <a:p>
            <a:fld id="{F2F3ACFA-9AB7-BD46-ADAE-5B858D1C66BA}" type="slidenum">
              <a:rPr lang="en-US"/>
              <a:pPr/>
              <a:t>13</a:t>
            </a:fld>
            <a:endParaRPr lang="en-US"/>
          </a:p>
        </p:txBody>
      </p:sp>
      <p:sp>
        <p:nvSpPr>
          <p:cNvPr id="47108" name="Rectangle 2"/>
          <p:cNvSpPr>
            <a:spLocks noGrp="1" noRot="1" noChangeAspect="1" noChangeArrowheads="1"/>
          </p:cNvSpPr>
          <p:nvPr>
            <p:ph type="sldImg"/>
          </p:nvPr>
        </p:nvSpPr>
        <p:spPr>
          <a:solidFill>
            <a:srgbClr val="FFFFFF"/>
          </a:solidFill>
          <a:ln/>
        </p:spPr>
      </p:sp>
      <p:sp>
        <p:nvSpPr>
          <p:cNvPr id="47109"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atin typeface="Arial" charset="0"/>
                <a:ea typeface="ＭＳ Ｐゴシック" charset="-128"/>
                <a:cs typeface="ＭＳ Ｐゴシック" charset="-128"/>
              </a:rPr>
              <a:t>This turned into more of a pick a few movies to relate to the class and turn it into group presentations.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dt" sz="quarter" idx="1"/>
          </p:nvPr>
        </p:nvSpPr>
        <p:spPr>
          <a:noFill/>
        </p:spPr>
        <p:txBody>
          <a:bodyPr/>
          <a:lstStyle/>
          <a:p>
            <a:fld id="{1AAE72BB-B517-7B47-8B84-7007CAB888AB}" type="datetime1">
              <a:rPr lang="en-US"/>
              <a:pPr/>
              <a:t>3/20/14</a:t>
            </a:fld>
            <a:endParaRPr lang="en-US"/>
          </a:p>
        </p:txBody>
      </p:sp>
      <p:sp>
        <p:nvSpPr>
          <p:cNvPr id="45059" name="Rectangle 7"/>
          <p:cNvSpPr>
            <a:spLocks noGrp="1" noChangeArrowheads="1"/>
          </p:cNvSpPr>
          <p:nvPr>
            <p:ph type="sldNum" sz="quarter" idx="5"/>
          </p:nvPr>
        </p:nvSpPr>
        <p:spPr>
          <a:noFill/>
        </p:spPr>
        <p:txBody>
          <a:bodyPr/>
          <a:lstStyle/>
          <a:p>
            <a:fld id="{1C19FF41-F43D-D64B-B1F3-E1E60A754EB9}" type="slidenum">
              <a:rPr lang="en-US"/>
              <a:pPr/>
              <a:t>16</a:t>
            </a:fld>
            <a:endParaRPr lang="en-US"/>
          </a:p>
        </p:txBody>
      </p:sp>
      <p:sp>
        <p:nvSpPr>
          <p:cNvPr id="45060" name="Rectangle 2"/>
          <p:cNvSpPr>
            <a:spLocks noGrp="1" noRot="1" noChangeAspect="1" noChangeArrowheads="1" noTextEdit="1"/>
          </p:cNvSpPr>
          <p:nvPr>
            <p:ph type="sldImg"/>
          </p:nvPr>
        </p:nvSpPr>
        <p:spPr>
          <a:ln/>
        </p:spPr>
      </p:sp>
      <p:sp>
        <p:nvSpPr>
          <p:cNvPr id="45061" name="Rectangle 3"/>
          <p:cNvSpPr>
            <a:spLocks noGrp="1" noChangeArrowheads="1"/>
          </p:cNvSpPr>
          <p:nvPr>
            <p:ph type="body" idx="1"/>
          </p:nvPr>
        </p:nvSpPr>
        <p:spPr>
          <a:noFill/>
          <a:ln/>
        </p:spPr>
        <p:txBody>
          <a:bodyPr/>
          <a:lstStyle/>
          <a:p>
            <a:pPr eaLnBrk="1" hangingPunct="1"/>
            <a:r>
              <a:rPr lang="en-US" dirty="0">
                <a:latin typeface="Arial" charset="0"/>
                <a:ea typeface="ＭＳ Ｐゴシック" charset="-128"/>
                <a:cs typeface="ＭＳ Ｐゴシック" charset="-128"/>
              </a:rPr>
              <a:t>This is the end. The slides beyond this point are for answering questions that may arise but not needed in the main talk. Some slides may also be unfinished and are not needed but kept just in case</a:t>
            </a:r>
            <a:r>
              <a:rPr lang="en-US" dirty="0" smtClean="0">
                <a:latin typeface="Arial" charset="0"/>
                <a:ea typeface="ＭＳ Ｐゴシック" charset="-128"/>
                <a:cs typeface="ＭＳ Ｐゴシック" charset="-128"/>
              </a:rPr>
              <a:t>.</a:t>
            </a:r>
            <a:endParaRPr lang="en-US" dirty="0">
              <a:latin typeface="Arial" charset="0"/>
              <a:ea typeface="ＭＳ Ｐゴシック" charset="-128"/>
              <a:cs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dt" sz="quarter" idx="1"/>
          </p:nvPr>
        </p:nvSpPr>
        <p:spPr>
          <a:noFill/>
        </p:spPr>
        <p:txBody>
          <a:bodyPr/>
          <a:lstStyle/>
          <a:p>
            <a:fld id="{58CEE506-4105-6148-B877-139F92969E4E}" type="datetime1">
              <a:rPr lang="en-US"/>
              <a:pPr/>
              <a:t>3/20/14</a:t>
            </a:fld>
            <a:endParaRPr lang="en-US"/>
          </a:p>
        </p:txBody>
      </p:sp>
      <p:sp>
        <p:nvSpPr>
          <p:cNvPr id="49155" name="Rectangle 7"/>
          <p:cNvSpPr>
            <a:spLocks noGrp="1" noChangeArrowheads="1"/>
          </p:cNvSpPr>
          <p:nvPr>
            <p:ph type="sldNum" sz="quarter" idx="5"/>
          </p:nvPr>
        </p:nvSpPr>
        <p:spPr>
          <a:noFill/>
        </p:spPr>
        <p:txBody>
          <a:bodyPr/>
          <a:lstStyle/>
          <a:p>
            <a:fld id="{9E15C31A-C709-954E-8F88-43D912B402E7}" type="slidenum">
              <a:rPr lang="en-US"/>
              <a:pPr/>
              <a:t>17</a:t>
            </a:fld>
            <a:endParaRPr lang="en-US"/>
          </a:p>
        </p:txBody>
      </p:sp>
      <p:sp>
        <p:nvSpPr>
          <p:cNvPr id="49156" name="Rectangle 2"/>
          <p:cNvSpPr>
            <a:spLocks noGrp="1" noRot="1" noChangeAspect="1" noChangeArrowheads="1"/>
          </p:cNvSpPr>
          <p:nvPr>
            <p:ph type="sldImg"/>
          </p:nvPr>
        </p:nvSpPr>
        <p:spPr>
          <a:solidFill>
            <a:srgbClr val="FFFFFF"/>
          </a:solidFill>
          <a:ln/>
        </p:spPr>
      </p:sp>
      <p:sp>
        <p:nvSpPr>
          <p:cNvPr id="4915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atin typeface="Arial" charset="0"/>
                <a:ea typeface="ＭＳ Ｐゴシック" charset="-128"/>
                <a:cs typeface="ＭＳ Ｐゴシック" charset="-128"/>
              </a:rPr>
              <a:t>Steam engine, steamship, railroad, telephone, telegraph, photography, motion pictures, phonograph, new farm equipment.</a:t>
            </a:r>
          </a:p>
          <a:p>
            <a:pPr eaLnBrk="1" hangingPunct="1"/>
            <a:r>
              <a:rPr lang="en-US">
                <a:latin typeface="Arial" charset="0"/>
                <a:ea typeface="ＭＳ Ｐゴシック" charset="-128"/>
                <a:cs typeface="ＭＳ Ｐゴシック" charset="-128"/>
              </a:rPr>
              <a:t>Unemployment, crime, breakdown of traditional values.</a:t>
            </a:r>
          </a:p>
          <a:p>
            <a:pPr eaLnBrk="1" hangingPunct="1"/>
            <a:r>
              <a:rPr lang="en-US">
                <a:latin typeface="Arial" charset="0"/>
                <a:ea typeface="ＭＳ Ｐゴシック" charset="-128"/>
                <a:cs typeface="ＭＳ Ｐゴシック" charset="-128"/>
              </a:rPr>
              <a:t>What they feared, but people shifted jobs and produced more.</a:t>
            </a:r>
          </a:p>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dt" sz="quarter" idx="1"/>
          </p:nvPr>
        </p:nvSpPr>
        <p:spPr>
          <a:noFill/>
        </p:spPr>
        <p:txBody>
          <a:bodyPr/>
          <a:lstStyle/>
          <a:p>
            <a:fld id="{90DB3408-307E-6643-ADAA-657D04358B63}" type="datetime1">
              <a:rPr lang="en-US"/>
              <a:pPr/>
              <a:t>3/20/14</a:t>
            </a:fld>
            <a:endParaRPr lang="en-US"/>
          </a:p>
        </p:txBody>
      </p:sp>
      <p:sp>
        <p:nvSpPr>
          <p:cNvPr id="20483" name="Rectangle 7"/>
          <p:cNvSpPr>
            <a:spLocks noGrp="1" noChangeArrowheads="1"/>
          </p:cNvSpPr>
          <p:nvPr>
            <p:ph type="sldNum" sz="quarter" idx="5"/>
          </p:nvPr>
        </p:nvSpPr>
        <p:spPr>
          <a:noFill/>
        </p:spPr>
        <p:txBody>
          <a:bodyPr/>
          <a:lstStyle/>
          <a:p>
            <a:fld id="{F9AD8D38-A0D7-3543-8E2E-30758BE67BAC}" type="slidenum">
              <a:rPr lang="en-US"/>
              <a:pPr/>
              <a:t>2</a:t>
            </a:fld>
            <a:endParaRPr lang="en-US"/>
          </a:p>
        </p:txBody>
      </p:sp>
      <p:sp>
        <p:nvSpPr>
          <p:cNvPr id="20484" name="Rectangle 2"/>
          <p:cNvSpPr>
            <a:spLocks noGrp="1" noRot="1" noChangeAspect="1" noChangeArrowheads="1"/>
          </p:cNvSpPr>
          <p:nvPr>
            <p:ph type="sldImg"/>
          </p:nvPr>
        </p:nvSpPr>
        <p:spPr>
          <a:solidFill>
            <a:srgbClr val="FFFFFF"/>
          </a:solidFill>
          <a:ln/>
        </p:spPr>
      </p:sp>
      <p:sp>
        <p:nvSpPr>
          <p:cNvPr id="20485"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US" dirty="0" smtClean="0"/>
          </a:p>
        </p:txBody>
      </p:sp>
      <p:sp>
        <p:nvSpPr>
          <p:cNvPr id="4" name="Date Placeholder 3"/>
          <p:cNvSpPr>
            <a:spLocks noGrp="1"/>
          </p:cNvSpPr>
          <p:nvPr>
            <p:ph type="dt" idx="10"/>
          </p:nvPr>
        </p:nvSpPr>
        <p:spPr/>
        <p:txBody>
          <a:bodyPr/>
          <a:lstStyle/>
          <a:p>
            <a:fld id="{5B1D91B5-0560-D74B-B065-4EF9F19733B0}" type="datetime1">
              <a:rPr lang="en-US" smtClean="0"/>
              <a:pPr/>
              <a:t>3/20/14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3</a:t>
            </a:fld>
            <a:endParaRPr lang="en-US"/>
          </a:p>
        </p:txBody>
      </p:sp>
    </p:spTree>
    <p:extLst>
      <p:ext uri="{BB962C8B-B14F-4D97-AF65-F5344CB8AC3E}">
        <p14:creationId xmlns:p14="http://schemas.microsoft.com/office/powerpoint/2010/main" val="3559582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Possible Answers: </a:t>
            </a:r>
          </a:p>
          <a:p>
            <a:pPr marL="685800" lvl="1"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copying another’s words without putting the words in quotation</a:t>
            </a:r>
            <a:r>
              <a:rPr lang="en-US" sz="1200" kern="1200" baseline="0" dirty="0" smtClean="0">
                <a:solidFill>
                  <a:schemeClr val="tx1"/>
                </a:solidFill>
                <a:effectLst/>
                <a:latin typeface="Arial" pitchFamily="76" charset="0"/>
                <a:ea typeface="ＭＳ Ｐゴシック" pitchFamily="76" charset="-128"/>
                <a:cs typeface="ＭＳ Ｐゴシック" pitchFamily="76" charset="-128"/>
              </a:rPr>
              <a:t> </a:t>
            </a:r>
            <a:r>
              <a:rPr lang="en-US" sz="1200" kern="1200" dirty="0" smtClean="0">
                <a:solidFill>
                  <a:schemeClr val="tx1"/>
                </a:solidFill>
                <a:effectLst/>
                <a:latin typeface="Arial" pitchFamily="76" charset="0"/>
                <a:ea typeface="ＭＳ Ｐゴシック" pitchFamily="76" charset="-128"/>
                <a:cs typeface="ＭＳ Ｐゴシック" pitchFamily="76" charset="-128"/>
              </a:rPr>
              <a:t>marks and citing the source</a:t>
            </a:r>
          </a:p>
          <a:p>
            <a:pPr marL="685800" lvl="1"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paraphrasing another’s words without citing the source</a:t>
            </a:r>
          </a:p>
          <a:p>
            <a:pPr marL="685800" lvl="1"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incorporating someone</a:t>
            </a:r>
            <a:r>
              <a:rPr lang="en-US" sz="1200" kern="1200" baseline="0" dirty="0" smtClean="0">
                <a:solidFill>
                  <a:schemeClr val="tx1"/>
                </a:solidFill>
                <a:effectLst/>
                <a:latin typeface="Arial" pitchFamily="76" charset="0"/>
                <a:ea typeface="ＭＳ Ｐゴシック" pitchFamily="76" charset="-128"/>
                <a:cs typeface="ＭＳ Ｐゴシック" pitchFamily="76" charset="-128"/>
              </a:rPr>
              <a:t> </a:t>
            </a:r>
            <a:r>
              <a:rPr lang="en-US" sz="1200" kern="1200" dirty="0" smtClean="0">
                <a:solidFill>
                  <a:schemeClr val="tx1"/>
                </a:solidFill>
                <a:effectLst/>
                <a:latin typeface="Arial" pitchFamily="76" charset="0"/>
                <a:ea typeface="ＭＳ Ｐゴシック" pitchFamily="76" charset="-128"/>
                <a:cs typeface="ＭＳ Ｐゴシック" pitchFamily="76" charset="-128"/>
              </a:rPr>
              <a:t>else’s figures or drawings without citing the source</a:t>
            </a:r>
          </a:p>
          <a:p>
            <a:pPr marL="685800" lvl="1"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referencing facts that are not common knowledge without</a:t>
            </a:r>
            <a:r>
              <a:rPr lang="en-US" sz="1200" kern="1200" baseline="0" dirty="0" smtClean="0">
                <a:solidFill>
                  <a:schemeClr val="tx1"/>
                </a:solidFill>
                <a:effectLst/>
                <a:latin typeface="Arial" pitchFamily="76" charset="0"/>
                <a:ea typeface="ＭＳ Ｐゴシック" pitchFamily="76" charset="-128"/>
                <a:cs typeface="ＭＳ Ｐゴシック" pitchFamily="76" charset="-128"/>
              </a:rPr>
              <a:t> </a:t>
            </a:r>
            <a:r>
              <a:rPr lang="en-US" sz="1200" kern="1200" dirty="0" smtClean="0">
                <a:solidFill>
                  <a:schemeClr val="tx1"/>
                </a:solidFill>
                <a:effectLst/>
                <a:latin typeface="Arial" pitchFamily="76" charset="0"/>
                <a:ea typeface="ＭＳ Ｐゴシック" pitchFamily="76" charset="-128"/>
                <a:cs typeface="ＭＳ Ｐゴシック" pitchFamily="76" charset="-128"/>
              </a:rPr>
              <a:t>citing the source</a:t>
            </a:r>
          </a:p>
          <a:p>
            <a:pPr marL="685800" lvl="1"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using another person’s ideas without giving that person credit</a:t>
            </a:r>
            <a:endParaRPr lang="en-US" dirty="0" smtClean="0"/>
          </a:p>
          <a:p>
            <a:pPr marL="228600" indent="-228600">
              <a:buFont typeface="+mj-lt"/>
              <a:buAutoNum type="arabicPeriod"/>
            </a:pPr>
            <a:r>
              <a:rPr lang="en-US" dirty="0" smtClean="0"/>
              <a:t>Douglas </a:t>
            </a:r>
            <a:r>
              <a:rPr lang="en-US" dirty="0" err="1" smtClean="0"/>
              <a:t>Engelbart</a:t>
            </a:r>
            <a:r>
              <a:rPr lang="en-US" dirty="0" smtClean="0"/>
              <a:t> – Mother of all demos. Announce</a:t>
            </a:r>
            <a:r>
              <a:rPr lang="en-US" baseline="0" dirty="0" smtClean="0"/>
              <a:t> extra credit for watching the demo and writing a paper.</a:t>
            </a:r>
          </a:p>
          <a:p>
            <a:pPr marL="228600" indent="-228600">
              <a:buFont typeface="+mj-lt"/>
              <a:buAutoNum type="arabicPeriod"/>
            </a:pPr>
            <a:r>
              <a:rPr lang="en-US" baseline="0" dirty="0" smtClean="0"/>
              <a:t>Semaphore Telegraph</a:t>
            </a:r>
          </a:p>
          <a:p>
            <a:pPr marL="685800" lvl="1" indent="-228600">
              <a:buFont typeface="+mj-lt"/>
              <a:buAutoNum type="arabicPeriod"/>
            </a:pPr>
            <a:r>
              <a:rPr lang="en-US" baseline="0" dirty="0" smtClean="0"/>
              <a:t>Poor visibility, distance between islands</a:t>
            </a:r>
            <a:endParaRPr lang="en-US" dirty="0" smtClean="0"/>
          </a:p>
          <a:p>
            <a:pPr marL="0" indent="0">
              <a:buFont typeface="+mj-lt"/>
              <a:buNone/>
            </a:pPr>
            <a:r>
              <a:rPr lang="en-US" dirty="0" smtClean="0"/>
              <a:t>-----</a:t>
            </a:r>
          </a:p>
          <a:p>
            <a:pPr marL="228600" indent="-228600">
              <a:buAutoNum type="arabicPeriod"/>
            </a:pPr>
            <a:r>
              <a:rPr lang="en-US" dirty="0" smtClean="0"/>
              <a:t>Difference between plagiarism and misuse</a:t>
            </a:r>
            <a:r>
              <a:rPr lang="en-US" baseline="0" dirty="0" smtClean="0"/>
              <a:t> of sources?</a:t>
            </a:r>
          </a:p>
          <a:p>
            <a:pPr marL="685800" lvl="1" indent="-228600">
              <a:buAutoNum type="arabicPeriod"/>
            </a:pPr>
            <a:r>
              <a:rPr lang="en-US" baseline="0" dirty="0" smtClean="0"/>
              <a:t>Deliberate attempt to conceal source versus failure to use quotes and citations correctly.</a:t>
            </a:r>
          </a:p>
          <a:p>
            <a:pPr marL="228600" lvl="0" indent="-228600">
              <a:buAutoNum type="arabicPeriod"/>
            </a:pPr>
            <a:r>
              <a:rPr lang="en-US" baseline="0" dirty="0" smtClean="0"/>
              <a:t>Principal innovation of IBM System/360?</a:t>
            </a:r>
          </a:p>
          <a:p>
            <a:pPr marL="685800" lvl="1" indent="-228600">
              <a:buAutoNum type="arabicPeriod"/>
            </a:pPr>
            <a:r>
              <a:rPr lang="en-US" baseline="0" dirty="0" smtClean="0"/>
              <a:t>Compatible software</a:t>
            </a:r>
          </a:p>
          <a:p>
            <a:pPr marL="228600" lvl="0" indent="-228600">
              <a:buAutoNum type="arabicPeriod"/>
            </a:pPr>
            <a:r>
              <a:rPr lang="en-US" baseline="0" dirty="0" smtClean="0"/>
              <a:t>Difference between circuit switched and packet switched network?</a:t>
            </a:r>
          </a:p>
          <a:p>
            <a:pPr marL="228600" lvl="0" indent="-228600">
              <a:buAutoNum type="arabicPeriod"/>
            </a:pPr>
            <a:r>
              <a:rPr lang="en-US" baseline="0" dirty="0" smtClean="0"/>
              <a:t>What different meanings of “codex” can you list?</a:t>
            </a:r>
          </a:p>
          <a:p>
            <a:pPr marL="685800" lvl="1" indent="-228600">
              <a:buAutoNum type="arabicPeriod"/>
            </a:pPr>
            <a:r>
              <a:rPr lang="en-US" baseline="0" dirty="0" smtClean="0"/>
              <a:t>Earliest books, audio/video encoding schemes,…</a:t>
            </a:r>
          </a:p>
          <a:p>
            <a:pPr marL="228600" indent="-228600">
              <a:buAutoNum type="arabicPeriod"/>
            </a:pPr>
            <a:r>
              <a:rPr lang="en-US" dirty="0" smtClean="0"/>
              <a:t>When was the term “hypertext” introduced? The concept?</a:t>
            </a:r>
          </a:p>
          <a:p>
            <a:pPr marL="685800" lvl="1" indent="-228600">
              <a:buAutoNum type="arabicPeriod"/>
            </a:pPr>
            <a:r>
              <a:rPr lang="en-US" dirty="0" smtClean="0"/>
              <a:t>1965 (Ted Nelson) – 1945 (</a:t>
            </a:r>
            <a:r>
              <a:rPr lang="en-US" dirty="0" err="1" smtClean="0"/>
              <a:t>Vannevar</a:t>
            </a:r>
            <a:r>
              <a:rPr lang="en-US" dirty="0" smtClean="0"/>
              <a:t> Bush)</a:t>
            </a:r>
          </a:p>
          <a:p>
            <a:pPr marL="0" indent="0">
              <a:buFont typeface="+mj-lt"/>
              <a:buNone/>
            </a:pPr>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3/20/14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4</a:t>
            </a:fld>
            <a:endParaRPr lang="en-US"/>
          </a:p>
        </p:txBody>
      </p:sp>
    </p:spTree>
    <p:extLst>
      <p:ext uri="{BB962C8B-B14F-4D97-AF65-F5344CB8AC3E}">
        <p14:creationId xmlns:p14="http://schemas.microsoft.com/office/powerpoint/2010/main" val="1085502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a:t>
            </a:r>
            <a:endParaRPr lang="en-US" dirty="0"/>
          </a:p>
        </p:txBody>
      </p:sp>
      <p:sp>
        <p:nvSpPr>
          <p:cNvPr id="4" name="Date Placeholder 3"/>
          <p:cNvSpPr>
            <a:spLocks noGrp="1"/>
          </p:cNvSpPr>
          <p:nvPr>
            <p:ph type="dt" idx="10"/>
          </p:nvPr>
        </p:nvSpPr>
        <p:spPr/>
        <p:txBody>
          <a:bodyPr/>
          <a:lstStyle/>
          <a:p>
            <a:fld id="{3B3024D6-64B1-C441-91BD-25FAE899D92F}" type="datetime1">
              <a:rPr lang="en-US" smtClean="0"/>
              <a:pPr/>
              <a:t>3/20/14</a:t>
            </a:fld>
            <a:endParaRPr lang="en-US"/>
          </a:p>
        </p:txBody>
      </p:sp>
      <p:sp>
        <p:nvSpPr>
          <p:cNvPr id="5" name="Slide Number Placeholder 4"/>
          <p:cNvSpPr>
            <a:spLocks noGrp="1"/>
          </p:cNvSpPr>
          <p:nvPr>
            <p:ph type="sldNum" sz="quarter" idx="11"/>
          </p:nvPr>
        </p:nvSpPr>
        <p:spPr/>
        <p:txBody>
          <a:bodyPr/>
          <a:lstStyle/>
          <a:p>
            <a:fld id="{471AD563-529E-0F4C-B4B0-089A706BE3F1}" type="slidenum">
              <a:rPr lang="en-US" smtClean="0"/>
              <a:pPr/>
              <a:t>5</a:t>
            </a:fld>
            <a:endParaRPr lang="en-US"/>
          </a:p>
        </p:txBody>
      </p:sp>
    </p:spTree>
    <p:extLst>
      <p:ext uri="{BB962C8B-B14F-4D97-AF65-F5344CB8AC3E}">
        <p14:creationId xmlns:p14="http://schemas.microsoft.com/office/powerpoint/2010/main" val="9481865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basic argument contains 2 or more claims, one of which is the conclusion.</a:t>
            </a:r>
            <a:r>
              <a:rPr lang="en-US" baseline="0" dirty="0" smtClean="0"/>
              <a:t> The others are the premises. The premises should logically lead to the conclusion being true if each in turn is true.</a:t>
            </a:r>
          </a:p>
          <a:p>
            <a:endParaRPr lang="en-US" dirty="0" smtClean="0"/>
          </a:p>
          <a:p>
            <a:r>
              <a:rPr lang="en-US" dirty="0" smtClean="0"/>
              <a:t>For 1 page papers it</a:t>
            </a:r>
            <a:r>
              <a:rPr lang="en-US" baseline="0" dirty="0" smtClean="0"/>
              <a:t> might be more clear to start with your conclusion.</a:t>
            </a:r>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3/20/14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6</a:t>
            </a:fld>
            <a:endParaRPr lang="en-US"/>
          </a:p>
        </p:txBody>
      </p:sp>
    </p:spTree>
    <p:extLst>
      <p:ext uri="{BB962C8B-B14F-4D97-AF65-F5344CB8AC3E}">
        <p14:creationId xmlns:p14="http://schemas.microsoft.com/office/powerpoint/2010/main" val="6310521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Assuming the premises are true, does it logically follow that the conclusion must be true.</a:t>
            </a:r>
            <a:r>
              <a:rPr lang="en-US" baseline="0" dirty="0" smtClean="0"/>
              <a:t> </a:t>
            </a:r>
            <a:r>
              <a:rPr lang="en-US" dirty="0" smtClean="0"/>
              <a:t>One way of doing this is to find a counter example</a:t>
            </a:r>
            <a:r>
              <a:rPr lang="en-US" baseline="0" dirty="0" smtClean="0"/>
              <a:t> where the premises are true but the conclusion is not.</a:t>
            </a:r>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If an argument is invalid it could still be inductive, that is it could increase</a:t>
            </a:r>
            <a:r>
              <a:rPr lang="en-US" baseline="0" dirty="0" smtClean="0"/>
              <a:t> the likelihood that the conclusion is true. Otherwise it might include a fallacy. </a:t>
            </a:r>
            <a:r>
              <a:rPr lang="en-US" dirty="0" smtClean="0"/>
              <a:t>A</a:t>
            </a:r>
            <a:r>
              <a:rPr lang="en-US" baseline="0" dirty="0" smtClean="0"/>
              <a:t> fallacy is an error in logic.</a:t>
            </a:r>
          </a:p>
          <a:p>
            <a:endParaRPr lang="en-US" baseline="0" dirty="0" smtClean="0"/>
          </a:p>
          <a:p>
            <a:r>
              <a:rPr lang="en-US" baseline="0" dirty="0" smtClean="0"/>
              <a:t>If an argument is valid or inductive the premises should be verified as facts. If they are true the argument is sound, and the argument strong. Otherwise the argument is weak.</a:t>
            </a:r>
            <a:endParaRPr lang="en-US" dirty="0" smtClean="0"/>
          </a:p>
          <a:p>
            <a:endParaRPr lang="en-US" dirty="0" smtClean="0"/>
          </a:p>
        </p:txBody>
      </p:sp>
      <p:sp>
        <p:nvSpPr>
          <p:cNvPr id="4" name="Date Placeholder 3"/>
          <p:cNvSpPr>
            <a:spLocks noGrp="1"/>
          </p:cNvSpPr>
          <p:nvPr>
            <p:ph type="dt" idx="10"/>
          </p:nvPr>
        </p:nvSpPr>
        <p:spPr/>
        <p:txBody>
          <a:bodyPr/>
          <a:lstStyle/>
          <a:p>
            <a:fld id="{5B1D91B5-0560-D74B-B065-4EF9F19733B0}" type="datetime1">
              <a:rPr lang="en-US" smtClean="0"/>
              <a:pPr/>
              <a:t>3/20/14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7</a:t>
            </a:fld>
            <a:endParaRPr lang="en-US"/>
          </a:p>
        </p:txBody>
      </p:sp>
    </p:spTree>
    <p:extLst>
      <p:ext uri="{BB962C8B-B14F-4D97-AF65-F5344CB8AC3E}">
        <p14:creationId xmlns:p14="http://schemas.microsoft.com/office/powerpoint/2010/main" val="12890072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Appeal to authority is like proof</a:t>
            </a:r>
            <a:r>
              <a:rPr lang="en-US" baseline="0" dirty="0" smtClean="0"/>
              <a:t> by intimidation, because I said so.</a:t>
            </a:r>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3/20/14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8</a:t>
            </a:fld>
            <a:endParaRPr lang="en-US"/>
          </a:p>
        </p:txBody>
      </p:sp>
    </p:spTree>
    <p:extLst>
      <p:ext uri="{BB962C8B-B14F-4D97-AF65-F5344CB8AC3E}">
        <p14:creationId xmlns:p14="http://schemas.microsoft.com/office/powerpoint/2010/main" val="3988804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Date Placeholder 3"/>
          <p:cNvSpPr>
            <a:spLocks noGrp="1"/>
          </p:cNvSpPr>
          <p:nvPr>
            <p:ph type="dt" idx="10"/>
          </p:nvPr>
        </p:nvSpPr>
        <p:spPr/>
        <p:txBody>
          <a:bodyPr/>
          <a:lstStyle/>
          <a:p>
            <a:fld id="{5B1D91B5-0560-D74B-B065-4EF9F19733B0}" type="datetime1">
              <a:rPr lang="en-US" smtClean="0"/>
              <a:pPr/>
              <a:t>3/20/14</a:t>
            </a:fld>
            <a:endParaRPr lang="en-US"/>
          </a:p>
        </p:txBody>
      </p:sp>
      <p:sp>
        <p:nvSpPr>
          <p:cNvPr id="5" name="Slide Number Placeholder 4"/>
          <p:cNvSpPr>
            <a:spLocks noGrp="1"/>
          </p:cNvSpPr>
          <p:nvPr>
            <p:ph type="sldNum" sz="quarter" idx="11"/>
          </p:nvPr>
        </p:nvSpPr>
        <p:spPr/>
        <p:txBody>
          <a:bodyPr/>
          <a:lstStyle/>
          <a:p>
            <a:fld id="{4C3F5EA3-DEE8-D344-835F-F2A3C84F4AA7}" type="slidenum">
              <a:rPr lang="en-US" smtClean="0"/>
              <a:pPr/>
              <a:t>9</a:t>
            </a:fld>
            <a:endParaRPr lang="en-US"/>
          </a:p>
        </p:txBody>
      </p:sp>
    </p:spTree>
    <p:extLst>
      <p:ext uri="{BB962C8B-B14F-4D97-AF65-F5344CB8AC3E}">
        <p14:creationId xmlns:p14="http://schemas.microsoft.com/office/powerpoint/2010/main" val="3344300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3"/>
          <p:cNvGrpSpPr>
            <a:grpSpLocks/>
          </p:cNvGrpSpPr>
          <p:nvPr/>
        </p:nvGrpSpPr>
        <p:grpSpPr bwMode="auto">
          <a:xfrm>
            <a:off x="0" y="0"/>
            <a:ext cx="9144000" cy="6858000"/>
            <a:chOff x="0" y="0"/>
            <a:chExt cx="5760" cy="4320"/>
          </a:xfrm>
        </p:grpSpPr>
        <p:sp>
          <p:nvSpPr>
            <p:cNvPr id="5" name="Rectangle 2"/>
            <p:cNvSpPr>
              <a:spLocks noChangeArrowheads="1"/>
            </p:cNvSpPr>
            <p:nvPr userDrawn="1"/>
          </p:nvSpPr>
          <p:spPr bwMode="hidden">
            <a:xfrm>
              <a:off x="0" y="0"/>
              <a:ext cx="2208" cy="4320"/>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prstTxWarp prst="textNoShape">
                <a:avLst/>
              </a:prstTxWarp>
            </a:bodyPr>
            <a:lstStyle/>
            <a:p>
              <a:endParaRPr lang="en-US">
                <a:solidFill>
                  <a:schemeClr val="tx1"/>
                </a:solidFill>
              </a:endParaRPr>
            </a:p>
          </p:txBody>
        </p:sp>
        <p:sp>
          <p:nvSpPr>
            <p:cNvPr id="6" name="Rectangle 6"/>
            <p:cNvSpPr>
              <a:spLocks noChangeArrowheads="1"/>
            </p:cNvSpPr>
            <p:nvPr userDrawn="1"/>
          </p:nvSpPr>
          <p:spPr bwMode="hidden">
            <a:xfrm>
              <a:off x="1081" y="1065"/>
              <a:ext cx="4679" cy="1596"/>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grpSp>
          <p:nvGrpSpPr>
            <p:cNvPr id="7" name="Group 22"/>
            <p:cNvGrpSpPr>
              <a:grpSpLocks/>
            </p:cNvGrpSpPr>
            <p:nvPr userDrawn="1"/>
          </p:nvGrpSpPr>
          <p:grpSpPr bwMode="auto">
            <a:xfrm>
              <a:off x="0" y="672"/>
              <a:ext cx="1806" cy="1989"/>
              <a:chOff x="0" y="672"/>
              <a:chExt cx="1806" cy="1989"/>
            </a:xfrm>
          </p:grpSpPr>
          <p:sp>
            <p:nvSpPr>
              <p:cNvPr id="8" name="Rectangle 7"/>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9" name="Rectangle 8"/>
              <p:cNvSpPr>
                <a:spLocks noChangeArrowheads="1"/>
              </p:cNvSpPr>
              <p:nvPr userDrawn="1"/>
            </p:nvSpPr>
            <p:spPr bwMode="auto">
              <a:xfrm>
                <a:off x="1081" y="1065"/>
                <a:ext cx="362" cy="405"/>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0" name="Rectangle 9"/>
              <p:cNvSpPr>
                <a:spLocks noChangeArrowheads="1"/>
              </p:cNvSpPr>
              <p:nvPr userDrawn="1"/>
            </p:nvSpPr>
            <p:spPr bwMode="auto">
              <a:xfrm>
                <a:off x="1437" y="672"/>
                <a:ext cx="369" cy="400"/>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1" name="Rectangle 10"/>
              <p:cNvSpPr>
                <a:spLocks noChangeArrowheads="1"/>
              </p:cNvSpPr>
              <p:nvPr userDrawn="1"/>
            </p:nvSpPr>
            <p:spPr bwMode="auto">
              <a:xfrm>
                <a:off x="719" y="2257"/>
                <a:ext cx="368" cy="404"/>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2" name="Rectangle 11"/>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3" name="Rectangle 12"/>
              <p:cNvSpPr>
                <a:spLocks noChangeArrowheads="1"/>
              </p:cNvSpPr>
              <p:nvPr userDrawn="1"/>
            </p:nvSpPr>
            <p:spPr bwMode="auto">
              <a:xfrm>
                <a:off x="719" y="1464"/>
                <a:ext cx="368" cy="399"/>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4" name="Rectangle 13"/>
              <p:cNvSpPr>
                <a:spLocks noChangeArrowheads="1"/>
              </p:cNvSpPr>
              <p:nvPr userDrawn="1"/>
            </p:nvSpPr>
            <p:spPr bwMode="auto">
              <a:xfrm>
                <a:off x="0" y="1464"/>
                <a:ext cx="367" cy="399"/>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5" name="Rectangle 14"/>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6" name="Rectangle 15"/>
              <p:cNvSpPr>
                <a:spLocks noChangeArrowheads="1"/>
              </p:cNvSpPr>
              <p:nvPr userDrawn="1"/>
            </p:nvSpPr>
            <p:spPr bwMode="auto">
              <a:xfrm>
                <a:off x="361" y="1857"/>
                <a:ext cx="363" cy="406"/>
              </a:xfrm>
              <a:prstGeom prst="rect">
                <a:avLst/>
              </a:prstGeom>
              <a:solidFill>
                <a:schemeClr val="hlink"/>
              </a:solidFill>
              <a:ln w="9525">
                <a:noFill/>
                <a:miter lim="800000"/>
                <a:headEnd/>
                <a:tailEnd/>
              </a:ln>
            </p:spPr>
            <p:txBody>
              <a:bodyPr>
                <a:prstTxWarp prst="textNoShape">
                  <a:avLst/>
                </a:prstTxWarp>
              </a:bodyPr>
              <a:lstStyle/>
              <a:p>
                <a:pPr algn="l"/>
                <a:endParaRPr lang="en-US">
                  <a:solidFill>
                    <a:schemeClr val="tx1"/>
                  </a:solidFill>
                </a:endParaRPr>
              </a:p>
            </p:txBody>
          </p:sp>
          <p:sp>
            <p:nvSpPr>
              <p:cNvPr id="17" name="Rectangle 16"/>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prstTxWarp prst="textNoShape">
                  <a:avLst/>
                </a:prstTxWarp>
              </a:bodyPr>
              <a:lstStyle/>
              <a:p>
                <a:pPr algn="l"/>
                <a:endParaRPr lang="en-US">
                  <a:solidFill>
                    <a:schemeClr val="tx1"/>
                  </a:solidFill>
                </a:endParaRPr>
              </a:p>
            </p:txBody>
          </p:sp>
        </p:grpSp>
      </p:grpSp>
      <p:pic>
        <p:nvPicPr>
          <p:cNvPr id="18" name="Picture 25"/>
          <p:cNvPicPr>
            <a:picLocks noChangeAspect="1" noChangeArrowheads="1"/>
          </p:cNvPicPr>
          <p:nvPr userDrawn="1"/>
        </p:nvPicPr>
        <p:blipFill>
          <a:blip r:embed="rId2"/>
          <a:srcRect/>
          <a:stretch>
            <a:fillRect/>
          </a:stretch>
        </p:blipFill>
        <p:spPr bwMode="auto">
          <a:xfrm>
            <a:off x="7977188" y="23813"/>
            <a:ext cx="1166812" cy="433387"/>
          </a:xfrm>
          <a:prstGeom prst="rect">
            <a:avLst/>
          </a:prstGeom>
          <a:noFill/>
          <a:ln w="9525">
            <a:noFill/>
            <a:miter lim="800000"/>
            <a:headEnd/>
            <a:tailEnd/>
          </a:ln>
        </p:spPr>
      </p:pic>
      <p:sp>
        <p:nvSpPr>
          <p:cNvPr id="19" name="Text Box 26"/>
          <p:cNvSpPr txBox="1">
            <a:spLocks noChangeArrowheads="1"/>
          </p:cNvSpPr>
          <p:nvPr userDrawn="1"/>
        </p:nvSpPr>
        <p:spPr bwMode="auto">
          <a:xfrm>
            <a:off x="1576388" y="23813"/>
            <a:ext cx="6015037"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
        <p:nvSpPr>
          <p:cNvPr id="39953" name="Rectangle 17"/>
          <p:cNvSpPr>
            <a:spLocks noGrp="1" noChangeArrowheads="1"/>
          </p:cNvSpPr>
          <p:nvPr>
            <p:ph type="ctrTitle"/>
          </p:nvPr>
        </p:nvSpPr>
        <p:spPr>
          <a:xfrm>
            <a:off x="2971800" y="1828800"/>
            <a:ext cx="6019800" cy="2209800"/>
          </a:xfrm>
        </p:spPr>
        <p:txBody>
          <a:bodyPr/>
          <a:lstStyle>
            <a:lvl1pPr>
              <a:defRPr sz="4200">
                <a:solidFill>
                  <a:schemeClr val="tx2"/>
                </a:solidFill>
              </a:defRPr>
            </a:lvl1pPr>
          </a:lstStyle>
          <a:p>
            <a:r>
              <a:rPr lang="en-US"/>
              <a:t>Click to edit Master title style</a:t>
            </a:r>
          </a:p>
        </p:txBody>
      </p:sp>
      <p:sp>
        <p:nvSpPr>
          <p:cNvPr id="39954" name="Rectangle 18"/>
          <p:cNvSpPr>
            <a:spLocks noGrp="1" noChangeArrowheads="1"/>
          </p:cNvSpPr>
          <p:nvPr>
            <p:ph type="subTitle" idx="1"/>
          </p:nvPr>
        </p:nvSpPr>
        <p:spPr>
          <a:xfrm>
            <a:off x="2971800" y="4267200"/>
            <a:ext cx="6019800" cy="1752600"/>
          </a:xfrm>
        </p:spPr>
        <p:txBody>
          <a:bodyPr/>
          <a:lstStyle>
            <a:lvl1pPr marL="0" indent="0">
              <a:buFont typeface="Wingdings" pitchFamily="76" charset="2"/>
              <a:buNone/>
              <a:defRPr sz="3200"/>
            </a:lvl1pPr>
          </a:lstStyle>
          <a:p>
            <a:r>
              <a:rPr lang="en-US"/>
              <a:t>Click to edit Master subtitle style</a:t>
            </a:r>
          </a:p>
        </p:txBody>
      </p:sp>
      <p:sp>
        <p:nvSpPr>
          <p:cNvPr id="20" name="Rectangle 3"/>
          <p:cNvSpPr>
            <a:spLocks noGrp="1" noChangeArrowheads="1"/>
          </p:cNvSpPr>
          <p:nvPr>
            <p:ph type="dt" sz="half" idx="10"/>
          </p:nvPr>
        </p:nvSpPr>
        <p:spPr>
          <a:xfrm>
            <a:off x="457200" y="6248400"/>
            <a:ext cx="2133600" cy="457200"/>
          </a:xfrm>
        </p:spPr>
        <p:txBody>
          <a:bodyPr/>
          <a:lstStyle>
            <a:lvl1pPr>
              <a:defRPr/>
            </a:lvl1pPr>
          </a:lstStyle>
          <a:p>
            <a:fld id="{E72EA56B-5989-B347-B835-D25E7585F3F0}" type="datetime1">
              <a:rPr lang="en-US" smtClean="0"/>
              <a:t>3/20/14</a:t>
            </a:fld>
            <a:endParaRPr lang="en-US"/>
          </a:p>
        </p:txBody>
      </p:sp>
      <p:sp>
        <p:nvSpPr>
          <p:cNvPr id="21" name="Rectangle 4"/>
          <p:cNvSpPr>
            <a:spLocks noGrp="1" noChangeArrowheads="1"/>
          </p:cNvSpPr>
          <p:nvPr>
            <p:ph type="ftr" sz="quarter" idx="11"/>
          </p:nvPr>
        </p:nvSpPr>
        <p:spPr/>
        <p:txBody>
          <a:bodyPr/>
          <a:lstStyle>
            <a:lvl1pPr>
              <a:defRPr/>
            </a:lvl1pPr>
          </a:lstStyle>
          <a:p>
            <a:r>
              <a:rPr lang="en-US" smtClean="0"/>
              <a:t>© 2014 Keith A. Pray</a:t>
            </a:r>
            <a:endParaRPr lang="en-US"/>
          </a:p>
        </p:txBody>
      </p:sp>
      <p:sp>
        <p:nvSpPr>
          <p:cNvPr id="22" name="Rectangle 5"/>
          <p:cNvSpPr>
            <a:spLocks noGrp="1" noChangeArrowheads="1"/>
          </p:cNvSpPr>
          <p:nvPr>
            <p:ph type="sldNum" sz="quarter" idx="12"/>
          </p:nvPr>
        </p:nvSpPr>
        <p:spPr/>
        <p:txBody>
          <a:bodyPr/>
          <a:lstStyle>
            <a:lvl1pPr>
              <a:defRPr/>
            </a:lvl1pPr>
          </a:lstStyle>
          <a:p>
            <a:fld id="{50FF8974-2EF4-CD4F-A1F9-101277F11CEF}" type="slidenum">
              <a:rPr lang="en-US"/>
              <a:pPr/>
              <a:t>‹#›</a:t>
            </a:fld>
            <a:endParaRPr lang="en-US"/>
          </a:p>
        </p:txBody>
      </p:sp>
    </p:spTree>
  </p:cSld>
  <p:clrMapOvr>
    <a:masterClrMapping/>
  </p:clrMapOvr>
  <p:transition xmlns:p14="http://schemas.microsoft.com/office/powerpoint/2010/mai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43C0418E-246C-5845-BA90-61D68F79008B}"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65C81A37-634E-5C4A-82FB-449DD151A5EF}" type="datetime1">
              <a:rPr lang="en-US" smtClean="0"/>
              <a:t>3/20/14</a:t>
            </a:fld>
            <a:endParaRPr lang="en-US"/>
          </a:p>
        </p:txBody>
      </p:sp>
    </p:spTree>
  </p:cSld>
  <p:clrMapOvr>
    <a:masterClrMapping/>
  </p:clrMapOvr>
  <p:transition xmlns:p14="http://schemas.microsoft.com/office/powerpoint/2010/mai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0"/>
            <a:ext cx="2057400" cy="5105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0"/>
            <a:ext cx="6019800"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18931101-D77C-8F49-B87E-DB2C416EF849}"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C7C3D421-CD2E-4747-BCF2-4960CFB57D98}" type="datetime1">
              <a:rPr lang="en-US" smtClean="0"/>
              <a:t>3/20/14</a:t>
            </a:fld>
            <a:endParaRPr lang="en-US"/>
          </a:p>
        </p:txBody>
      </p:sp>
    </p:spTree>
  </p:cSld>
  <p:clrMapOvr>
    <a:masterClrMapping/>
  </p:clrMapOvr>
  <p:transition xmlns:p14="http://schemas.microsoft.com/office/powerpoint/2010/main" spd="slow">
    <p:push/>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4038600" cy="3886200"/>
          </a:xfrm>
        </p:spPr>
        <p:txBody>
          <a:bodyPr/>
          <a:lstStyle/>
          <a:p>
            <a:pPr lvl="0"/>
            <a:endParaRPr lang="en-US" noProof="0" smtClean="0"/>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9DC40886-BF83-F149-9FB1-EAB0DD26AF9A}"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D4F543FF-FE64-744A-92CB-59254F3C8C9F}" type="datetime1">
              <a:rPr lang="en-US" smtClean="0"/>
              <a:t>3/20/14</a:t>
            </a:fld>
            <a:endParaRPr lang="en-US"/>
          </a:p>
        </p:txBody>
      </p:sp>
    </p:spTree>
  </p:cSld>
  <p:clrMapOvr>
    <a:masterClrMapping/>
  </p:clrMapOvr>
  <p:transition xmlns:p14="http://schemas.microsoft.com/office/powerpoint/2010/mai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55708BC2-0008-C44C-86F6-CAC456052B51}"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EC2035F3-874E-7E48-89C9-2495D44C1963}" type="datetime1">
              <a:rPr lang="en-US" smtClean="0"/>
              <a:t>3/20/14</a:t>
            </a:fld>
            <a:endParaRPr lang="en-US"/>
          </a:p>
        </p:txBody>
      </p:sp>
    </p:spTree>
  </p:cSld>
  <p:clrMapOvr>
    <a:masterClrMapping/>
  </p:clrMapOvr>
  <p:transition xmlns:p14="http://schemas.microsoft.com/office/powerpoint/2010/mai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5" name="Rectangle 4"/>
          <p:cNvSpPr>
            <a:spLocks noGrp="1" noChangeArrowheads="1"/>
          </p:cNvSpPr>
          <p:nvPr>
            <p:ph type="sldNum" sz="quarter" idx="11"/>
          </p:nvPr>
        </p:nvSpPr>
        <p:spPr>
          <a:ln/>
        </p:spPr>
        <p:txBody>
          <a:bodyPr/>
          <a:lstStyle>
            <a:lvl1pPr>
              <a:defRPr/>
            </a:lvl1pPr>
          </a:lstStyle>
          <a:p>
            <a:fld id="{C4398A95-E25D-0A4D-834F-B505F32A7FEE}" type="slidenum">
              <a:rPr lang="en-US"/>
              <a:pPr/>
              <a:t>‹#›</a:t>
            </a:fld>
            <a:endParaRPr lang="en-US"/>
          </a:p>
        </p:txBody>
      </p:sp>
      <p:sp>
        <p:nvSpPr>
          <p:cNvPr id="6" name="Rectangle 17"/>
          <p:cNvSpPr>
            <a:spLocks noGrp="1" noChangeArrowheads="1"/>
          </p:cNvSpPr>
          <p:nvPr>
            <p:ph type="dt" sz="half" idx="12"/>
          </p:nvPr>
        </p:nvSpPr>
        <p:spPr>
          <a:ln/>
        </p:spPr>
        <p:txBody>
          <a:bodyPr/>
          <a:lstStyle>
            <a:lvl1pPr>
              <a:defRPr/>
            </a:lvl1pPr>
          </a:lstStyle>
          <a:p>
            <a:fld id="{CB3414F3-CFAA-A845-9D76-3F5D073A2C62}" type="datetime1">
              <a:rPr lang="en-US" smtClean="0"/>
              <a:t>3/20/14</a:t>
            </a:fld>
            <a:endParaRPr lang="en-US"/>
          </a:p>
        </p:txBody>
      </p:sp>
    </p:spTree>
  </p:cSld>
  <p:clrMapOvr>
    <a:masterClrMapping/>
  </p:clrMapOvr>
  <p:transition xmlns:p14="http://schemas.microsoft.com/office/powerpoint/2010/mai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3303B36B-C727-6C47-BB68-7E9A79E9EF72}"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7FFDEBB3-9F9E-1548-A97B-C8ABB580F658}" type="datetime1">
              <a:rPr lang="en-US" smtClean="0"/>
              <a:t>3/20/14</a:t>
            </a:fld>
            <a:endParaRPr lang="en-US"/>
          </a:p>
        </p:txBody>
      </p:sp>
    </p:spTree>
  </p:cSld>
  <p:clrMapOvr>
    <a:masterClrMapping/>
  </p:clrMapOvr>
  <p:transition xmlns:p14="http://schemas.microsoft.com/office/powerpoint/2010/mai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8" name="Rectangle 4"/>
          <p:cNvSpPr>
            <a:spLocks noGrp="1" noChangeArrowheads="1"/>
          </p:cNvSpPr>
          <p:nvPr>
            <p:ph type="sldNum" sz="quarter" idx="11"/>
          </p:nvPr>
        </p:nvSpPr>
        <p:spPr>
          <a:ln/>
        </p:spPr>
        <p:txBody>
          <a:bodyPr/>
          <a:lstStyle>
            <a:lvl1pPr>
              <a:defRPr/>
            </a:lvl1pPr>
          </a:lstStyle>
          <a:p>
            <a:fld id="{D49B1773-D99C-5D4D-BAE2-AF33B1CCF199}" type="slidenum">
              <a:rPr lang="en-US"/>
              <a:pPr/>
              <a:t>‹#›</a:t>
            </a:fld>
            <a:endParaRPr lang="en-US"/>
          </a:p>
        </p:txBody>
      </p:sp>
      <p:sp>
        <p:nvSpPr>
          <p:cNvPr id="9" name="Rectangle 17"/>
          <p:cNvSpPr>
            <a:spLocks noGrp="1" noChangeArrowheads="1"/>
          </p:cNvSpPr>
          <p:nvPr>
            <p:ph type="dt" sz="half" idx="12"/>
          </p:nvPr>
        </p:nvSpPr>
        <p:spPr>
          <a:ln/>
        </p:spPr>
        <p:txBody>
          <a:bodyPr/>
          <a:lstStyle>
            <a:lvl1pPr>
              <a:defRPr/>
            </a:lvl1pPr>
          </a:lstStyle>
          <a:p>
            <a:fld id="{6F68CD94-314E-CF4E-BD43-71FDC4052D52}" type="datetime1">
              <a:rPr lang="en-US" smtClean="0"/>
              <a:t>3/20/14</a:t>
            </a:fld>
            <a:endParaRPr lang="en-US"/>
          </a:p>
        </p:txBody>
      </p:sp>
    </p:spTree>
  </p:cSld>
  <p:clrMapOvr>
    <a:masterClrMapping/>
  </p:clrMapOvr>
  <p:transition xmlns:p14="http://schemas.microsoft.com/office/powerpoint/2010/mai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4" name="Rectangle 4"/>
          <p:cNvSpPr>
            <a:spLocks noGrp="1" noChangeArrowheads="1"/>
          </p:cNvSpPr>
          <p:nvPr>
            <p:ph type="sldNum" sz="quarter" idx="11"/>
          </p:nvPr>
        </p:nvSpPr>
        <p:spPr>
          <a:ln/>
        </p:spPr>
        <p:txBody>
          <a:bodyPr/>
          <a:lstStyle>
            <a:lvl1pPr>
              <a:defRPr/>
            </a:lvl1pPr>
          </a:lstStyle>
          <a:p>
            <a:fld id="{2FF49B44-C994-7243-B940-87D8F3D6A254}" type="slidenum">
              <a:rPr lang="en-US"/>
              <a:pPr/>
              <a:t>‹#›</a:t>
            </a:fld>
            <a:endParaRPr lang="en-US"/>
          </a:p>
        </p:txBody>
      </p:sp>
      <p:sp>
        <p:nvSpPr>
          <p:cNvPr id="5" name="Rectangle 17"/>
          <p:cNvSpPr>
            <a:spLocks noGrp="1" noChangeArrowheads="1"/>
          </p:cNvSpPr>
          <p:nvPr>
            <p:ph type="dt" sz="half" idx="12"/>
          </p:nvPr>
        </p:nvSpPr>
        <p:spPr>
          <a:ln/>
        </p:spPr>
        <p:txBody>
          <a:bodyPr/>
          <a:lstStyle>
            <a:lvl1pPr>
              <a:defRPr/>
            </a:lvl1pPr>
          </a:lstStyle>
          <a:p>
            <a:fld id="{DED092B7-AEE3-B74F-9547-B7C6EE632575}" type="datetime1">
              <a:rPr lang="en-US" smtClean="0"/>
              <a:t>3/20/14</a:t>
            </a:fld>
            <a:endParaRPr lang="en-US"/>
          </a:p>
        </p:txBody>
      </p:sp>
    </p:spTree>
  </p:cSld>
  <p:clrMapOvr>
    <a:masterClrMapping/>
  </p:clrMapOvr>
  <p:transition xmlns:p14="http://schemas.microsoft.com/office/powerpoint/2010/mai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3" name="Rectangle 4"/>
          <p:cNvSpPr>
            <a:spLocks noGrp="1" noChangeArrowheads="1"/>
          </p:cNvSpPr>
          <p:nvPr>
            <p:ph type="sldNum" sz="quarter" idx="11"/>
          </p:nvPr>
        </p:nvSpPr>
        <p:spPr>
          <a:ln/>
        </p:spPr>
        <p:txBody>
          <a:bodyPr/>
          <a:lstStyle>
            <a:lvl1pPr>
              <a:defRPr/>
            </a:lvl1pPr>
          </a:lstStyle>
          <a:p>
            <a:fld id="{AA9B0812-BE10-E14E-958C-5E5DE4CE450F}" type="slidenum">
              <a:rPr lang="en-US"/>
              <a:pPr/>
              <a:t>‹#›</a:t>
            </a:fld>
            <a:endParaRPr lang="en-US"/>
          </a:p>
        </p:txBody>
      </p:sp>
      <p:sp>
        <p:nvSpPr>
          <p:cNvPr id="4" name="Rectangle 17"/>
          <p:cNvSpPr>
            <a:spLocks noGrp="1" noChangeArrowheads="1"/>
          </p:cNvSpPr>
          <p:nvPr>
            <p:ph type="dt" sz="half" idx="12"/>
          </p:nvPr>
        </p:nvSpPr>
        <p:spPr>
          <a:ln/>
        </p:spPr>
        <p:txBody>
          <a:bodyPr/>
          <a:lstStyle>
            <a:lvl1pPr>
              <a:defRPr/>
            </a:lvl1pPr>
          </a:lstStyle>
          <a:p>
            <a:fld id="{F2268DC1-CFAA-2944-AC98-BF61C4C9C2A3}" type="datetime1">
              <a:rPr lang="en-US" smtClean="0"/>
              <a:t>3/20/14</a:t>
            </a:fld>
            <a:endParaRPr lang="en-US"/>
          </a:p>
        </p:txBody>
      </p:sp>
    </p:spTree>
  </p:cSld>
  <p:clrMapOvr>
    <a:masterClrMapping/>
  </p:clrMapOvr>
  <p:transition xmlns:p14="http://schemas.microsoft.com/office/powerpoint/2010/mai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763BA7CE-77B7-784B-AEAC-1E372B2C9C12}"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4EF213BF-16FA-464F-83B8-7DECAA57C874}" type="datetime1">
              <a:rPr lang="en-US" smtClean="0"/>
              <a:t>3/20/14</a:t>
            </a:fld>
            <a:endParaRPr lang="en-US"/>
          </a:p>
        </p:txBody>
      </p:sp>
    </p:spTree>
  </p:cSld>
  <p:clrMapOvr>
    <a:masterClrMapping/>
  </p:clrMapOvr>
  <p:transition xmlns:p14="http://schemas.microsoft.com/office/powerpoint/2010/mai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r>
              <a:rPr lang="en-US" smtClean="0"/>
              <a:t>© 2014 Keith A. Pray</a:t>
            </a:r>
            <a:endParaRPr lang="en-US"/>
          </a:p>
        </p:txBody>
      </p:sp>
      <p:sp>
        <p:nvSpPr>
          <p:cNvPr id="6" name="Rectangle 4"/>
          <p:cNvSpPr>
            <a:spLocks noGrp="1" noChangeArrowheads="1"/>
          </p:cNvSpPr>
          <p:nvPr>
            <p:ph type="sldNum" sz="quarter" idx="11"/>
          </p:nvPr>
        </p:nvSpPr>
        <p:spPr>
          <a:ln/>
        </p:spPr>
        <p:txBody>
          <a:bodyPr/>
          <a:lstStyle>
            <a:lvl1pPr>
              <a:defRPr/>
            </a:lvl1pPr>
          </a:lstStyle>
          <a:p>
            <a:fld id="{DE93199D-D8F4-B94A-97CA-4F9FA16DF804}" type="slidenum">
              <a:rPr lang="en-US"/>
              <a:pPr/>
              <a:t>‹#›</a:t>
            </a:fld>
            <a:endParaRPr lang="en-US"/>
          </a:p>
        </p:txBody>
      </p:sp>
      <p:sp>
        <p:nvSpPr>
          <p:cNvPr id="7" name="Rectangle 17"/>
          <p:cNvSpPr>
            <a:spLocks noGrp="1" noChangeArrowheads="1"/>
          </p:cNvSpPr>
          <p:nvPr>
            <p:ph type="dt" sz="half" idx="12"/>
          </p:nvPr>
        </p:nvSpPr>
        <p:spPr>
          <a:ln/>
        </p:spPr>
        <p:txBody>
          <a:bodyPr/>
          <a:lstStyle>
            <a:lvl1pPr>
              <a:defRPr/>
            </a:lvl1pPr>
          </a:lstStyle>
          <a:p>
            <a:fld id="{3FCCFFAC-DC7C-EA4E-B3D2-9DB15CFE2811}" type="datetime1">
              <a:rPr lang="en-US" smtClean="0"/>
              <a:t>3/20/14</a:t>
            </a:fld>
            <a:endParaRPr lang="en-US"/>
          </a:p>
        </p:txBody>
      </p:sp>
    </p:spTree>
  </p:cSld>
  <p:clrMapOvr>
    <a:masterClrMapping/>
  </p:clrMapOvr>
  <p:transition xmlns:p14="http://schemas.microsoft.com/office/powerpoint/2010/main" spd="slow">
    <p:push/>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5" name="Rectangle 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r>
              <a:rPr lang="en-US" smtClean="0"/>
              <a:t>© 2014 Keith A. Pray</a:t>
            </a:r>
            <a:endParaRPr lang="en-US" dirty="0"/>
          </a:p>
        </p:txBody>
      </p:sp>
      <p:sp>
        <p:nvSpPr>
          <p:cNvPr id="38916" name="Rectangle 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Black" charset="0"/>
              </a:defRPr>
            </a:lvl1pPr>
          </a:lstStyle>
          <a:p>
            <a:fld id="{E0F30E41-25F8-2042-B61E-979113BAF956}" type="slidenum">
              <a:rPr lang="en-US"/>
              <a:pPr/>
              <a:t>‹#›</a:t>
            </a:fld>
            <a:endParaRPr lang="en-US"/>
          </a:p>
        </p:txBody>
      </p:sp>
      <p:grpSp>
        <p:nvGrpSpPr>
          <p:cNvPr id="1028" name="Group 18"/>
          <p:cNvGrpSpPr>
            <a:grpSpLocks/>
          </p:cNvGrpSpPr>
          <p:nvPr/>
        </p:nvGrpSpPr>
        <p:grpSpPr bwMode="auto">
          <a:xfrm>
            <a:off x="0" y="0"/>
            <a:ext cx="9144000" cy="546100"/>
            <a:chOff x="0" y="0"/>
            <a:chExt cx="5760" cy="344"/>
          </a:xfrm>
        </p:grpSpPr>
        <p:sp>
          <p:nvSpPr>
            <p:cNvPr id="38917" name="Rectangle 5"/>
            <p:cNvSpPr>
              <a:spLocks noChangeArrowheads="1"/>
            </p:cNvSpPr>
            <p:nvPr/>
          </p:nvSpPr>
          <p:spPr bwMode="auto">
            <a:xfrm>
              <a:off x="0" y="0"/>
              <a:ext cx="180" cy="336"/>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prstTxWarp prst="textNoShape">
                <a:avLst/>
              </a:prstTxWarp>
            </a:bodyPr>
            <a:lstStyle/>
            <a:p>
              <a:endParaRPr lang="en-US">
                <a:solidFill>
                  <a:schemeClr val="tx1"/>
                </a:solidFill>
              </a:endParaRPr>
            </a:p>
          </p:txBody>
        </p:sp>
        <p:sp>
          <p:nvSpPr>
            <p:cNvPr id="38918" name="Rectangle 6"/>
            <p:cNvSpPr>
              <a:spLocks noChangeArrowheads="1"/>
            </p:cNvSpPr>
            <p:nvPr/>
          </p:nvSpPr>
          <p:spPr bwMode="auto">
            <a:xfrm>
              <a:off x="260" y="85"/>
              <a:ext cx="5500" cy="173"/>
            </a:xfrm>
            <a:prstGeom prst="rect">
              <a:avLst/>
            </a:prstGeom>
            <a:gradFill rotWithShape="0">
              <a:gsLst>
                <a:gs pos="0">
                  <a:schemeClr val="accent1"/>
                </a:gs>
                <a:gs pos="100000">
                  <a:schemeClr val="bg1"/>
                </a:gs>
              </a:gsLst>
              <a:lin ang="0" scaled="1"/>
            </a:gradFill>
            <a:ln w="9525">
              <a:noFill/>
              <a:miter lim="800000"/>
              <a:headEnd/>
              <a:tailEnd/>
            </a:ln>
          </p:spPr>
          <p:txBody>
            <a:bodyPr>
              <a:prstTxWarp prst="textNoShape">
                <a:avLst/>
              </a:prstTxWarp>
            </a:bodyPr>
            <a:lstStyle/>
            <a:p>
              <a:pPr algn="l"/>
              <a:endParaRPr lang="en-US">
                <a:solidFill>
                  <a:schemeClr val="tx1"/>
                </a:solidFill>
              </a:endParaRPr>
            </a:p>
          </p:txBody>
        </p:sp>
        <p:sp>
          <p:nvSpPr>
            <p:cNvPr id="38919" name="Rectangle 7"/>
            <p:cNvSpPr>
              <a:spLocks noChangeArrowheads="1"/>
            </p:cNvSpPr>
            <p:nvPr/>
          </p:nvSpPr>
          <p:spPr bwMode="auto">
            <a:xfrm>
              <a:off x="258" y="85"/>
              <a:ext cx="87" cy="89"/>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charset="0"/>
              </a:endParaRPr>
            </a:p>
          </p:txBody>
        </p:sp>
        <p:sp>
          <p:nvSpPr>
            <p:cNvPr id="38920" name="Rectangle 8"/>
            <p:cNvSpPr>
              <a:spLocks noChangeArrowheads="1"/>
            </p:cNvSpPr>
            <p:nvPr/>
          </p:nvSpPr>
          <p:spPr bwMode="auto">
            <a:xfrm>
              <a:off x="345" y="0"/>
              <a:ext cx="88" cy="87"/>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charset="0"/>
              </a:endParaRPr>
            </a:p>
          </p:txBody>
        </p:sp>
        <p:sp>
          <p:nvSpPr>
            <p:cNvPr id="38921"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charset="0"/>
              </a:endParaRPr>
            </a:p>
          </p:txBody>
        </p:sp>
        <p:sp>
          <p:nvSpPr>
            <p:cNvPr id="38922" name="Rectangle 10"/>
            <p:cNvSpPr>
              <a:spLocks noChangeArrowheads="1"/>
            </p:cNvSpPr>
            <p:nvPr/>
          </p:nvSpPr>
          <p:spPr bwMode="auto">
            <a:xfrm>
              <a:off x="173" y="173"/>
              <a:ext cx="86" cy="87"/>
            </a:xfrm>
            <a:prstGeom prst="rect">
              <a:avLst/>
            </a:prstGeom>
            <a:solidFill>
              <a:schemeClr val="hlink"/>
            </a:solidFill>
            <a:ln w="9525">
              <a:noFill/>
              <a:miter lim="800000"/>
              <a:headEnd/>
              <a:tailEnd/>
            </a:ln>
          </p:spPr>
          <p:txBody>
            <a:bodyPr>
              <a:prstTxWarp prst="textNoShape">
                <a:avLst/>
              </a:prstTxWarp>
            </a:bodyPr>
            <a:lstStyle/>
            <a:p>
              <a:pPr algn="l"/>
              <a:endParaRPr lang="en-US" sz="1800">
                <a:solidFill>
                  <a:schemeClr val="hlink"/>
                </a:solidFill>
                <a:latin typeface="Arial" charset="0"/>
              </a:endParaRPr>
            </a:p>
          </p:txBody>
        </p:sp>
        <p:sp>
          <p:nvSpPr>
            <p:cNvPr id="38923" name="Rectangle 11"/>
            <p:cNvSpPr>
              <a:spLocks noChangeArrowheads="1"/>
            </p:cNvSpPr>
            <p:nvPr/>
          </p:nvSpPr>
          <p:spPr bwMode="auto">
            <a:xfrm>
              <a:off x="83" y="86"/>
              <a:ext cx="89" cy="87"/>
            </a:xfrm>
            <a:prstGeom prst="rect">
              <a:avLst/>
            </a:prstGeom>
            <a:solidFill>
              <a:schemeClr val="accent1"/>
            </a:solidFill>
            <a:ln w="9525">
              <a:noFill/>
              <a:miter lim="800000"/>
              <a:headEnd/>
              <a:tailEnd/>
            </a:ln>
          </p:spPr>
          <p:txBody>
            <a:bodyPr>
              <a:prstTxWarp prst="textNoShape">
                <a:avLst/>
              </a:prstTxWarp>
            </a:bodyPr>
            <a:lstStyle/>
            <a:p>
              <a:pPr algn="l"/>
              <a:endParaRPr lang="en-US">
                <a:solidFill>
                  <a:schemeClr val="tx1"/>
                </a:solidFill>
              </a:endParaRPr>
            </a:p>
          </p:txBody>
        </p:sp>
        <p:sp>
          <p:nvSpPr>
            <p:cNvPr id="38924"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charset="0"/>
              </a:endParaRPr>
            </a:p>
          </p:txBody>
        </p:sp>
        <p:sp>
          <p:nvSpPr>
            <p:cNvPr id="38925"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prstTxWarp prst="textNoShape">
                <a:avLst/>
              </a:prstTxWarp>
            </a:bodyPr>
            <a:lstStyle/>
            <a:p>
              <a:pPr algn="l"/>
              <a:endParaRPr lang="en-US" sz="1800">
                <a:solidFill>
                  <a:schemeClr val="accent2"/>
                </a:solidFill>
                <a:latin typeface="Arial" charset="0"/>
              </a:endParaRPr>
            </a:p>
          </p:txBody>
        </p:sp>
      </p:grpSp>
      <p:sp>
        <p:nvSpPr>
          <p:cNvPr id="1029" name="Rectangle 14"/>
          <p:cNvSpPr>
            <a:spLocks noGrp="1" noChangeArrowheads="1"/>
          </p:cNvSpPr>
          <p:nvPr>
            <p:ph type="title"/>
          </p:nvPr>
        </p:nvSpPr>
        <p:spPr bwMode="auto">
          <a:xfrm>
            <a:off x="457200" y="762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8929" name="Rectangle 17"/>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fld id="{B9C74F68-FE38-0446-BA02-2A61712DA533}" type="datetime1">
              <a:rPr lang="en-US" smtClean="0"/>
              <a:t>3/20/14</a:t>
            </a:fld>
            <a:endParaRPr lang="en-US" dirty="0"/>
          </a:p>
        </p:txBody>
      </p:sp>
      <p:pic>
        <p:nvPicPr>
          <p:cNvPr id="1032" name="Picture 22"/>
          <p:cNvPicPr>
            <a:picLocks noChangeAspect="1" noChangeArrowheads="1"/>
          </p:cNvPicPr>
          <p:nvPr/>
        </p:nvPicPr>
        <p:blipFill>
          <a:blip r:embed="rId14"/>
          <a:srcRect/>
          <a:stretch>
            <a:fillRect/>
          </a:stretch>
        </p:blipFill>
        <p:spPr bwMode="auto">
          <a:xfrm>
            <a:off x="7977188" y="23813"/>
            <a:ext cx="1166812" cy="433387"/>
          </a:xfrm>
          <a:prstGeom prst="rect">
            <a:avLst/>
          </a:prstGeom>
          <a:noFill/>
          <a:ln w="9525">
            <a:noFill/>
            <a:miter lim="800000"/>
            <a:headEnd/>
            <a:tailEnd/>
          </a:ln>
        </p:spPr>
      </p:pic>
      <p:sp>
        <p:nvSpPr>
          <p:cNvPr id="38935" name="Text Box 23"/>
          <p:cNvSpPr txBox="1">
            <a:spLocks noChangeArrowheads="1"/>
          </p:cNvSpPr>
          <p:nvPr userDrawn="1"/>
        </p:nvSpPr>
        <p:spPr bwMode="auto">
          <a:xfrm>
            <a:off x="1568450" y="23813"/>
            <a:ext cx="6015038" cy="473075"/>
          </a:xfrm>
          <a:prstGeom prst="rect">
            <a:avLst/>
          </a:prstGeom>
          <a:noFill/>
          <a:ln w="9525">
            <a:noFill/>
            <a:miter lim="800000"/>
            <a:headEnd/>
            <a:tailEnd/>
          </a:ln>
          <a:effectLst/>
        </p:spPr>
        <p:txBody>
          <a:bodyPr wrap="none" anchor="ctr">
            <a:prstTxWarp prst="textNoShape">
              <a:avLst/>
            </a:prstTxWarp>
            <a:spAutoFit/>
          </a:bodyPr>
          <a:lstStyle/>
          <a:p>
            <a:r>
              <a:rPr lang="en-US" sz="2500" b="1">
                <a:solidFill>
                  <a:srgbClr val="990033"/>
                </a:solidFill>
              </a:rPr>
              <a:t>CS 3043 Social Implications Of Computing</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xmlns:p14="http://schemas.microsoft.com/office/powerpoint/2010/main" spd="slow">
    <p:push/>
  </p:transition>
  <p:hf hdr="0"/>
  <p:txStyles>
    <p:titleStyle>
      <a:lvl1pPr algn="l" rtl="0" eaLnBrk="0" fontAlgn="base" hangingPunct="0">
        <a:spcBef>
          <a:spcPct val="0"/>
        </a:spcBef>
        <a:spcAft>
          <a:spcPct val="0"/>
        </a:spcAft>
        <a:defRPr sz="3600">
          <a:solidFill>
            <a:schemeClr val="tx1"/>
          </a:solidFill>
          <a:latin typeface="+mj-lt"/>
          <a:ea typeface="ＭＳ Ｐゴシック" pitchFamily="76" charset="-128"/>
          <a:cs typeface="ＭＳ Ｐゴシック" pitchFamily="76" charset="-128"/>
        </a:defRPr>
      </a:lvl1pPr>
      <a:lvl2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2pPr>
      <a:lvl3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3pPr>
      <a:lvl4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4pPr>
      <a:lvl5pPr algn="l" rtl="0" eaLnBrk="0" fontAlgn="base" hangingPunct="0">
        <a:spcBef>
          <a:spcPct val="0"/>
        </a:spcBef>
        <a:spcAft>
          <a:spcPct val="0"/>
        </a:spcAft>
        <a:defRPr sz="3600">
          <a:solidFill>
            <a:schemeClr val="tx1"/>
          </a:solidFill>
          <a:latin typeface="Arial Black" pitchFamily="76" charset="0"/>
          <a:ea typeface="ＭＳ Ｐゴシック" pitchFamily="76" charset="-128"/>
          <a:cs typeface="ＭＳ Ｐゴシック" pitchFamily="76" charset="-128"/>
        </a:defRPr>
      </a:lvl5pPr>
      <a:lvl6pPr marL="457200" algn="l" rtl="0" fontAlgn="base">
        <a:spcBef>
          <a:spcPct val="0"/>
        </a:spcBef>
        <a:spcAft>
          <a:spcPct val="0"/>
        </a:spcAft>
        <a:defRPr sz="3600">
          <a:solidFill>
            <a:schemeClr val="tx1"/>
          </a:solidFill>
          <a:latin typeface="Arial Black" pitchFamily="76" charset="0"/>
        </a:defRPr>
      </a:lvl6pPr>
      <a:lvl7pPr marL="914400" algn="l" rtl="0" fontAlgn="base">
        <a:spcBef>
          <a:spcPct val="0"/>
        </a:spcBef>
        <a:spcAft>
          <a:spcPct val="0"/>
        </a:spcAft>
        <a:defRPr sz="3600">
          <a:solidFill>
            <a:schemeClr val="tx1"/>
          </a:solidFill>
          <a:latin typeface="Arial Black" pitchFamily="76" charset="0"/>
        </a:defRPr>
      </a:lvl7pPr>
      <a:lvl8pPr marL="1371600" algn="l" rtl="0" fontAlgn="base">
        <a:spcBef>
          <a:spcPct val="0"/>
        </a:spcBef>
        <a:spcAft>
          <a:spcPct val="0"/>
        </a:spcAft>
        <a:defRPr sz="3600">
          <a:solidFill>
            <a:schemeClr val="tx1"/>
          </a:solidFill>
          <a:latin typeface="Arial Black" pitchFamily="76" charset="0"/>
        </a:defRPr>
      </a:lvl8pPr>
      <a:lvl9pPr marL="1828800" algn="l" rtl="0" fontAlgn="base">
        <a:spcBef>
          <a:spcPct val="0"/>
        </a:spcBef>
        <a:spcAft>
          <a:spcPct val="0"/>
        </a:spcAft>
        <a:defRPr sz="3600">
          <a:solidFill>
            <a:schemeClr val="tx1"/>
          </a:solidFill>
          <a:latin typeface="Arial Black" pitchFamily="76" charset="0"/>
        </a:defRPr>
      </a:lvl9pPr>
    </p:titleStyle>
    <p:bodyStyle>
      <a:lvl1pPr marL="342900" indent="-342900" algn="l" rtl="0" eaLnBrk="0" fontAlgn="base" hangingPunct="0">
        <a:spcBef>
          <a:spcPct val="20000"/>
        </a:spcBef>
        <a:spcAft>
          <a:spcPct val="0"/>
        </a:spcAft>
        <a:buClr>
          <a:schemeClr val="accent1"/>
        </a:buClr>
        <a:buSzPct val="75000"/>
        <a:buFont typeface="Wingdings" charset="2"/>
        <a:buChar char="n"/>
        <a:defRPr sz="3000">
          <a:solidFill>
            <a:schemeClr val="tx1"/>
          </a:solidFill>
          <a:latin typeface="+mn-lt"/>
          <a:ea typeface="ＭＳ Ｐゴシック" pitchFamily="76" charset="-128"/>
          <a:cs typeface="ＭＳ Ｐゴシック" pitchFamily="76" charset="-128"/>
        </a:defRPr>
      </a:lvl1pPr>
      <a:lvl2pPr marL="742950" indent="-285750" algn="l" rtl="0" eaLnBrk="0" fontAlgn="base" hangingPunct="0">
        <a:spcBef>
          <a:spcPct val="20000"/>
        </a:spcBef>
        <a:spcAft>
          <a:spcPct val="0"/>
        </a:spcAft>
        <a:buClr>
          <a:schemeClr val="accent2"/>
        </a:buClr>
        <a:buSzPct val="80000"/>
        <a:buFont typeface="Wingdings" charset="2"/>
        <a:buChar char="¨"/>
        <a:defRPr sz="2000">
          <a:solidFill>
            <a:schemeClr val="tx1"/>
          </a:solidFill>
          <a:latin typeface="+mj-lt"/>
          <a:ea typeface="ＭＳ Ｐゴシック" pitchFamily="76" charset="-128"/>
        </a:defRPr>
      </a:lvl2pPr>
      <a:lvl3pPr marL="1143000" indent="-228600" algn="l" rtl="0" eaLnBrk="0" fontAlgn="base" hangingPunct="0">
        <a:spcBef>
          <a:spcPct val="20000"/>
        </a:spcBef>
        <a:spcAft>
          <a:spcPct val="0"/>
        </a:spcAft>
        <a:buClr>
          <a:schemeClr val="accent1"/>
        </a:buClr>
        <a:buSzPct val="65000"/>
        <a:buFont typeface="Wingdings" charset="2"/>
        <a:buChar char="n"/>
        <a:defRPr sz="2400">
          <a:solidFill>
            <a:schemeClr val="tx1"/>
          </a:solidFill>
          <a:latin typeface="+mn-lt"/>
          <a:ea typeface="ＭＳ Ｐゴシック" pitchFamily="76" charset="-128"/>
        </a:defRPr>
      </a:lvl3pPr>
      <a:lvl4pPr marL="1600200" indent="-228600" algn="l" rtl="0" eaLnBrk="0" fontAlgn="base" hangingPunct="0">
        <a:spcBef>
          <a:spcPct val="20000"/>
        </a:spcBef>
        <a:spcAft>
          <a:spcPct val="0"/>
        </a:spcAft>
        <a:buClr>
          <a:schemeClr val="accent2"/>
        </a:buClr>
        <a:buSzPct val="70000"/>
        <a:buFont typeface="Wingdings" charset="2"/>
        <a:buChar char="¨"/>
        <a:defRPr>
          <a:solidFill>
            <a:schemeClr val="tx1"/>
          </a:solidFill>
          <a:latin typeface="+mj-lt"/>
          <a:ea typeface="ＭＳ Ｐゴシック" pitchFamily="76" charset="-128"/>
        </a:defRPr>
      </a:lvl4pPr>
      <a:lvl5pPr marL="2057400" indent="-228600" algn="l" rtl="0" eaLnBrk="0" fontAlgn="base" hangingPunct="0">
        <a:spcBef>
          <a:spcPct val="20000"/>
        </a:spcBef>
        <a:spcAft>
          <a:spcPct val="0"/>
        </a:spcAft>
        <a:buClr>
          <a:schemeClr val="accent1"/>
        </a:buClr>
        <a:buFont typeface="Wingdings" charset="2"/>
        <a:buChar char="§"/>
        <a:defRPr sz="2000">
          <a:solidFill>
            <a:schemeClr val="tx1"/>
          </a:solidFill>
          <a:latin typeface="+mn-lt"/>
          <a:ea typeface="ＭＳ Ｐゴシック" pitchFamily="76" charset="-128"/>
        </a:defRPr>
      </a:lvl5pPr>
      <a:lvl6pPr marL="25146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6pPr>
      <a:lvl7pPr marL="29718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7pPr>
      <a:lvl8pPr marL="34290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8pPr>
      <a:lvl9pPr marL="3886200" indent="-228600" algn="l" rtl="0" fontAlgn="base">
        <a:spcBef>
          <a:spcPct val="20000"/>
        </a:spcBef>
        <a:spcAft>
          <a:spcPct val="0"/>
        </a:spcAft>
        <a:buClr>
          <a:schemeClr val="accent1"/>
        </a:buClr>
        <a:buFont typeface="Wingdings" pitchFamily="76" charset="2"/>
        <a:buChar char="§"/>
        <a:defRPr sz="2000">
          <a:solidFill>
            <a:schemeClr val="tx1"/>
          </a:solidFill>
          <a:latin typeface="+mn-lt"/>
          <a:ea typeface="ＭＳ Ｐゴシック" pitchFamily="7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dt" sz="quarter" idx="10"/>
          </p:nvPr>
        </p:nvSpPr>
        <p:spPr>
          <a:noFill/>
        </p:spPr>
        <p:txBody>
          <a:bodyPr/>
          <a:lstStyle/>
          <a:p>
            <a:fld id="{977DB332-601F-0D4F-8CDA-1250DF5CB5BC}" type="datetime1">
              <a:rPr lang="en-US" smtClean="0"/>
              <a:t>3/20/14</a:t>
            </a:fld>
            <a:endParaRPr lang="en-US" smtClean="0"/>
          </a:p>
        </p:txBody>
      </p:sp>
      <p:sp>
        <p:nvSpPr>
          <p:cNvPr id="16387" name="Rectangle 4"/>
          <p:cNvSpPr>
            <a:spLocks noGrp="1" noChangeArrowheads="1"/>
          </p:cNvSpPr>
          <p:nvPr>
            <p:ph type="ftr" sz="quarter" idx="11"/>
          </p:nvPr>
        </p:nvSpPr>
        <p:spPr>
          <a:noFill/>
        </p:spPr>
        <p:txBody>
          <a:bodyPr/>
          <a:lstStyle/>
          <a:p>
            <a:r>
              <a:rPr lang="en-US" smtClean="0"/>
              <a:t>© 2014 Keith A. Pray</a:t>
            </a:r>
          </a:p>
        </p:txBody>
      </p:sp>
      <p:sp>
        <p:nvSpPr>
          <p:cNvPr id="16388" name="Slide Number Placeholder 5"/>
          <p:cNvSpPr>
            <a:spLocks noGrp="1" noChangeArrowheads="1"/>
          </p:cNvSpPr>
          <p:nvPr>
            <p:ph type="sldNum" sz="quarter" idx="12"/>
          </p:nvPr>
        </p:nvSpPr>
        <p:spPr>
          <a:noFill/>
        </p:spPr>
        <p:txBody>
          <a:bodyPr/>
          <a:lstStyle/>
          <a:p>
            <a:fld id="{3D1A7050-B3D2-6C43-8B88-7394DE7ABC81}" type="slidenum">
              <a:rPr lang="en-US"/>
              <a:pPr/>
              <a:t>1</a:t>
            </a:fld>
            <a:endParaRPr lang="en-US"/>
          </a:p>
        </p:txBody>
      </p:sp>
      <p:sp>
        <p:nvSpPr>
          <p:cNvPr id="16389" name="Rectangle 2"/>
          <p:cNvSpPr>
            <a:spLocks noGrp="1" noChangeArrowheads="1"/>
          </p:cNvSpPr>
          <p:nvPr>
            <p:ph type="ctrTitle"/>
          </p:nvPr>
        </p:nvSpPr>
        <p:spPr/>
        <p:txBody>
          <a:bodyPr/>
          <a:lstStyle/>
          <a:p>
            <a:pPr eaLnBrk="1" hangingPunct="1"/>
            <a:r>
              <a:rPr lang="en-US" sz="4000" dirty="0">
                <a:ea typeface="ＭＳ Ｐゴシック" charset="-128"/>
                <a:cs typeface="ＭＳ Ｐゴシック" charset="-128"/>
              </a:rPr>
              <a:t>Class </a:t>
            </a:r>
            <a:r>
              <a:rPr lang="en-US" sz="4000" dirty="0" smtClean="0">
                <a:ea typeface="ＭＳ Ｐゴシック" charset="-128"/>
                <a:cs typeface="ＭＳ Ｐゴシック" charset="-128"/>
              </a:rPr>
              <a:t>2</a:t>
            </a:r>
            <a:r>
              <a:rPr lang="en-US" sz="4000" dirty="0">
                <a:ea typeface="ＭＳ Ｐゴシック" charset="-128"/>
                <a:cs typeface="ＭＳ Ｐゴシック" charset="-128"/>
              </a:rPr>
              <a:t/>
            </a:r>
            <a:br>
              <a:rPr lang="en-US" sz="4000" dirty="0">
                <a:ea typeface="ＭＳ Ｐゴシック" charset="-128"/>
                <a:cs typeface="ＭＳ Ｐゴシック" charset="-128"/>
              </a:rPr>
            </a:br>
            <a:r>
              <a:rPr lang="en-US" sz="4000" dirty="0" smtClean="0">
                <a:ea typeface="ＭＳ Ｐゴシック" charset="-128"/>
                <a:cs typeface="ＭＳ Ｐゴシック" charset="-128"/>
              </a:rPr>
              <a:t>Critical Thinking </a:t>
            </a:r>
            <a:r>
              <a:rPr lang="en-US" sz="4000" dirty="0">
                <a:ea typeface="ＭＳ Ｐゴシック" charset="-128"/>
                <a:cs typeface="ＭＳ Ｐゴシック" charset="-128"/>
              </a:rPr>
              <a:t/>
            </a:r>
            <a:br>
              <a:rPr lang="en-US" sz="4000" dirty="0">
                <a:ea typeface="ＭＳ Ｐゴシック" charset="-128"/>
                <a:cs typeface="ＭＳ Ｐゴシック" charset="-128"/>
              </a:rPr>
            </a:br>
            <a:endParaRPr lang="en-US" dirty="0">
              <a:ea typeface="ＭＳ Ｐゴシック" charset="-128"/>
              <a:cs typeface="ＭＳ Ｐゴシック" charset="-128"/>
            </a:endParaRPr>
          </a:p>
        </p:txBody>
      </p:sp>
      <p:sp>
        <p:nvSpPr>
          <p:cNvPr id="16390" name="Rectangle 3"/>
          <p:cNvSpPr>
            <a:spLocks noGrp="1" noChangeArrowheads="1"/>
          </p:cNvSpPr>
          <p:nvPr>
            <p:ph type="subTitle" idx="1"/>
          </p:nvPr>
        </p:nvSpPr>
        <p:spPr/>
        <p:txBody>
          <a:bodyPr/>
          <a:lstStyle/>
          <a:p>
            <a:pPr algn="r" defTabSz="242888" eaLnBrk="1" hangingPunct="1">
              <a:buFont typeface="Wingdings" charset="2"/>
              <a:buNone/>
            </a:pPr>
            <a:r>
              <a:rPr lang="en-US">
                <a:ea typeface="ＭＳ Ｐゴシック" charset="-128"/>
                <a:cs typeface="ＭＳ Ｐゴシック" charset="-128"/>
              </a:rPr>
              <a:t>Keith A. Pray</a:t>
            </a:r>
          </a:p>
          <a:p>
            <a:pPr algn="r" defTabSz="242888" eaLnBrk="1" hangingPunct="1">
              <a:buFont typeface="Wingdings" charset="2"/>
              <a:buNone/>
            </a:pPr>
            <a:r>
              <a:rPr lang="en-US">
                <a:ea typeface="ＭＳ Ｐゴシック" charset="-128"/>
                <a:cs typeface="ＭＳ Ｐゴシック" charset="-128"/>
              </a:rPr>
              <a:t>Instructor</a:t>
            </a:r>
          </a:p>
          <a:p>
            <a:pPr defTabSz="242888" eaLnBrk="1" hangingPunct="1">
              <a:buFont typeface="Wingdings" charset="2"/>
              <a:buNone/>
            </a:pPr>
            <a:r>
              <a:rPr lang="en-US" sz="2400">
                <a:ea typeface="ＭＳ Ｐゴシック" charset="-128"/>
                <a:cs typeface="ＭＳ Ｐゴシック" charset="-128"/>
              </a:rPr>
              <a:t>socialimps.keithpray.net</a:t>
            </a:r>
          </a:p>
          <a:p>
            <a:pPr defTabSz="242888" eaLnBrk="1" hangingPunct="1">
              <a:buFont typeface="Wingdings" charset="2"/>
              <a:buNone/>
            </a:pPr>
            <a:endParaRPr lang="en-US" sz="2500">
              <a:ea typeface="ＭＳ Ｐゴシック" charset="-128"/>
              <a:cs typeface="ＭＳ Ｐゴシック" charset="-128"/>
            </a:endParaRP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Fallacies 3/4</a:t>
            </a:r>
            <a:endParaRPr lang="en-US" dirty="0"/>
          </a:p>
        </p:txBody>
      </p:sp>
      <p:sp>
        <p:nvSpPr>
          <p:cNvPr id="3" name="Content Placeholder 2"/>
          <p:cNvSpPr>
            <a:spLocks noGrp="1"/>
          </p:cNvSpPr>
          <p:nvPr>
            <p:ph idx="1"/>
          </p:nvPr>
        </p:nvSpPr>
        <p:spPr/>
        <p:txBody>
          <a:bodyPr/>
          <a:lstStyle/>
          <a:p>
            <a:r>
              <a:rPr lang="en-US" dirty="0" smtClean="0"/>
              <a:t>Composition / Division</a:t>
            </a:r>
          </a:p>
          <a:p>
            <a:pPr lvl="1"/>
            <a:r>
              <a:rPr lang="en-US" dirty="0" smtClean="0"/>
              <a:t>“All the actors in this movie are highly skilled, the movie must be great.”</a:t>
            </a:r>
          </a:p>
          <a:p>
            <a:pPr lvl="1"/>
            <a:r>
              <a:rPr lang="en-US" dirty="0" smtClean="0"/>
              <a:t>“WPI was </a:t>
            </a:r>
            <a:r>
              <a:rPr lang="en-US" dirty="0"/>
              <a:t>founded in </a:t>
            </a:r>
            <a:r>
              <a:rPr lang="en-US" dirty="0" smtClean="0"/>
              <a:t>1865 so all the faculty must be at least ~168 years old.”</a:t>
            </a:r>
          </a:p>
          <a:p>
            <a:r>
              <a:rPr lang="en-US" dirty="0" smtClean="0"/>
              <a:t>Ambiguity</a:t>
            </a:r>
          </a:p>
          <a:p>
            <a:pPr lvl="1"/>
            <a:r>
              <a:rPr lang="en-US" dirty="0" smtClean="0"/>
              <a:t>Often a form of conflation.</a:t>
            </a:r>
          </a:p>
          <a:p>
            <a:pPr lvl="1"/>
            <a:r>
              <a:rPr lang="en-US" dirty="0" smtClean="0"/>
              <a:t>“</a:t>
            </a:r>
            <a:r>
              <a:rPr lang="en-US" dirty="0"/>
              <a:t>All bats are </a:t>
            </a:r>
            <a:r>
              <a:rPr lang="en-US" dirty="0" smtClean="0"/>
              <a:t>animals. Some </a:t>
            </a:r>
            <a:r>
              <a:rPr lang="en-US" dirty="0"/>
              <a:t>wooden objects are </a:t>
            </a:r>
            <a:r>
              <a:rPr lang="en-US" dirty="0" smtClean="0"/>
              <a:t>bats. Therefore, some </a:t>
            </a:r>
            <a:r>
              <a:rPr lang="en-US" dirty="0"/>
              <a:t>wooden objects are </a:t>
            </a:r>
            <a:r>
              <a:rPr lang="en-US" dirty="0" smtClean="0"/>
              <a:t>animals.”</a:t>
            </a:r>
          </a:p>
          <a:p>
            <a:pPr lvl="1"/>
            <a:r>
              <a:rPr lang="en-US" dirty="0" smtClean="0"/>
              <a:t>Respect – “recognize a right” vs. “hold in high regard”</a:t>
            </a:r>
            <a:endParaRPr lang="en-US" dirty="0"/>
          </a:p>
          <a:p>
            <a:pPr lvl="1"/>
            <a:endParaRPr lang="en-US" dirty="0" smtClean="0"/>
          </a:p>
        </p:txBody>
      </p:sp>
      <p:sp>
        <p:nvSpPr>
          <p:cNvPr id="4" name="Footer Placeholder 3"/>
          <p:cNvSpPr>
            <a:spLocks noGrp="1"/>
          </p:cNvSpPr>
          <p:nvPr>
            <p:ph type="ftr" sz="quarter" idx="10"/>
          </p:nvPr>
        </p:nvSpPr>
        <p:spPr/>
        <p:txBody>
          <a:bodyPr/>
          <a:lstStyle/>
          <a:p>
            <a:r>
              <a:rPr lang="en-US" smtClean="0"/>
              <a:t>© 2014 Keith A. Pray</a:t>
            </a:r>
            <a:endParaRPr lang="en-US"/>
          </a:p>
        </p:txBody>
      </p:sp>
      <p:sp>
        <p:nvSpPr>
          <p:cNvPr id="5" name="Slide Number Placeholder 4"/>
          <p:cNvSpPr>
            <a:spLocks noGrp="1"/>
          </p:cNvSpPr>
          <p:nvPr>
            <p:ph type="sldNum" sz="quarter" idx="11"/>
          </p:nvPr>
        </p:nvSpPr>
        <p:spPr/>
        <p:txBody>
          <a:bodyPr/>
          <a:lstStyle/>
          <a:p>
            <a:fld id="{55708BC2-0008-C44C-86F6-CAC456052B51}" type="slidenum">
              <a:rPr lang="en-US" smtClean="0"/>
              <a:pPr/>
              <a:t>10</a:t>
            </a:fld>
            <a:endParaRPr lang="en-US"/>
          </a:p>
        </p:txBody>
      </p:sp>
      <p:sp>
        <p:nvSpPr>
          <p:cNvPr id="6" name="Date Placeholder 5"/>
          <p:cNvSpPr>
            <a:spLocks noGrp="1"/>
          </p:cNvSpPr>
          <p:nvPr>
            <p:ph type="dt" sz="half" idx="12"/>
          </p:nvPr>
        </p:nvSpPr>
        <p:spPr/>
        <p:txBody>
          <a:bodyPr/>
          <a:lstStyle/>
          <a:p>
            <a:fld id="{B1DAE532-BCFE-0243-B6EB-06492ECB382F}" type="datetime1">
              <a:rPr lang="en-US" smtClean="0"/>
              <a:t>3/20/14</a:t>
            </a:fld>
            <a:endParaRPr lang="en-US"/>
          </a:p>
        </p:txBody>
      </p:sp>
    </p:spTree>
    <p:extLst>
      <p:ext uri="{BB962C8B-B14F-4D97-AF65-F5344CB8AC3E}">
        <p14:creationId xmlns:p14="http://schemas.microsoft.com/office/powerpoint/2010/main" val="326214037"/>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Fallacies 4/4</a:t>
            </a:r>
            <a:endParaRPr lang="en-US" dirty="0"/>
          </a:p>
        </p:txBody>
      </p:sp>
      <p:sp>
        <p:nvSpPr>
          <p:cNvPr id="3" name="Content Placeholder 2"/>
          <p:cNvSpPr>
            <a:spLocks noGrp="1"/>
          </p:cNvSpPr>
          <p:nvPr>
            <p:ph idx="1"/>
          </p:nvPr>
        </p:nvSpPr>
        <p:spPr/>
        <p:txBody>
          <a:bodyPr/>
          <a:lstStyle/>
          <a:p>
            <a:r>
              <a:rPr lang="en-US" dirty="0" smtClean="0"/>
              <a:t>Appeal To </a:t>
            </a:r>
            <a:r>
              <a:rPr lang="en-US" dirty="0"/>
              <a:t>T</a:t>
            </a:r>
            <a:r>
              <a:rPr lang="en-US" dirty="0" smtClean="0"/>
              <a:t>he People</a:t>
            </a:r>
          </a:p>
          <a:p>
            <a:pPr lvl="1"/>
            <a:r>
              <a:rPr lang="en-US" dirty="0" smtClean="0"/>
              <a:t>Argumentum ad </a:t>
            </a:r>
            <a:r>
              <a:rPr lang="en-US" dirty="0" err="1" smtClean="0"/>
              <a:t>Populum</a:t>
            </a:r>
            <a:endParaRPr lang="en-US" dirty="0" smtClean="0"/>
          </a:p>
          <a:p>
            <a:pPr lvl="1"/>
            <a:r>
              <a:rPr lang="en-US" dirty="0" smtClean="0"/>
              <a:t>“Windows is installed on more desktop computers than any other OS. Windows is the best OS.”</a:t>
            </a:r>
          </a:p>
          <a:p>
            <a:r>
              <a:rPr lang="en-US" dirty="0" smtClean="0"/>
              <a:t>Many / Any</a:t>
            </a:r>
          </a:p>
          <a:p>
            <a:pPr lvl="1"/>
            <a:r>
              <a:rPr lang="en-US" dirty="0" smtClean="0"/>
              <a:t>“Many programming languages have strong typing, so Scheme must as well.”</a:t>
            </a:r>
          </a:p>
          <a:p>
            <a:r>
              <a:rPr lang="en-US" dirty="0" smtClean="0"/>
              <a:t>There are many more…</a:t>
            </a:r>
          </a:p>
        </p:txBody>
      </p:sp>
      <p:sp>
        <p:nvSpPr>
          <p:cNvPr id="4" name="Footer Placeholder 3"/>
          <p:cNvSpPr>
            <a:spLocks noGrp="1"/>
          </p:cNvSpPr>
          <p:nvPr>
            <p:ph type="ftr" sz="quarter" idx="10"/>
          </p:nvPr>
        </p:nvSpPr>
        <p:spPr/>
        <p:txBody>
          <a:bodyPr/>
          <a:lstStyle/>
          <a:p>
            <a:r>
              <a:rPr lang="en-US" smtClean="0"/>
              <a:t>© 2014 Keith A. Pray</a:t>
            </a:r>
            <a:endParaRPr lang="en-US"/>
          </a:p>
        </p:txBody>
      </p:sp>
      <p:sp>
        <p:nvSpPr>
          <p:cNvPr id="5" name="Slide Number Placeholder 4"/>
          <p:cNvSpPr>
            <a:spLocks noGrp="1"/>
          </p:cNvSpPr>
          <p:nvPr>
            <p:ph type="sldNum" sz="quarter" idx="11"/>
          </p:nvPr>
        </p:nvSpPr>
        <p:spPr/>
        <p:txBody>
          <a:bodyPr/>
          <a:lstStyle/>
          <a:p>
            <a:fld id="{55708BC2-0008-C44C-86F6-CAC456052B51}" type="slidenum">
              <a:rPr lang="en-US" smtClean="0"/>
              <a:pPr/>
              <a:t>11</a:t>
            </a:fld>
            <a:endParaRPr lang="en-US"/>
          </a:p>
        </p:txBody>
      </p:sp>
      <p:sp>
        <p:nvSpPr>
          <p:cNvPr id="6" name="Date Placeholder 5"/>
          <p:cNvSpPr>
            <a:spLocks noGrp="1"/>
          </p:cNvSpPr>
          <p:nvPr>
            <p:ph type="dt" sz="half" idx="12"/>
          </p:nvPr>
        </p:nvSpPr>
        <p:spPr/>
        <p:txBody>
          <a:bodyPr/>
          <a:lstStyle/>
          <a:p>
            <a:fld id="{12AC1B5E-ADB3-5542-8F40-559379397B0C}" type="datetime1">
              <a:rPr lang="en-US" smtClean="0"/>
              <a:t>3/20/14</a:t>
            </a:fld>
            <a:endParaRPr lang="en-US"/>
          </a:p>
        </p:txBody>
      </p:sp>
    </p:spTree>
    <p:extLst>
      <p:ext uri="{BB962C8B-B14F-4D97-AF65-F5344CB8AC3E}">
        <p14:creationId xmlns:p14="http://schemas.microsoft.com/office/powerpoint/2010/main" val="2718938662"/>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3"/>
          <p:cNvSpPr>
            <a:spLocks noGrp="1"/>
          </p:cNvSpPr>
          <p:nvPr>
            <p:ph type="ftr" sz="quarter" idx="10"/>
          </p:nvPr>
        </p:nvSpPr>
        <p:spPr>
          <a:noFill/>
        </p:spPr>
        <p:txBody>
          <a:bodyPr/>
          <a:lstStyle/>
          <a:p>
            <a:r>
              <a:rPr lang="en-US" smtClean="0"/>
              <a:t>© 2014 Keith A. Pray</a:t>
            </a:r>
          </a:p>
        </p:txBody>
      </p:sp>
      <p:sp>
        <p:nvSpPr>
          <p:cNvPr id="33795" name="Slide Number Placeholder 4"/>
          <p:cNvSpPr>
            <a:spLocks noGrp="1"/>
          </p:cNvSpPr>
          <p:nvPr>
            <p:ph type="sldNum" sz="quarter" idx="11"/>
          </p:nvPr>
        </p:nvSpPr>
        <p:spPr>
          <a:noFill/>
        </p:spPr>
        <p:txBody>
          <a:bodyPr/>
          <a:lstStyle/>
          <a:p>
            <a:fld id="{62369553-5EA2-FB48-B88E-8BF752A9D919}" type="slidenum">
              <a:rPr lang="en-US"/>
              <a:pPr/>
              <a:t>12</a:t>
            </a:fld>
            <a:endParaRPr lang="en-US"/>
          </a:p>
        </p:txBody>
      </p:sp>
      <p:sp>
        <p:nvSpPr>
          <p:cNvPr id="33796" name="Date Placeholder 5"/>
          <p:cNvSpPr>
            <a:spLocks noGrp="1"/>
          </p:cNvSpPr>
          <p:nvPr>
            <p:ph type="dt" sz="quarter" idx="12"/>
          </p:nvPr>
        </p:nvSpPr>
        <p:spPr>
          <a:noFill/>
        </p:spPr>
        <p:txBody>
          <a:bodyPr/>
          <a:lstStyle/>
          <a:p>
            <a:fld id="{3520F84F-B253-9F44-8350-8881B2F5113D}" type="datetime1">
              <a:rPr lang="en-US" smtClean="0"/>
              <a:t>3/20/14</a:t>
            </a:fld>
            <a:endParaRPr lang="en-US" smtClean="0"/>
          </a:p>
        </p:txBody>
      </p:sp>
      <p:sp>
        <p:nvSpPr>
          <p:cNvPr id="33797" name="Rectangle 2"/>
          <p:cNvSpPr>
            <a:spLocks noGrp="1" noChangeArrowheads="1"/>
          </p:cNvSpPr>
          <p:nvPr>
            <p:ph type="body" idx="1"/>
          </p:nvPr>
        </p:nvSpPr>
        <p:spPr>
          <a:xfrm>
            <a:off x="457200" y="1885950"/>
            <a:ext cx="8178800" cy="4972050"/>
          </a:xfrm>
        </p:spPr>
        <p:txBody>
          <a:bodyPr/>
          <a:lstStyle/>
          <a:p>
            <a:pPr eaLnBrk="1" hangingPunct="1"/>
            <a:r>
              <a:rPr lang="en-US" dirty="0" smtClean="0">
                <a:ea typeface="ＭＳ Ｐゴシック" charset="-128"/>
                <a:cs typeface="ＭＳ Ｐゴシック" charset="-128"/>
              </a:rPr>
              <a:t>What </a:t>
            </a:r>
            <a:r>
              <a:rPr lang="en-US" dirty="0">
                <a:ea typeface="ＭＳ Ｐゴシック" charset="-128"/>
                <a:cs typeface="ＭＳ Ｐゴシック" charset="-128"/>
              </a:rPr>
              <a:t>are people’s</a:t>
            </a:r>
          </a:p>
          <a:p>
            <a:pPr lvl="1" eaLnBrk="1" hangingPunct="1"/>
            <a:r>
              <a:rPr lang="en-US" dirty="0"/>
              <a:t>Viewpoints</a:t>
            </a:r>
          </a:p>
          <a:p>
            <a:pPr lvl="1" eaLnBrk="1" hangingPunct="1"/>
            <a:r>
              <a:rPr lang="en-US" dirty="0"/>
              <a:t>Biases</a:t>
            </a:r>
          </a:p>
          <a:p>
            <a:pPr lvl="1" eaLnBrk="1" hangingPunct="1"/>
            <a:r>
              <a:rPr lang="en-US" dirty="0"/>
              <a:t>Goals / Agendas</a:t>
            </a:r>
          </a:p>
          <a:p>
            <a:pPr eaLnBrk="1" hangingPunct="1"/>
            <a:r>
              <a:rPr lang="en-US" dirty="0" smtClean="0">
                <a:ea typeface="ＭＳ Ｐゴシック" charset="-128"/>
                <a:cs typeface="ＭＳ Ｐゴシック" charset="-128"/>
              </a:rPr>
              <a:t>Be </a:t>
            </a:r>
            <a:r>
              <a:rPr lang="en-US" dirty="0">
                <a:ea typeface="ＭＳ Ｐゴシック" charset="-128"/>
                <a:cs typeface="ＭＳ Ｐゴシック" charset="-128"/>
              </a:rPr>
              <a:t>conscious of word choices</a:t>
            </a:r>
            <a:r>
              <a:rPr lang="en-US" dirty="0" smtClean="0">
                <a:ea typeface="ＭＳ Ｐゴシック" charset="-128"/>
                <a:cs typeface="ＭＳ Ｐゴシック" charset="-128"/>
              </a:rPr>
              <a:t>.</a:t>
            </a:r>
            <a:endParaRPr lang="en-US" dirty="0">
              <a:ea typeface="ＭＳ Ｐゴシック" charset="-128"/>
              <a:cs typeface="ＭＳ Ｐゴシック" charset="-128"/>
            </a:endParaRPr>
          </a:p>
          <a:p>
            <a:pPr eaLnBrk="1" hangingPunct="1"/>
            <a:endParaRPr lang="en-US" dirty="0">
              <a:ea typeface="ＭＳ Ｐゴシック" charset="-128"/>
              <a:cs typeface="ＭＳ Ｐゴシック" charset="-128"/>
            </a:endParaRPr>
          </a:p>
        </p:txBody>
      </p:sp>
      <p:sp>
        <p:nvSpPr>
          <p:cNvPr id="33798" name="Rectangle 3"/>
          <p:cNvSpPr>
            <a:spLocks noChangeArrowheads="1"/>
          </p:cNvSpPr>
          <p:nvPr/>
        </p:nvSpPr>
        <p:spPr bwMode="auto">
          <a:xfrm>
            <a:off x="457200" y="762000"/>
            <a:ext cx="8229600" cy="1143000"/>
          </a:xfrm>
          <a:prstGeom prst="rect">
            <a:avLst/>
          </a:prstGeom>
          <a:noFill/>
          <a:ln w="9525">
            <a:noFill/>
            <a:miter lim="800000"/>
            <a:headEnd/>
            <a:tailEnd/>
          </a:ln>
        </p:spPr>
        <p:txBody>
          <a:bodyPr anchor="ctr">
            <a:prstTxWarp prst="textNoShape">
              <a:avLst/>
            </a:prstTxWarp>
          </a:bodyPr>
          <a:lstStyle/>
          <a:p>
            <a:pPr algn="l"/>
            <a:r>
              <a:rPr lang="en-US" sz="3600">
                <a:solidFill>
                  <a:schemeClr val="tx1"/>
                </a:solidFill>
                <a:latin typeface="Arial Black" charset="0"/>
              </a:rPr>
              <a:t>Some Critical Thinking Aspects</a:t>
            </a:r>
          </a:p>
        </p:txBody>
      </p:sp>
      <p:sp>
        <p:nvSpPr>
          <p:cNvPr id="33799" name="Rectangle 4"/>
          <p:cNvSpPr>
            <a:spLocks noGrp="1" noChangeArrowheads="1"/>
          </p:cNvSpPr>
          <p:nvPr>
            <p:ph type="title"/>
          </p:nvPr>
        </p:nvSpPr>
        <p:spPr bwMode="blackWhite"/>
        <p:txBody>
          <a:bodyPr/>
          <a:lstStyle/>
          <a:p>
            <a:pPr eaLnBrk="1" hangingPunct="1"/>
            <a:r>
              <a:rPr lang="en-US">
                <a:ea typeface="ＭＳ Ｐゴシック" charset="-128"/>
                <a:cs typeface="ＭＳ Ｐゴシック" charset="-128"/>
              </a:rPr>
              <a:t>Some Critical Thinking Aspects</a:t>
            </a: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3"/>
          <p:cNvSpPr>
            <a:spLocks noGrp="1"/>
          </p:cNvSpPr>
          <p:nvPr>
            <p:ph type="ftr" sz="quarter" idx="10"/>
          </p:nvPr>
        </p:nvSpPr>
        <p:spPr>
          <a:noFill/>
        </p:spPr>
        <p:txBody>
          <a:bodyPr/>
          <a:lstStyle/>
          <a:p>
            <a:r>
              <a:rPr lang="en-US" smtClean="0"/>
              <a:t>© 2014 Keith A. Pray</a:t>
            </a:r>
          </a:p>
        </p:txBody>
      </p:sp>
      <p:sp>
        <p:nvSpPr>
          <p:cNvPr id="46083" name="Slide Number Placeholder 4"/>
          <p:cNvSpPr>
            <a:spLocks noGrp="1"/>
          </p:cNvSpPr>
          <p:nvPr>
            <p:ph type="sldNum" sz="quarter" idx="11"/>
          </p:nvPr>
        </p:nvSpPr>
        <p:spPr>
          <a:noFill/>
        </p:spPr>
        <p:txBody>
          <a:bodyPr/>
          <a:lstStyle/>
          <a:p>
            <a:fld id="{F7BCB0CB-71DC-4B41-B42E-3F66848A4077}" type="slidenum">
              <a:rPr lang="en-US"/>
              <a:pPr/>
              <a:t>13</a:t>
            </a:fld>
            <a:endParaRPr lang="en-US"/>
          </a:p>
        </p:txBody>
      </p:sp>
      <p:sp>
        <p:nvSpPr>
          <p:cNvPr id="46084" name="Date Placeholder 5"/>
          <p:cNvSpPr>
            <a:spLocks noGrp="1"/>
          </p:cNvSpPr>
          <p:nvPr>
            <p:ph type="dt" sz="quarter" idx="12"/>
          </p:nvPr>
        </p:nvSpPr>
        <p:spPr>
          <a:noFill/>
        </p:spPr>
        <p:txBody>
          <a:bodyPr/>
          <a:lstStyle/>
          <a:p>
            <a:fld id="{0DC641E5-7EEC-7B4B-91CE-0265208291B1}" type="datetime1">
              <a:rPr lang="en-US" smtClean="0"/>
              <a:t>3/20/14</a:t>
            </a:fld>
            <a:endParaRPr lang="en-US" smtClean="0"/>
          </a:p>
        </p:txBody>
      </p:sp>
      <p:sp>
        <p:nvSpPr>
          <p:cNvPr id="46085" name="Rectangle 2"/>
          <p:cNvSpPr>
            <a:spLocks noGrp="1" noChangeArrowheads="1"/>
          </p:cNvSpPr>
          <p:nvPr>
            <p:ph type="title"/>
          </p:nvPr>
        </p:nvSpPr>
        <p:spPr/>
        <p:txBody>
          <a:bodyPr/>
          <a:lstStyle/>
          <a:p>
            <a:pPr eaLnBrk="1" hangingPunct="1"/>
            <a:r>
              <a:rPr lang="en-US" dirty="0">
                <a:ea typeface="ＭＳ Ｐゴシック" charset="-128"/>
                <a:cs typeface="ＭＳ Ｐゴシック" charset="-128"/>
              </a:rPr>
              <a:t>Class </a:t>
            </a:r>
            <a:r>
              <a:rPr lang="en-US" dirty="0" smtClean="0">
                <a:ea typeface="ＭＳ Ｐゴシック" charset="-128"/>
                <a:cs typeface="ＭＳ Ｐゴシック" charset="-128"/>
              </a:rPr>
              <a:t>Discussion</a:t>
            </a:r>
            <a:endParaRPr lang="en-US" dirty="0">
              <a:ea typeface="ＭＳ Ｐゴシック" charset="-128"/>
              <a:cs typeface="ＭＳ Ｐゴシック" charset="-128"/>
            </a:endParaRPr>
          </a:p>
        </p:txBody>
      </p:sp>
      <p:sp>
        <p:nvSpPr>
          <p:cNvPr id="46086" name="Rectangle 3"/>
          <p:cNvSpPr>
            <a:spLocks noGrp="1" noChangeArrowheads="1"/>
          </p:cNvSpPr>
          <p:nvPr>
            <p:ph type="body" idx="1"/>
          </p:nvPr>
        </p:nvSpPr>
        <p:spPr/>
        <p:txBody>
          <a:bodyPr/>
          <a:lstStyle/>
          <a:p>
            <a:pPr eaLnBrk="1" hangingPunct="1"/>
            <a:r>
              <a:rPr lang="en-US">
                <a:ea typeface="ＭＳ Ｐゴシック" charset="-128"/>
                <a:cs typeface="ＭＳ Ｐゴシック" charset="-128"/>
              </a:rPr>
              <a:t>Pick a story (real or fictional) which you have heard, read, or seen.</a:t>
            </a:r>
          </a:p>
          <a:p>
            <a:pPr lvl="1" eaLnBrk="1" hangingPunct="1"/>
            <a:r>
              <a:rPr lang="en-US"/>
              <a:t>What technologies were important in that story?</a:t>
            </a:r>
          </a:p>
          <a:p>
            <a:pPr lvl="1" eaLnBrk="1" hangingPunct="1"/>
            <a:r>
              <a:rPr lang="en-US"/>
              <a:t>How did they affect society?</a:t>
            </a: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ea typeface="ＭＳ Ｐゴシック" charset="-128"/>
                <a:cs typeface="ＭＳ Ｐゴシック" charset="-128"/>
              </a:rPr>
              <a:t>Assignment 1/2</a:t>
            </a:r>
          </a:p>
        </p:txBody>
      </p:sp>
      <p:sp>
        <p:nvSpPr>
          <p:cNvPr id="22531" name="Content Placeholder 2"/>
          <p:cNvSpPr>
            <a:spLocks noGrp="1"/>
          </p:cNvSpPr>
          <p:nvPr>
            <p:ph idx="1"/>
          </p:nvPr>
        </p:nvSpPr>
        <p:spPr/>
        <p:txBody>
          <a:bodyPr/>
          <a:lstStyle/>
          <a:p>
            <a:pPr eaLnBrk="1" hangingPunct="1">
              <a:lnSpc>
                <a:spcPct val="90000"/>
              </a:lnSpc>
            </a:pPr>
            <a:r>
              <a:rPr lang="en-US" sz="2800" dirty="0" smtClean="0">
                <a:ea typeface="ＭＳ Ｐゴシック" charset="-128"/>
                <a:cs typeface="ＭＳ Ｐゴシック" charset="-128"/>
              </a:rPr>
              <a:t>Class Timeline </a:t>
            </a:r>
            <a:r>
              <a:rPr lang="en-US" sz="2800" dirty="0" err="1" smtClean="0">
                <a:ea typeface="ＭＳ Ｐゴシック" charset="-128"/>
                <a:cs typeface="ＭＳ Ｐゴシック" charset="-128"/>
              </a:rPr>
              <a:t>Wiki</a:t>
            </a:r>
            <a:endParaRPr lang="en-US" sz="400" dirty="0" smtClean="0">
              <a:ea typeface="ＭＳ Ｐゴシック" charset="-128"/>
              <a:cs typeface="ＭＳ Ｐゴシック" charset="-128"/>
            </a:endParaRPr>
          </a:p>
          <a:p>
            <a:pPr lvl="1" eaLnBrk="1" hangingPunct="1">
              <a:lnSpc>
                <a:spcPct val="90000"/>
              </a:lnSpc>
            </a:pPr>
            <a:r>
              <a:rPr lang="en-US" sz="1600" dirty="0" smtClean="0">
                <a:ea typeface="ＭＳ Ｐゴシック" charset="-128"/>
                <a:cs typeface="ＭＳ Ｐゴシック" charset="-128"/>
              </a:rPr>
              <a:t>Add the items from your individual timeline to the class timeline wiki</a:t>
            </a:r>
            <a:r>
              <a:rPr lang="en-US" sz="1600" dirty="0">
                <a:ea typeface="ＭＳ Ｐゴシック" charset="-128"/>
                <a:cs typeface="ＭＳ Ｐゴシック" charset="-128"/>
              </a:rPr>
              <a:t> </a:t>
            </a:r>
            <a:r>
              <a:rPr lang="en-US" sz="1600" dirty="0" smtClean="0">
                <a:ea typeface="ＭＳ Ｐゴシック" charset="-128"/>
                <a:cs typeface="ＭＳ Ｐゴシック" charset="-128"/>
              </a:rPr>
              <a:t>on </a:t>
            </a:r>
            <a:r>
              <a:rPr lang="en-US" sz="1600" dirty="0" err="1" smtClean="0">
                <a:ea typeface="ＭＳ Ｐゴシック" charset="-128"/>
                <a:cs typeface="ＭＳ Ｐゴシック" charset="-128"/>
              </a:rPr>
              <a:t>myWPI</a:t>
            </a:r>
            <a:r>
              <a:rPr lang="en-US" sz="1600" dirty="0">
                <a:ea typeface="ＭＳ Ｐゴシック" charset="-128"/>
                <a:cs typeface="ＭＳ Ｐゴシック" charset="-128"/>
              </a:rPr>
              <a:t> </a:t>
            </a:r>
            <a:r>
              <a:rPr lang="en-US" sz="1600" dirty="0" smtClean="0">
                <a:ea typeface="ＭＳ Ｐゴシック" charset="-128"/>
                <a:cs typeface="ＭＳ Ｐゴシック" charset="-128"/>
                <a:sym typeface="Wingdings"/>
              </a:rPr>
              <a:t> Course Tools  Wiki Tool</a:t>
            </a:r>
          </a:p>
          <a:p>
            <a:pPr lvl="2" eaLnBrk="1" hangingPunct="1">
              <a:lnSpc>
                <a:spcPct val="90000"/>
              </a:lnSpc>
            </a:pPr>
            <a:r>
              <a:rPr lang="en-US" dirty="0" smtClean="0">
                <a:ea typeface="ＭＳ Ｐゴシック" charset="-128"/>
                <a:cs typeface="ＭＳ Ｐゴシック" charset="-128"/>
                <a:sym typeface="Wingdings"/>
              </a:rPr>
              <a:t>subject to change per TA directions to be announced</a:t>
            </a:r>
            <a:endParaRPr lang="en-US" dirty="0" smtClean="0">
              <a:ea typeface="ＭＳ Ｐゴシック" charset="-128"/>
              <a:cs typeface="ＭＳ Ｐゴシック" charset="-128"/>
            </a:endParaRPr>
          </a:p>
          <a:p>
            <a:pPr lvl="1" eaLnBrk="1" hangingPunct="1">
              <a:lnSpc>
                <a:spcPct val="90000"/>
              </a:lnSpc>
            </a:pPr>
            <a:r>
              <a:rPr lang="en-US" sz="1600" dirty="0" smtClean="0">
                <a:ea typeface="ＭＳ Ｐゴシック" charset="-128"/>
                <a:cs typeface="ＭＳ Ｐゴシック" charset="-128"/>
              </a:rPr>
              <a:t>Please sort according to date.</a:t>
            </a:r>
          </a:p>
          <a:p>
            <a:r>
              <a:rPr lang="en-US" sz="2800" dirty="0" smtClean="0">
                <a:ea typeface="ＭＳ Ｐゴシック" charset="-128"/>
                <a:cs typeface="ＭＳ Ｐゴシック" charset="-128"/>
              </a:rPr>
              <a:t>Sign up to present in class</a:t>
            </a:r>
          </a:p>
          <a:p>
            <a:pPr lvl="1"/>
            <a:r>
              <a:rPr lang="en-US" sz="1800" dirty="0" smtClean="0">
                <a:ea typeface="ＭＳ Ｐゴシック" charset="-128"/>
                <a:cs typeface="ＭＳ Ｐゴシック" charset="-128"/>
              </a:rPr>
              <a:t>Send TA (and me) email – Link to schedule will be announced after class.</a:t>
            </a:r>
          </a:p>
          <a:p>
            <a:pPr lvl="1"/>
            <a:r>
              <a:rPr lang="en-US" sz="1800" dirty="0" smtClean="0">
                <a:ea typeface="ＭＳ Ｐゴシック" charset="-128"/>
                <a:cs typeface="ＭＳ Ｐゴシック" charset="-128"/>
              </a:rPr>
              <a:t>Specify your topic. By that I mean be specific. </a:t>
            </a:r>
          </a:p>
          <a:p>
            <a:pPr lvl="1"/>
            <a:r>
              <a:rPr lang="en-US" sz="1800" dirty="0" smtClean="0">
                <a:ea typeface="ＭＳ Ｐゴシック" charset="-128"/>
                <a:cs typeface="ＭＳ Ｐゴシック" charset="-128"/>
              </a:rPr>
              <a:t>I’ll be happy to discuss your ideas.</a:t>
            </a:r>
          </a:p>
        </p:txBody>
      </p:sp>
      <p:sp>
        <p:nvSpPr>
          <p:cNvPr id="22532" name="Footer Placeholder 3"/>
          <p:cNvSpPr>
            <a:spLocks noGrp="1"/>
          </p:cNvSpPr>
          <p:nvPr>
            <p:ph type="ftr" sz="quarter" idx="10"/>
          </p:nvPr>
        </p:nvSpPr>
        <p:spPr>
          <a:noFill/>
        </p:spPr>
        <p:txBody>
          <a:bodyPr/>
          <a:lstStyle/>
          <a:p>
            <a:r>
              <a:rPr lang="en-US" smtClean="0"/>
              <a:t>© 2014 Keith A. Pray</a:t>
            </a:r>
            <a:endParaRPr lang="en-US"/>
          </a:p>
        </p:txBody>
      </p:sp>
      <p:sp>
        <p:nvSpPr>
          <p:cNvPr id="2" name="Date Placeholder 1"/>
          <p:cNvSpPr>
            <a:spLocks noGrp="1"/>
          </p:cNvSpPr>
          <p:nvPr>
            <p:ph type="dt" sz="half" idx="12"/>
          </p:nvPr>
        </p:nvSpPr>
        <p:spPr/>
        <p:txBody>
          <a:bodyPr/>
          <a:lstStyle/>
          <a:p>
            <a:fld id="{A965835A-D8AC-FE49-8CC8-F04A92EC7ADE}" type="datetime1">
              <a:rPr lang="en-US" smtClean="0"/>
              <a:t>3/20/14</a:t>
            </a:fld>
            <a:endParaRPr lang="en-US"/>
          </a:p>
        </p:txBody>
      </p:sp>
      <p:sp>
        <p:nvSpPr>
          <p:cNvPr id="3" name="Slide Number Placeholder 2"/>
          <p:cNvSpPr>
            <a:spLocks noGrp="1"/>
          </p:cNvSpPr>
          <p:nvPr>
            <p:ph type="sldNum" sz="quarter" idx="11"/>
          </p:nvPr>
        </p:nvSpPr>
        <p:spPr/>
        <p:txBody>
          <a:bodyPr/>
          <a:lstStyle/>
          <a:p>
            <a:fld id="{55708BC2-0008-C44C-86F6-CAC456052B51}" type="slidenum">
              <a:rPr lang="en-US" smtClean="0"/>
              <a:pPr/>
              <a:t>14</a:t>
            </a:fld>
            <a:endParaRPr lang="en-US"/>
          </a:p>
        </p:txBody>
      </p:sp>
    </p:spTree>
    <p:extLst>
      <p:ext uri="{BB962C8B-B14F-4D97-AF65-F5344CB8AC3E}">
        <p14:creationId xmlns:p14="http://schemas.microsoft.com/office/powerpoint/2010/main" val="783871384"/>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ea typeface="ＭＳ Ｐゴシック" charset="-128"/>
                <a:cs typeface="ＭＳ Ｐゴシック" charset="-128"/>
              </a:rPr>
              <a:t>Assignment 2/2</a:t>
            </a:r>
          </a:p>
        </p:txBody>
      </p:sp>
      <p:sp>
        <p:nvSpPr>
          <p:cNvPr id="23555" name="Content Placeholder 2"/>
          <p:cNvSpPr>
            <a:spLocks noGrp="1"/>
          </p:cNvSpPr>
          <p:nvPr>
            <p:ph idx="1"/>
          </p:nvPr>
        </p:nvSpPr>
        <p:spPr/>
        <p:txBody>
          <a:bodyPr/>
          <a:lstStyle/>
          <a:p>
            <a:r>
              <a:rPr lang="en-US" sz="2400" dirty="0" smtClean="0">
                <a:ea typeface="ＭＳ Ｐゴシック" charset="-128"/>
                <a:cs typeface="ＭＳ Ｐゴシック" charset="-128"/>
              </a:rPr>
              <a:t>Movie Discussion Board on </a:t>
            </a:r>
            <a:r>
              <a:rPr lang="en-US" sz="2400" dirty="0" err="1" smtClean="0">
                <a:ea typeface="ＭＳ Ｐゴシック" charset="-128"/>
                <a:cs typeface="ＭＳ Ｐゴシック" charset="-128"/>
              </a:rPr>
              <a:t>myWPI</a:t>
            </a:r>
            <a:endParaRPr lang="en-US" sz="2400" dirty="0" smtClean="0">
              <a:ea typeface="ＭＳ Ｐゴシック" charset="-128"/>
              <a:cs typeface="ＭＳ Ｐゴシック" charset="-128"/>
            </a:endParaRPr>
          </a:p>
          <a:p>
            <a:pPr lvl="1"/>
            <a:r>
              <a:rPr lang="en-US" sz="1600" dirty="0" smtClean="0"/>
              <a:t>List 2 movies you believe relevant to computing AND society</a:t>
            </a:r>
          </a:p>
          <a:p>
            <a:pPr lvl="1"/>
            <a:r>
              <a:rPr lang="en-US" sz="1600" dirty="0" smtClean="0"/>
              <a:t>State why </a:t>
            </a:r>
            <a:r>
              <a:rPr lang="en-US" sz="1600" dirty="0" smtClean="0"/>
              <a:t>in a paragraph and </a:t>
            </a:r>
            <a:r>
              <a:rPr lang="en-US" sz="1600" dirty="0" smtClean="0"/>
              <a:t>feel free to reference the text book and other sources</a:t>
            </a:r>
          </a:p>
          <a:p>
            <a:pPr lvl="1"/>
            <a:r>
              <a:rPr lang="en-US" sz="1600" dirty="0" smtClean="0"/>
              <a:t>It is ok to read ahead to topics we have not covered</a:t>
            </a:r>
          </a:p>
          <a:p>
            <a:pPr lvl="1"/>
            <a:r>
              <a:rPr lang="en-US" sz="1600" dirty="0" smtClean="0"/>
              <a:t>Please create a new thread for each movie</a:t>
            </a:r>
          </a:p>
          <a:p>
            <a:pPr lvl="1"/>
            <a:r>
              <a:rPr lang="en-US" sz="1600" dirty="0" smtClean="0"/>
              <a:t>Do not repeat any existing </a:t>
            </a:r>
            <a:r>
              <a:rPr lang="en-US" sz="1600" dirty="0" smtClean="0"/>
              <a:t>entries, they will not be counted</a:t>
            </a:r>
            <a:endParaRPr lang="en-US" sz="1600" dirty="0" smtClean="0"/>
          </a:p>
          <a:p>
            <a:pPr lvl="1"/>
            <a:r>
              <a:rPr lang="en-US" sz="1600" dirty="0" smtClean="0"/>
              <a:t>Comment on at least 2 movies you did not add to the list</a:t>
            </a:r>
          </a:p>
          <a:p>
            <a:pPr lvl="2"/>
            <a:r>
              <a:rPr lang="en-US" sz="2000" dirty="0" smtClean="0">
                <a:ea typeface="ＭＳ Ｐゴシック" charset="-128"/>
                <a:cs typeface="ＭＳ Ｐゴシック" charset="-128"/>
              </a:rPr>
              <a:t>Avoid “me too”</a:t>
            </a:r>
            <a:r>
              <a:rPr lang="en-US" sz="2000" dirty="0">
                <a:ea typeface="ＭＳ Ｐゴシック" charset="-128"/>
                <a:cs typeface="ＭＳ Ｐゴシック" charset="-128"/>
              </a:rPr>
              <a:t> </a:t>
            </a:r>
            <a:r>
              <a:rPr lang="en-US" sz="2000" dirty="0" smtClean="0">
                <a:ea typeface="ＭＳ Ｐゴシック" charset="-128"/>
                <a:cs typeface="ＭＳ Ｐゴシック" charset="-128"/>
              </a:rPr>
              <a:t>comments</a:t>
            </a:r>
          </a:p>
          <a:p>
            <a:pPr lvl="2"/>
            <a:r>
              <a:rPr lang="en-US" sz="2000" dirty="0">
                <a:ea typeface="ＭＳ Ｐゴシック" charset="-128"/>
                <a:cs typeface="ＭＳ Ｐゴシック" charset="-128"/>
              </a:rPr>
              <a:t>C</a:t>
            </a:r>
            <a:r>
              <a:rPr lang="en-US" sz="2000" dirty="0" smtClean="0">
                <a:ea typeface="ＭＳ Ｐゴシック" charset="-128"/>
                <a:cs typeface="ＭＳ Ｐゴシック" charset="-128"/>
              </a:rPr>
              <a:t>ite reference materials</a:t>
            </a:r>
          </a:p>
        </p:txBody>
      </p:sp>
      <p:sp>
        <p:nvSpPr>
          <p:cNvPr id="23556" name="Footer Placeholder 3"/>
          <p:cNvSpPr>
            <a:spLocks noGrp="1"/>
          </p:cNvSpPr>
          <p:nvPr>
            <p:ph type="ftr" sz="quarter" idx="10"/>
          </p:nvPr>
        </p:nvSpPr>
        <p:spPr>
          <a:noFill/>
        </p:spPr>
        <p:txBody>
          <a:bodyPr/>
          <a:lstStyle/>
          <a:p>
            <a:r>
              <a:rPr lang="en-US" smtClean="0"/>
              <a:t>© 2014 Keith A. Pray</a:t>
            </a:r>
            <a:endParaRPr lang="en-US"/>
          </a:p>
        </p:txBody>
      </p:sp>
      <p:sp>
        <p:nvSpPr>
          <p:cNvPr id="2" name="Date Placeholder 1"/>
          <p:cNvSpPr>
            <a:spLocks noGrp="1"/>
          </p:cNvSpPr>
          <p:nvPr>
            <p:ph type="dt" sz="half" idx="12"/>
          </p:nvPr>
        </p:nvSpPr>
        <p:spPr/>
        <p:txBody>
          <a:bodyPr/>
          <a:lstStyle/>
          <a:p>
            <a:fld id="{214AFBD0-E5A1-FF4B-8EF6-95AAC0D71A33}" type="datetime1">
              <a:rPr lang="en-US" smtClean="0"/>
              <a:t>3/20/14</a:t>
            </a:fld>
            <a:endParaRPr lang="en-US"/>
          </a:p>
        </p:txBody>
      </p:sp>
      <p:sp>
        <p:nvSpPr>
          <p:cNvPr id="3" name="Slide Number Placeholder 2"/>
          <p:cNvSpPr>
            <a:spLocks noGrp="1"/>
          </p:cNvSpPr>
          <p:nvPr>
            <p:ph type="sldNum" sz="quarter" idx="11"/>
          </p:nvPr>
        </p:nvSpPr>
        <p:spPr/>
        <p:txBody>
          <a:bodyPr/>
          <a:lstStyle/>
          <a:p>
            <a:fld id="{55708BC2-0008-C44C-86F6-CAC456052B51}" type="slidenum">
              <a:rPr lang="en-US" smtClean="0"/>
              <a:pPr/>
              <a:t>15</a:t>
            </a:fld>
            <a:endParaRPr lang="en-US"/>
          </a:p>
        </p:txBody>
      </p:sp>
    </p:spTree>
    <p:extLst>
      <p:ext uri="{BB962C8B-B14F-4D97-AF65-F5344CB8AC3E}">
        <p14:creationId xmlns:p14="http://schemas.microsoft.com/office/powerpoint/2010/main" val="921149750"/>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dt" sz="quarter" idx="10"/>
          </p:nvPr>
        </p:nvSpPr>
        <p:spPr>
          <a:noFill/>
        </p:spPr>
        <p:txBody>
          <a:bodyPr/>
          <a:lstStyle/>
          <a:p>
            <a:fld id="{3B0EBBEF-4C4A-B449-8C01-D2DCD7DAFB10}" type="datetime1">
              <a:rPr lang="en-US" smtClean="0"/>
              <a:t>3/20/14</a:t>
            </a:fld>
            <a:endParaRPr lang="en-US" smtClean="0"/>
          </a:p>
        </p:txBody>
      </p:sp>
      <p:sp>
        <p:nvSpPr>
          <p:cNvPr id="44035" name="Rectangle 4"/>
          <p:cNvSpPr>
            <a:spLocks noGrp="1" noChangeArrowheads="1"/>
          </p:cNvSpPr>
          <p:nvPr>
            <p:ph type="ftr" sz="quarter" idx="11"/>
          </p:nvPr>
        </p:nvSpPr>
        <p:spPr>
          <a:noFill/>
        </p:spPr>
        <p:txBody>
          <a:bodyPr/>
          <a:lstStyle/>
          <a:p>
            <a:r>
              <a:rPr lang="en-US" smtClean="0"/>
              <a:t>© 2014 Keith A. Pray</a:t>
            </a:r>
          </a:p>
        </p:txBody>
      </p:sp>
      <p:sp>
        <p:nvSpPr>
          <p:cNvPr id="44036" name="Slide Number Placeholder 5"/>
          <p:cNvSpPr>
            <a:spLocks noGrp="1" noChangeArrowheads="1"/>
          </p:cNvSpPr>
          <p:nvPr>
            <p:ph type="sldNum" sz="quarter" idx="12"/>
          </p:nvPr>
        </p:nvSpPr>
        <p:spPr>
          <a:noFill/>
        </p:spPr>
        <p:txBody>
          <a:bodyPr/>
          <a:lstStyle/>
          <a:p>
            <a:fld id="{1B2AD609-D7E3-4F4F-BC19-F4D19EE1DBE1}" type="slidenum">
              <a:rPr lang="en-US"/>
              <a:pPr/>
              <a:t>16</a:t>
            </a:fld>
            <a:endParaRPr lang="en-US"/>
          </a:p>
        </p:txBody>
      </p:sp>
      <p:sp>
        <p:nvSpPr>
          <p:cNvPr id="44037" name="Rectangle 2"/>
          <p:cNvSpPr>
            <a:spLocks noGrp="1" noChangeArrowheads="1"/>
          </p:cNvSpPr>
          <p:nvPr>
            <p:ph type="ctrTitle"/>
          </p:nvPr>
        </p:nvSpPr>
        <p:spPr/>
        <p:txBody>
          <a:bodyPr/>
          <a:lstStyle/>
          <a:p>
            <a:pPr eaLnBrk="1" hangingPunct="1"/>
            <a:r>
              <a:rPr lang="en-US" dirty="0">
                <a:ea typeface="ＭＳ Ｐゴシック" charset="-128"/>
                <a:cs typeface="ＭＳ Ｐゴシック" charset="-128"/>
              </a:rPr>
              <a:t>Class </a:t>
            </a:r>
            <a:r>
              <a:rPr lang="en-US" dirty="0" smtClean="0">
                <a:ea typeface="ＭＳ Ｐゴシック" charset="-128"/>
                <a:cs typeface="ＭＳ Ｐゴシック" charset="-128"/>
              </a:rPr>
              <a:t>2 </a:t>
            </a:r>
            <a:r>
              <a:rPr lang="en-US" dirty="0">
                <a:ea typeface="ＭＳ Ｐゴシック" charset="-128"/>
                <a:cs typeface="ＭＳ Ｐゴシック" charset="-128"/>
              </a:rPr>
              <a:t/>
            </a:r>
            <a:br>
              <a:rPr lang="en-US" dirty="0">
                <a:ea typeface="ＭＳ Ｐゴシック" charset="-128"/>
                <a:cs typeface="ＭＳ Ｐゴシック" charset="-128"/>
              </a:rPr>
            </a:br>
            <a:r>
              <a:rPr lang="en-US" dirty="0">
                <a:ea typeface="ＭＳ Ｐゴシック" charset="-128"/>
                <a:cs typeface="ＭＳ Ｐゴシック" charset="-128"/>
              </a:rPr>
              <a:t>The End</a:t>
            </a:r>
          </a:p>
        </p:txBody>
      </p:sp>
      <p:sp>
        <p:nvSpPr>
          <p:cNvPr id="44038" name="Rectangle 8"/>
          <p:cNvSpPr>
            <a:spLocks noGrp="1" noChangeArrowheads="1"/>
          </p:cNvSpPr>
          <p:nvPr>
            <p:ph type="subTitle" idx="1"/>
          </p:nvPr>
        </p:nvSpPr>
        <p:spPr>
          <a:noFill/>
        </p:spPr>
        <p:txBody>
          <a:bodyPr/>
          <a:lstStyle/>
          <a:p>
            <a:pPr algn="r" defTabSz="242888" eaLnBrk="1" hangingPunct="1">
              <a:buFont typeface="Wingdings" charset="2"/>
              <a:buNone/>
            </a:pPr>
            <a:r>
              <a:rPr lang="en-US">
                <a:ea typeface="ＭＳ Ｐゴシック" charset="-128"/>
                <a:cs typeface="ＭＳ Ｐゴシック" charset="-128"/>
              </a:rPr>
              <a:t>Keith A. Pray</a:t>
            </a:r>
          </a:p>
          <a:p>
            <a:pPr algn="r" defTabSz="242888" eaLnBrk="1" hangingPunct="1">
              <a:buFont typeface="Wingdings" charset="2"/>
              <a:buNone/>
            </a:pPr>
            <a:r>
              <a:rPr lang="en-US">
                <a:ea typeface="ＭＳ Ｐゴシック" charset="-128"/>
                <a:cs typeface="ＭＳ Ｐゴシック" charset="-128"/>
              </a:rPr>
              <a:t>Instructor</a:t>
            </a:r>
          </a:p>
          <a:p>
            <a:pPr defTabSz="242888" eaLnBrk="1" hangingPunct="1">
              <a:buFont typeface="Wingdings" charset="2"/>
              <a:buNone/>
            </a:pPr>
            <a:r>
              <a:rPr lang="en-US" sz="2400">
                <a:ea typeface="ＭＳ Ｐゴシック" charset="-128"/>
                <a:cs typeface="ＭＳ Ｐゴシック" charset="-128"/>
              </a:rPr>
              <a:t>socialimps.keithpray.net</a:t>
            </a: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3"/>
          <p:cNvSpPr>
            <a:spLocks noGrp="1"/>
          </p:cNvSpPr>
          <p:nvPr>
            <p:ph type="ftr" sz="quarter" idx="10"/>
          </p:nvPr>
        </p:nvSpPr>
        <p:spPr>
          <a:noFill/>
        </p:spPr>
        <p:txBody>
          <a:bodyPr/>
          <a:lstStyle/>
          <a:p>
            <a:r>
              <a:rPr lang="en-US" smtClean="0"/>
              <a:t>© 2014 Keith A. Pray</a:t>
            </a:r>
          </a:p>
        </p:txBody>
      </p:sp>
      <p:sp>
        <p:nvSpPr>
          <p:cNvPr id="48131" name="Slide Number Placeholder 4"/>
          <p:cNvSpPr>
            <a:spLocks noGrp="1"/>
          </p:cNvSpPr>
          <p:nvPr>
            <p:ph type="sldNum" sz="quarter" idx="11"/>
          </p:nvPr>
        </p:nvSpPr>
        <p:spPr>
          <a:noFill/>
        </p:spPr>
        <p:txBody>
          <a:bodyPr/>
          <a:lstStyle/>
          <a:p>
            <a:fld id="{7970FF2F-6BD2-674C-AE4C-ABACB8CC15EA}" type="slidenum">
              <a:rPr lang="en-US"/>
              <a:pPr/>
              <a:t>17</a:t>
            </a:fld>
            <a:endParaRPr lang="en-US"/>
          </a:p>
        </p:txBody>
      </p:sp>
      <p:sp>
        <p:nvSpPr>
          <p:cNvPr id="48132" name="Date Placeholder 5"/>
          <p:cNvSpPr>
            <a:spLocks noGrp="1"/>
          </p:cNvSpPr>
          <p:nvPr>
            <p:ph type="dt" sz="quarter" idx="12"/>
          </p:nvPr>
        </p:nvSpPr>
        <p:spPr>
          <a:noFill/>
        </p:spPr>
        <p:txBody>
          <a:bodyPr/>
          <a:lstStyle/>
          <a:p>
            <a:fld id="{565F2B90-124D-864C-AA36-4C0317C88CBA}" type="datetime1">
              <a:rPr lang="en-US" smtClean="0"/>
              <a:t>3/20/14</a:t>
            </a:fld>
            <a:endParaRPr lang="en-US" smtClean="0"/>
          </a:p>
        </p:txBody>
      </p:sp>
      <p:sp>
        <p:nvSpPr>
          <p:cNvPr id="48133" name="Rectangle 2"/>
          <p:cNvSpPr>
            <a:spLocks noGrp="1" noChangeArrowheads="1"/>
          </p:cNvSpPr>
          <p:nvPr>
            <p:ph type="title"/>
          </p:nvPr>
        </p:nvSpPr>
        <p:spPr/>
        <p:txBody>
          <a:bodyPr/>
          <a:lstStyle/>
          <a:p>
            <a:pPr eaLnBrk="1" hangingPunct="1"/>
            <a:r>
              <a:rPr lang="en-US" sz="3200">
                <a:ea typeface="ＭＳ Ｐゴシック" charset="-128"/>
                <a:cs typeface="ＭＳ Ｐゴシック" charset="-128"/>
              </a:rPr>
              <a:t>Social Implications of Technology</a:t>
            </a:r>
          </a:p>
        </p:txBody>
      </p:sp>
      <p:sp>
        <p:nvSpPr>
          <p:cNvPr id="48134" name="Rectangle 3"/>
          <p:cNvSpPr>
            <a:spLocks noGrp="1" noChangeArrowheads="1"/>
          </p:cNvSpPr>
          <p:nvPr>
            <p:ph type="body" idx="1"/>
          </p:nvPr>
        </p:nvSpPr>
        <p:spPr/>
        <p:txBody>
          <a:bodyPr/>
          <a:lstStyle/>
          <a:p>
            <a:pPr eaLnBrk="1" hangingPunct="1"/>
            <a:r>
              <a:rPr lang="en-US">
                <a:ea typeface="ＭＳ Ｐゴシック" charset="-128"/>
                <a:cs typeface="ＭＳ Ｐゴシック" charset="-128"/>
              </a:rPr>
              <a:t>Whole-Class Discussion</a:t>
            </a:r>
          </a:p>
          <a:p>
            <a:pPr eaLnBrk="1" hangingPunct="1"/>
            <a:r>
              <a:rPr lang="en-US">
                <a:ea typeface="ＭＳ Ｐゴシック" charset="-128"/>
                <a:cs typeface="ＭＳ Ｐゴシック" charset="-128"/>
              </a:rPr>
              <a:t>Consider the Industrial Revolution</a:t>
            </a:r>
          </a:p>
          <a:p>
            <a:pPr lvl="1" eaLnBrk="1" hangingPunct="1"/>
            <a:r>
              <a:rPr lang="en-US"/>
              <a:t>Roughly the 19</a:t>
            </a:r>
            <a:r>
              <a:rPr lang="en-US" baseline="30000"/>
              <a:t>th</a:t>
            </a:r>
            <a:r>
              <a:rPr lang="en-US"/>
              <a:t> Century</a:t>
            </a:r>
          </a:p>
          <a:p>
            <a:pPr lvl="1" eaLnBrk="1" hangingPunct="1"/>
            <a:r>
              <a:rPr lang="en-US"/>
              <a:t>What technologies were introduced?</a:t>
            </a:r>
          </a:p>
          <a:p>
            <a:pPr lvl="1" eaLnBrk="1" hangingPunct="1"/>
            <a:r>
              <a:rPr lang="en-US"/>
              <a:t>What consequences did people fear?</a:t>
            </a:r>
          </a:p>
          <a:p>
            <a:pPr lvl="1" eaLnBrk="1" hangingPunct="1"/>
            <a:r>
              <a:rPr lang="en-US"/>
              <a:t>What actually happened?</a:t>
            </a:r>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3"/>
          <p:cNvSpPr>
            <a:spLocks noGrp="1"/>
          </p:cNvSpPr>
          <p:nvPr>
            <p:ph type="ftr" sz="quarter" idx="10"/>
          </p:nvPr>
        </p:nvSpPr>
        <p:spPr>
          <a:noFill/>
        </p:spPr>
        <p:txBody>
          <a:bodyPr/>
          <a:lstStyle/>
          <a:p>
            <a:r>
              <a:rPr lang="en-US" smtClean="0"/>
              <a:t>© 2014 Keith A. Pray</a:t>
            </a:r>
          </a:p>
        </p:txBody>
      </p:sp>
      <p:sp>
        <p:nvSpPr>
          <p:cNvPr id="19459" name="Slide Number Placeholder 4"/>
          <p:cNvSpPr>
            <a:spLocks noGrp="1"/>
          </p:cNvSpPr>
          <p:nvPr>
            <p:ph type="sldNum" sz="quarter" idx="11"/>
          </p:nvPr>
        </p:nvSpPr>
        <p:spPr>
          <a:noFill/>
        </p:spPr>
        <p:txBody>
          <a:bodyPr/>
          <a:lstStyle/>
          <a:p>
            <a:fld id="{CF39AE2E-3B1D-A64D-9E4C-C0A70D9EBC90}" type="slidenum">
              <a:rPr lang="en-US"/>
              <a:pPr/>
              <a:t>2</a:t>
            </a:fld>
            <a:endParaRPr lang="en-US"/>
          </a:p>
        </p:txBody>
      </p:sp>
      <p:sp>
        <p:nvSpPr>
          <p:cNvPr id="19460" name="Date Placeholder 5"/>
          <p:cNvSpPr>
            <a:spLocks noGrp="1"/>
          </p:cNvSpPr>
          <p:nvPr>
            <p:ph type="dt" sz="quarter" idx="12"/>
          </p:nvPr>
        </p:nvSpPr>
        <p:spPr>
          <a:noFill/>
        </p:spPr>
        <p:txBody>
          <a:bodyPr/>
          <a:lstStyle/>
          <a:p>
            <a:fld id="{AEED38D2-00EE-5A47-9E42-9673FEC12269}" type="datetime1">
              <a:rPr lang="en-US" smtClean="0"/>
              <a:t>3/20/14</a:t>
            </a:fld>
            <a:endParaRPr lang="en-US" smtClean="0"/>
          </a:p>
        </p:txBody>
      </p:sp>
      <p:sp>
        <p:nvSpPr>
          <p:cNvPr id="19461" name="Rectangle 2"/>
          <p:cNvSpPr>
            <a:spLocks noGrp="1" noChangeArrowheads="1"/>
          </p:cNvSpPr>
          <p:nvPr>
            <p:ph type="title"/>
          </p:nvPr>
        </p:nvSpPr>
        <p:spPr/>
        <p:txBody>
          <a:bodyPr/>
          <a:lstStyle/>
          <a:p>
            <a:pPr eaLnBrk="1" hangingPunct="1"/>
            <a:r>
              <a:rPr lang="en-US">
                <a:ea typeface="ＭＳ Ｐゴシック" charset="-128"/>
                <a:cs typeface="ＭＳ Ｐゴシック" charset="-128"/>
              </a:rPr>
              <a:t>Overview</a:t>
            </a:r>
          </a:p>
        </p:txBody>
      </p:sp>
      <p:sp>
        <p:nvSpPr>
          <p:cNvPr id="19462" name="Rectangle 3"/>
          <p:cNvSpPr>
            <a:spLocks noGrp="1" noChangeArrowheads="1"/>
          </p:cNvSpPr>
          <p:nvPr>
            <p:ph type="body" idx="1"/>
          </p:nvPr>
        </p:nvSpPr>
        <p:spPr/>
        <p:txBody>
          <a:bodyPr/>
          <a:lstStyle/>
          <a:p>
            <a:pPr marL="438150" indent="-381000" eaLnBrk="1" hangingPunct="1">
              <a:buFont typeface="Times" charset="0"/>
              <a:buAutoNum type="arabicPeriod"/>
            </a:pPr>
            <a:r>
              <a:rPr lang="en-US" sz="2700" dirty="0" smtClean="0"/>
              <a:t>Review</a:t>
            </a:r>
          </a:p>
          <a:p>
            <a:pPr marL="438150" indent="-381000" eaLnBrk="1" hangingPunct="1">
              <a:buFont typeface="Times" charset="0"/>
              <a:buAutoNum type="arabicPeriod"/>
            </a:pPr>
            <a:r>
              <a:rPr lang="en-US" sz="2700" dirty="0" smtClean="0"/>
              <a:t>Critical Thinking</a:t>
            </a:r>
          </a:p>
          <a:p>
            <a:pPr marL="438150" indent="-381000" eaLnBrk="1" hangingPunct="1">
              <a:buFont typeface="Times" charset="0"/>
              <a:buAutoNum type="arabicPeriod"/>
            </a:pPr>
            <a:r>
              <a:rPr lang="en-US" sz="2700" dirty="0" smtClean="0"/>
              <a:t>Class Discussion</a:t>
            </a:r>
          </a:p>
          <a:p>
            <a:pPr marL="438150" indent="-381000" eaLnBrk="1" hangingPunct="1">
              <a:buFont typeface="Times" charset="0"/>
              <a:buAutoNum type="arabicPeriod"/>
            </a:pPr>
            <a:r>
              <a:rPr lang="en-US" sz="2700" dirty="0" smtClean="0"/>
              <a:t>Assignment</a:t>
            </a:r>
          </a:p>
        </p:txBody>
      </p:sp>
      <p:sp>
        <p:nvSpPr>
          <p:cNvPr id="277508" name="Rectangle 4"/>
          <p:cNvSpPr>
            <a:spLocks noChangeArrowheads="1"/>
          </p:cNvSpPr>
          <p:nvPr/>
        </p:nvSpPr>
        <p:spPr bwMode="auto">
          <a:xfrm>
            <a:off x="0" y="2057400"/>
            <a:ext cx="9144000" cy="457200"/>
          </a:xfrm>
          <a:prstGeom prst="rect">
            <a:avLst/>
          </a:prstGeom>
          <a:solidFill>
            <a:schemeClr val="accent1">
              <a:alpha val="39999"/>
            </a:schemeClr>
          </a:solidFill>
          <a:ln w="9525">
            <a:solidFill>
              <a:schemeClr val="tx1"/>
            </a:solidFill>
            <a:miter lim="800000"/>
            <a:headEnd/>
            <a:tailEnd/>
          </a:ln>
        </p:spPr>
        <p:txBody>
          <a:bodyPr wrap="none" anchor="ctr">
            <a:prstTxWarp prst="textNoShape">
              <a:avLst/>
            </a:prstTxWarp>
          </a:bodyPr>
          <a:lstStyle/>
          <a:p>
            <a:endParaRPr lang="en-US"/>
          </a:p>
        </p:txBody>
      </p:sp>
    </p:spTree>
  </p:cSld>
  <p:clrMapOvr>
    <a:masterClrMapping/>
  </p:clrMapOvr>
  <p:transition xmlns:p14="http://schemas.microsoft.com/office/powerpoint/2010/main" spd="slow">
    <p:push/>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77508"/>
                                        </p:tgtEl>
                                        <p:attrNameLst>
                                          <p:attrName>style.visibility</p:attrName>
                                        </p:attrNameLst>
                                      </p:cBhvr>
                                      <p:to>
                                        <p:strVal val="visible"/>
                                      </p:to>
                                    </p:set>
                                    <p:animEffect transition="in" filter="wipe(left)">
                                      <p:cBhvr>
                                        <p:cTn id="7" dur="500"/>
                                        <p:tgtEl>
                                          <p:spTgt spid="277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Reading Notes</a:t>
            </a:r>
            <a:endParaRPr lang="en-US" dirty="0"/>
          </a:p>
        </p:txBody>
      </p:sp>
      <p:sp>
        <p:nvSpPr>
          <p:cNvPr id="3" name="Content Placeholder 2"/>
          <p:cNvSpPr>
            <a:spLocks noGrp="1"/>
          </p:cNvSpPr>
          <p:nvPr>
            <p:ph idx="1"/>
          </p:nvPr>
        </p:nvSpPr>
        <p:spPr/>
        <p:txBody>
          <a:bodyPr/>
          <a:lstStyle/>
          <a:p>
            <a:r>
              <a:rPr lang="en-US" sz="1800" dirty="0" smtClean="0"/>
              <a:t>pp. 3 Plenty of businesses used email in 1990. Compare with academic use?</a:t>
            </a:r>
          </a:p>
          <a:p>
            <a:r>
              <a:rPr lang="en-US" sz="1800" dirty="0" smtClean="0"/>
              <a:t>pp. 20 Metric for most popular? Are there are more popular PCs today?</a:t>
            </a:r>
          </a:p>
          <a:p>
            <a:r>
              <a:rPr lang="en-US" sz="1800" dirty="0" smtClean="0"/>
              <a:t>pp. 32 Is “Broadband” an accurate name? How is “faster” measured? How fast are wireless WAN connections now? Why does/did the US rank so low?</a:t>
            </a:r>
          </a:p>
          <a:p>
            <a:r>
              <a:rPr lang="en-US" sz="1800" dirty="0" smtClean="0"/>
              <a:t>pp. 33 </a:t>
            </a:r>
            <a:r>
              <a:rPr lang="en-US" sz="1800" dirty="0"/>
              <a:t>The term “The Church” seems to imply a very narrow reading audience assumption</a:t>
            </a:r>
            <a:r>
              <a:rPr lang="en-US" sz="1800" dirty="0" smtClean="0"/>
              <a:t>. The surface of what was inked?</a:t>
            </a:r>
          </a:p>
          <a:p>
            <a:r>
              <a:rPr lang="en-US" sz="1800" dirty="0" smtClean="0"/>
              <a:t>pp. 35 the “mother of all demos” is worth watching if you haven’t. Watch it and write a 1 page paper for extra credit (2 points).</a:t>
            </a:r>
          </a:p>
          <a:p>
            <a:r>
              <a:rPr lang="en-US" sz="1800" dirty="0" smtClean="0"/>
              <a:t>pp. 36 Does Windows still have a near monopoly? HyperCard was my first.</a:t>
            </a:r>
          </a:p>
          <a:p>
            <a:r>
              <a:rPr lang="en-US" sz="1800" dirty="0" smtClean="0"/>
              <a:t>pp. 38 Are there any other search engines in the human built category? How many people have email accounts? “just about everyone” implies at least more than half.</a:t>
            </a:r>
          </a:p>
          <a:p>
            <a:r>
              <a:rPr lang="en-US" sz="1800" dirty="0" smtClean="0"/>
              <a:t>pp. 41 Should the codex paragraph come earlier in the summary?</a:t>
            </a:r>
          </a:p>
          <a:p>
            <a:r>
              <a:rPr lang="en-US" sz="1800" dirty="0" smtClean="0"/>
              <a:t>pp. 44 Do 90% (or more) of PCs still run MS Windows?</a:t>
            </a:r>
            <a:endParaRPr lang="en-US" sz="1800" dirty="0"/>
          </a:p>
        </p:txBody>
      </p:sp>
      <p:sp>
        <p:nvSpPr>
          <p:cNvPr id="4" name="Footer Placeholder 3"/>
          <p:cNvSpPr>
            <a:spLocks noGrp="1"/>
          </p:cNvSpPr>
          <p:nvPr>
            <p:ph type="ftr" sz="quarter" idx="10"/>
          </p:nvPr>
        </p:nvSpPr>
        <p:spPr/>
        <p:txBody>
          <a:bodyPr/>
          <a:lstStyle/>
          <a:p>
            <a:r>
              <a:rPr lang="en-US" smtClean="0"/>
              <a:t>© 2014 Keith A. Pray</a:t>
            </a:r>
            <a:endParaRPr lang="en-US" dirty="0"/>
          </a:p>
        </p:txBody>
      </p:sp>
      <p:sp>
        <p:nvSpPr>
          <p:cNvPr id="5" name="Slide Number Placeholder 4"/>
          <p:cNvSpPr>
            <a:spLocks noGrp="1"/>
          </p:cNvSpPr>
          <p:nvPr>
            <p:ph type="sldNum" sz="quarter" idx="11"/>
          </p:nvPr>
        </p:nvSpPr>
        <p:spPr/>
        <p:txBody>
          <a:bodyPr/>
          <a:lstStyle/>
          <a:p>
            <a:fld id="{62640876-9D26-F348-8907-5A74C799E685}" type="slidenum">
              <a:rPr lang="en-US" smtClean="0"/>
              <a:pPr/>
              <a:t>3</a:t>
            </a:fld>
            <a:endParaRPr lang="en-US"/>
          </a:p>
        </p:txBody>
      </p:sp>
      <p:sp>
        <p:nvSpPr>
          <p:cNvPr id="6" name="Date Placeholder 5"/>
          <p:cNvSpPr>
            <a:spLocks noGrp="1"/>
          </p:cNvSpPr>
          <p:nvPr>
            <p:ph type="dt" sz="half" idx="12"/>
          </p:nvPr>
        </p:nvSpPr>
        <p:spPr/>
        <p:txBody>
          <a:bodyPr/>
          <a:lstStyle/>
          <a:p>
            <a:fld id="{B9F4D609-1A06-8945-A651-113DC81FEE39}" type="datetime1">
              <a:rPr lang="en-US" smtClean="0"/>
              <a:t>3/20/14</a:t>
            </a:fld>
            <a:endParaRPr lang="en-US" dirty="0"/>
          </a:p>
        </p:txBody>
      </p:sp>
    </p:spTree>
    <p:extLst>
      <p:ext uri="{BB962C8B-B14F-4D97-AF65-F5344CB8AC3E}">
        <p14:creationId xmlns:p14="http://schemas.microsoft.com/office/powerpoint/2010/main" val="2590087086"/>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Quiz</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sz="3200" dirty="0" smtClean="0">
                <a:ea typeface="ＭＳ Ｐゴシック" pitchFamily="-109" charset="-128"/>
                <a:cs typeface="ＭＳ Ｐゴシック" pitchFamily="-109" charset="-128"/>
              </a:rPr>
              <a:t>List 4 ways of committing plagiarism</a:t>
            </a:r>
            <a:r>
              <a:rPr lang="en-US" sz="3200" dirty="0" smtClean="0">
                <a:ea typeface="ＭＳ Ｐゴシック" pitchFamily="-109" charset="-128"/>
                <a:cs typeface="ＭＳ Ｐゴシック" pitchFamily="-109" charset="-128"/>
              </a:rPr>
              <a:t>.</a:t>
            </a:r>
            <a:endParaRPr lang="en-US" dirty="0" smtClean="0"/>
          </a:p>
          <a:p>
            <a:pPr marL="514350" indent="-514350">
              <a:buFont typeface="+mj-lt"/>
              <a:buAutoNum type="arabicPeriod"/>
            </a:pPr>
            <a:r>
              <a:rPr lang="en-US" sz="3200" dirty="0" smtClean="0">
                <a:ea typeface="ＭＳ Ｐゴシック" pitchFamily="-109" charset="-128"/>
                <a:cs typeface="ＭＳ Ｐゴシック" pitchFamily="-109" charset="-128"/>
              </a:rPr>
              <a:t>Who invented the computer mouse? </a:t>
            </a:r>
          </a:p>
          <a:p>
            <a:pPr marL="514350" indent="-514350">
              <a:buFont typeface="+mj-lt"/>
              <a:buAutoNum type="arabicPeriod"/>
            </a:pPr>
            <a:r>
              <a:rPr lang="en-US" sz="3200" dirty="0" smtClean="0">
                <a:ea typeface="ＭＳ Ｐゴシック" pitchFamily="-109" charset="-128"/>
                <a:cs typeface="ＭＳ Ｐゴシック" pitchFamily="-109" charset="-128"/>
              </a:rPr>
              <a:t>Name </a:t>
            </a:r>
            <a:r>
              <a:rPr lang="en-US" sz="3200" dirty="0" smtClean="0"/>
              <a:t>earliest </a:t>
            </a:r>
            <a:r>
              <a:rPr lang="en-US" sz="3200" dirty="0"/>
              <a:t>wireless network mentioned in Chapter </a:t>
            </a:r>
            <a:r>
              <a:rPr lang="en-US" sz="3200" dirty="0" smtClean="0"/>
              <a:t>1</a:t>
            </a:r>
            <a:r>
              <a:rPr lang="en-US" sz="3200" dirty="0" smtClean="0"/>
              <a:t>.</a:t>
            </a:r>
            <a:endParaRPr lang="en-US" sz="3200" dirty="0" smtClean="0"/>
          </a:p>
          <a:p>
            <a:pPr marL="914400" lvl="1" indent="-514350">
              <a:buFont typeface="+mj-lt"/>
              <a:buAutoNum type="arabicPeriod"/>
            </a:pPr>
            <a:r>
              <a:rPr lang="en-US" sz="2200" dirty="0" smtClean="0">
                <a:ea typeface="ＭＳ Ｐゴシック" pitchFamily="-109" charset="-128"/>
                <a:cs typeface="ＭＳ Ｐゴシック" pitchFamily="-109" charset="-128"/>
              </a:rPr>
              <a:t>List 2 practical reasons it was more rapidly adopted on the continent of Europe than the British Isles</a:t>
            </a:r>
            <a:r>
              <a:rPr lang="en-US" sz="2200" dirty="0" smtClean="0">
                <a:ea typeface="ＭＳ Ｐゴシック" pitchFamily="-109" charset="-128"/>
                <a:cs typeface="ＭＳ Ｐゴシック" pitchFamily="-109" charset="-128"/>
              </a:rPr>
              <a:t>.</a:t>
            </a:r>
            <a:endParaRPr lang="en-US" sz="2200" dirty="0">
              <a:ea typeface="ＭＳ Ｐゴシック" pitchFamily="-109" charset="-128"/>
              <a:cs typeface="ＭＳ Ｐゴシック" pitchFamily="-109" charset="-128"/>
            </a:endParaRPr>
          </a:p>
        </p:txBody>
      </p:sp>
      <p:sp>
        <p:nvSpPr>
          <p:cNvPr id="4" name="Footer Placeholder 3"/>
          <p:cNvSpPr>
            <a:spLocks noGrp="1"/>
          </p:cNvSpPr>
          <p:nvPr>
            <p:ph type="ftr" sz="quarter" idx="10"/>
          </p:nvPr>
        </p:nvSpPr>
        <p:spPr/>
        <p:txBody>
          <a:bodyPr/>
          <a:lstStyle/>
          <a:p>
            <a:r>
              <a:rPr lang="en-US" smtClean="0"/>
              <a:t>© 2014 Keith A. Pray</a:t>
            </a:r>
            <a:endParaRPr lang="en-US"/>
          </a:p>
        </p:txBody>
      </p:sp>
      <p:sp>
        <p:nvSpPr>
          <p:cNvPr id="5" name="Slide Number Placeholder 4"/>
          <p:cNvSpPr>
            <a:spLocks noGrp="1"/>
          </p:cNvSpPr>
          <p:nvPr>
            <p:ph type="sldNum" sz="quarter" idx="11"/>
          </p:nvPr>
        </p:nvSpPr>
        <p:spPr/>
        <p:txBody>
          <a:bodyPr/>
          <a:lstStyle/>
          <a:p>
            <a:fld id="{55708BC2-0008-C44C-86F6-CAC456052B51}" type="slidenum">
              <a:rPr lang="en-US" smtClean="0"/>
              <a:pPr/>
              <a:t>4</a:t>
            </a:fld>
            <a:endParaRPr lang="en-US"/>
          </a:p>
        </p:txBody>
      </p:sp>
      <p:sp>
        <p:nvSpPr>
          <p:cNvPr id="6" name="Date Placeholder 5"/>
          <p:cNvSpPr>
            <a:spLocks noGrp="1"/>
          </p:cNvSpPr>
          <p:nvPr>
            <p:ph type="dt" sz="half" idx="12"/>
          </p:nvPr>
        </p:nvSpPr>
        <p:spPr/>
        <p:txBody>
          <a:bodyPr/>
          <a:lstStyle/>
          <a:p>
            <a:fld id="{1C06D99F-3222-4C45-9F85-F773D284796F}" type="datetime1">
              <a:rPr lang="en-US" smtClean="0"/>
              <a:t>3/20/14</a:t>
            </a:fld>
            <a:endParaRPr lang="en-US"/>
          </a:p>
        </p:txBody>
      </p:sp>
    </p:spTree>
    <p:extLst>
      <p:ext uri="{BB962C8B-B14F-4D97-AF65-F5344CB8AC3E}">
        <p14:creationId xmlns:p14="http://schemas.microsoft.com/office/powerpoint/2010/main" val="1049721094"/>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smtClean="0"/>
              <a:t>© 2014 Keith A. Pray</a:t>
            </a:r>
            <a:endParaRPr lang="en-US"/>
          </a:p>
        </p:txBody>
      </p:sp>
      <p:pic>
        <p:nvPicPr>
          <p:cNvPr id="2" name="Picture 1"/>
          <p:cNvPicPr>
            <a:picLocks noChangeAspect="1"/>
          </p:cNvPicPr>
          <p:nvPr/>
        </p:nvPicPr>
        <p:blipFill>
          <a:blip r:embed="rId3"/>
          <a:stretch>
            <a:fillRect/>
          </a:stretch>
        </p:blipFill>
        <p:spPr>
          <a:xfrm>
            <a:off x="0" y="2019300"/>
            <a:ext cx="9144000" cy="2807208"/>
          </a:xfrm>
          <a:prstGeom prst="rect">
            <a:avLst/>
          </a:prstGeom>
        </p:spPr>
      </p:pic>
      <p:sp>
        <p:nvSpPr>
          <p:cNvPr id="3" name="Date Placeholder 2"/>
          <p:cNvSpPr>
            <a:spLocks noGrp="1"/>
          </p:cNvSpPr>
          <p:nvPr>
            <p:ph type="dt" sz="half" idx="12"/>
          </p:nvPr>
        </p:nvSpPr>
        <p:spPr/>
        <p:txBody>
          <a:bodyPr/>
          <a:lstStyle/>
          <a:p>
            <a:fld id="{141DF575-D01D-3F4A-81EB-92A979E10AA7}" type="datetime1">
              <a:rPr lang="en-US" smtClean="0"/>
              <a:t>3/20/14</a:t>
            </a:fld>
            <a:endParaRPr lang="en-US"/>
          </a:p>
        </p:txBody>
      </p:sp>
      <p:sp>
        <p:nvSpPr>
          <p:cNvPr id="5" name="Slide Number Placeholder 4"/>
          <p:cNvSpPr>
            <a:spLocks noGrp="1"/>
          </p:cNvSpPr>
          <p:nvPr>
            <p:ph type="sldNum" sz="quarter" idx="11"/>
          </p:nvPr>
        </p:nvSpPr>
        <p:spPr/>
        <p:txBody>
          <a:bodyPr/>
          <a:lstStyle/>
          <a:p>
            <a:fld id="{55708BC2-0008-C44C-86F6-CAC456052B51}" type="slidenum">
              <a:rPr lang="en-US" smtClean="0"/>
              <a:pPr/>
              <a:t>5</a:t>
            </a:fld>
            <a:endParaRPr lang="en-US"/>
          </a:p>
        </p:txBody>
      </p:sp>
    </p:spTree>
    <p:extLst>
      <p:ext uri="{BB962C8B-B14F-4D97-AF65-F5344CB8AC3E}">
        <p14:creationId xmlns:p14="http://schemas.microsoft.com/office/powerpoint/2010/main" val="652819044"/>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 Arguments</a:t>
            </a:r>
            <a:endParaRPr lang="en-US" dirty="0"/>
          </a:p>
        </p:txBody>
      </p:sp>
      <p:sp>
        <p:nvSpPr>
          <p:cNvPr id="3" name="Content Placeholder 2"/>
          <p:cNvSpPr>
            <a:spLocks noGrp="1"/>
          </p:cNvSpPr>
          <p:nvPr>
            <p:ph sz="half" idx="1"/>
          </p:nvPr>
        </p:nvSpPr>
        <p:spPr/>
        <p:txBody>
          <a:bodyPr/>
          <a:lstStyle/>
          <a:p>
            <a:r>
              <a:rPr lang="en-US" dirty="0" smtClean="0"/>
              <a:t>Premise 1</a:t>
            </a:r>
          </a:p>
          <a:p>
            <a:r>
              <a:rPr lang="en-US" dirty="0" smtClean="0"/>
              <a:t>Premise 2 (optional)</a:t>
            </a:r>
          </a:p>
          <a:p>
            <a:pPr marL="0" indent="0">
              <a:buNone/>
            </a:pPr>
            <a:r>
              <a:rPr lang="en-US" dirty="0" smtClean="0"/>
              <a:t>.</a:t>
            </a:r>
          </a:p>
          <a:p>
            <a:pPr marL="0" indent="0">
              <a:buNone/>
            </a:pPr>
            <a:r>
              <a:rPr lang="en-US" dirty="0" smtClean="0"/>
              <a:t>.</a:t>
            </a:r>
          </a:p>
          <a:p>
            <a:pPr marL="0" indent="0">
              <a:buNone/>
            </a:pPr>
            <a:r>
              <a:rPr lang="en-US" dirty="0"/>
              <a:t>.</a:t>
            </a:r>
            <a:endParaRPr lang="en-US" dirty="0" smtClean="0"/>
          </a:p>
          <a:p>
            <a:r>
              <a:rPr lang="en-US" dirty="0" smtClean="0"/>
              <a:t>Premise 3 (optional)</a:t>
            </a:r>
          </a:p>
          <a:p>
            <a:r>
              <a:rPr lang="en-US" dirty="0" smtClean="0"/>
              <a:t>Conclusion</a:t>
            </a:r>
          </a:p>
          <a:p>
            <a:endParaRPr lang="en-US" dirty="0"/>
          </a:p>
        </p:txBody>
      </p:sp>
      <p:sp>
        <p:nvSpPr>
          <p:cNvPr id="7" name="Content Placeholder 6"/>
          <p:cNvSpPr>
            <a:spLocks noGrp="1"/>
          </p:cNvSpPr>
          <p:nvPr>
            <p:ph sz="half" idx="2"/>
          </p:nvPr>
        </p:nvSpPr>
        <p:spPr>
          <a:ln>
            <a:solidFill>
              <a:srgbClr val="800000"/>
            </a:solidFill>
          </a:ln>
        </p:spPr>
        <p:txBody>
          <a:bodyPr/>
          <a:lstStyle/>
          <a:p>
            <a:r>
              <a:rPr lang="en-US" dirty="0" smtClean="0"/>
              <a:t>Every A is a B</a:t>
            </a:r>
          </a:p>
          <a:p>
            <a:r>
              <a:rPr lang="en-US" dirty="0" smtClean="0"/>
              <a:t>C is an A</a:t>
            </a:r>
          </a:p>
          <a:p>
            <a:r>
              <a:rPr lang="en-US" dirty="0" smtClean="0"/>
              <a:t>Conclusion: C is a B</a:t>
            </a:r>
          </a:p>
          <a:p>
            <a:pPr lvl="1"/>
            <a:endParaRPr lang="en-US" dirty="0"/>
          </a:p>
          <a:p>
            <a:r>
              <a:rPr lang="en-US" dirty="0"/>
              <a:t>Every dog is a canine</a:t>
            </a:r>
          </a:p>
          <a:p>
            <a:r>
              <a:rPr lang="en-US" dirty="0"/>
              <a:t>Rupert is a dog</a:t>
            </a:r>
          </a:p>
          <a:p>
            <a:r>
              <a:rPr lang="en-US" dirty="0"/>
              <a:t>Conclusion: Rupert is a </a:t>
            </a:r>
            <a:r>
              <a:rPr lang="en-US" dirty="0" smtClean="0"/>
              <a:t>canine</a:t>
            </a:r>
            <a:endParaRPr lang="en-US" dirty="0"/>
          </a:p>
        </p:txBody>
      </p:sp>
      <p:sp>
        <p:nvSpPr>
          <p:cNvPr id="4" name="Footer Placeholder 3"/>
          <p:cNvSpPr>
            <a:spLocks noGrp="1"/>
          </p:cNvSpPr>
          <p:nvPr>
            <p:ph type="ftr" sz="quarter" idx="10"/>
          </p:nvPr>
        </p:nvSpPr>
        <p:spPr/>
        <p:txBody>
          <a:bodyPr/>
          <a:lstStyle/>
          <a:p>
            <a:r>
              <a:rPr lang="en-US" smtClean="0"/>
              <a:t>© 2014 Keith A. Pray</a:t>
            </a:r>
            <a:endParaRPr lang="en-US"/>
          </a:p>
        </p:txBody>
      </p:sp>
      <p:sp>
        <p:nvSpPr>
          <p:cNvPr id="5" name="Slide Number Placeholder 4"/>
          <p:cNvSpPr>
            <a:spLocks noGrp="1"/>
          </p:cNvSpPr>
          <p:nvPr>
            <p:ph type="sldNum" sz="quarter" idx="11"/>
          </p:nvPr>
        </p:nvSpPr>
        <p:spPr/>
        <p:txBody>
          <a:bodyPr/>
          <a:lstStyle/>
          <a:p>
            <a:fld id="{55708BC2-0008-C44C-86F6-CAC456052B51}" type="slidenum">
              <a:rPr lang="en-US" smtClean="0"/>
              <a:pPr/>
              <a:t>6</a:t>
            </a:fld>
            <a:endParaRPr lang="en-US"/>
          </a:p>
        </p:txBody>
      </p:sp>
      <p:sp>
        <p:nvSpPr>
          <p:cNvPr id="6" name="Date Placeholder 5"/>
          <p:cNvSpPr>
            <a:spLocks noGrp="1"/>
          </p:cNvSpPr>
          <p:nvPr>
            <p:ph type="dt" sz="half" idx="12"/>
          </p:nvPr>
        </p:nvSpPr>
        <p:spPr/>
        <p:txBody>
          <a:bodyPr/>
          <a:lstStyle/>
          <a:p>
            <a:fld id="{33B7B5E0-4AAE-CA4B-BAAE-2F5E45569805}" type="datetime1">
              <a:rPr lang="en-US" smtClean="0"/>
              <a:t>3/20/14</a:t>
            </a:fld>
            <a:endParaRPr lang="en-US"/>
          </a:p>
        </p:txBody>
      </p:sp>
    </p:spTree>
    <p:extLst>
      <p:ext uri="{BB962C8B-B14F-4D97-AF65-F5344CB8AC3E}">
        <p14:creationId xmlns:p14="http://schemas.microsoft.com/office/powerpoint/2010/main" val="1879067365"/>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Weak Or Strong Arguments</a:t>
            </a:r>
            <a:endParaRPr lang="en-US" dirty="0"/>
          </a:p>
        </p:txBody>
      </p:sp>
      <p:sp>
        <p:nvSpPr>
          <p:cNvPr id="92" name="Content Placeholder 91"/>
          <p:cNvSpPr>
            <a:spLocks noGrp="1"/>
          </p:cNvSpPr>
          <p:nvPr>
            <p:ph sz="half" idx="2"/>
          </p:nvPr>
        </p:nvSpPr>
        <p:spPr>
          <a:ln>
            <a:solidFill>
              <a:srgbClr val="800000"/>
            </a:solidFill>
          </a:ln>
        </p:spPr>
        <p:txBody>
          <a:bodyPr/>
          <a:lstStyle/>
          <a:p>
            <a:r>
              <a:rPr lang="en-US" sz="2400" dirty="0" smtClean="0"/>
              <a:t>All </a:t>
            </a:r>
            <a:r>
              <a:rPr lang="en-US" sz="2400" dirty="0"/>
              <a:t>bats are </a:t>
            </a:r>
            <a:r>
              <a:rPr lang="en-US" sz="2400" dirty="0" smtClean="0"/>
              <a:t>animals</a:t>
            </a:r>
            <a:endParaRPr lang="en-US" sz="2400" dirty="0"/>
          </a:p>
          <a:p>
            <a:r>
              <a:rPr lang="en-US" sz="2400" dirty="0" smtClean="0"/>
              <a:t>Some </a:t>
            </a:r>
            <a:r>
              <a:rPr lang="en-US" sz="2400" dirty="0"/>
              <a:t>wooden objects are </a:t>
            </a:r>
            <a:r>
              <a:rPr lang="en-US" sz="2400" dirty="0" smtClean="0"/>
              <a:t>bats</a:t>
            </a:r>
            <a:endParaRPr lang="en-US" sz="2400" dirty="0"/>
          </a:p>
          <a:p>
            <a:r>
              <a:rPr lang="en-US" sz="2400" dirty="0" smtClean="0"/>
              <a:t>Conclusion: Some </a:t>
            </a:r>
            <a:r>
              <a:rPr lang="en-US" sz="2400" dirty="0"/>
              <a:t>wooden objects are </a:t>
            </a:r>
            <a:r>
              <a:rPr lang="en-US" sz="2400" dirty="0" smtClean="0"/>
              <a:t>animals</a:t>
            </a:r>
            <a:endParaRPr lang="en-US" sz="2400" dirty="0"/>
          </a:p>
        </p:txBody>
      </p:sp>
      <p:sp>
        <p:nvSpPr>
          <p:cNvPr id="4" name="Footer Placeholder 3"/>
          <p:cNvSpPr>
            <a:spLocks noGrp="1"/>
          </p:cNvSpPr>
          <p:nvPr>
            <p:ph type="ftr" sz="quarter" idx="10"/>
          </p:nvPr>
        </p:nvSpPr>
        <p:spPr/>
        <p:txBody>
          <a:bodyPr/>
          <a:lstStyle/>
          <a:p>
            <a:r>
              <a:rPr lang="en-US" smtClean="0"/>
              <a:t>© 2014 Keith A. Pray</a:t>
            </a:r>
            <a:endParaRPr lang="en-US"/>
          </a:p>
        </p:txBody>
      </p:sp>
      <p:sp>
        <p:nvSpPr>
          <p:cNvPr id="5" name="Slide Number Placeholder 4"/>
          <p:cNvSpPr>
            <a:spLocks noGrp="1"/>
          </p:cNvSpPr>
          <p:nvPr>
            <p:ph type="sldNum" sz="quarter" idx="11"/>
          </p:nvPr>
        </p:nvSpPr>
        <p:spPr/>
        <p:txBody>
          <a:bodyPr/>
          <a:lstStyle/>
          <a:p>
            <a:fld id="{55708BC2-0008-C44C-86F6-CAC456052B51}" type="slidenum">
              <a:rPr lang="en-US" smtClean="0"/>
              <a:pPr/>
              <a:t>7</a:t>
            </a:fld>
            <a:endParaRPr lang="en-US"/>
          </a:p>
        </p:txBody>
      </p:sp>
      <p:sp>
        <p:nvSpPr>
          <p:cNvPr id="6" name="Date Placeholder 5"/>
          <p:cNvSpPr>
            <a:spLocks noGrp="1"/>
          </p:cNvSpPr>
          <p:nvPr>
            <p:ph type="dt" sz="half" idx="12"/>
          </p:nvPr>
        </p:nvSpPr>
        <p:spPr/>
        <p:txBody>
          <a:bodyPr/>
          <a:lstStyle/>
          <a:p>
            <a:fld id="{F1C2F5DE-7DDC-CA4A-92C4-2671DCC7EA1D}" type="datetime1">
              <a:rPr lang="en-US" smtClean="0"/>
              <a:t>3/20/14</a:t>
            </a:fld>
            <a:endParaRPr lang="en-US"/>
          </a:p>
        </p:txBody>
      </p:sp>
      <p:cxnSp>
        <p:nvCxnSpPr>
          <p:cNvPr id="27" name="Straight Arrow Connector 26"/>
          <p:cNvCxnSpPr>
            <a:stCxn id="16" idx="3"/>
            <a:endCxn id="18" idx="0"/>
          </p:cNvCxnSpPr>
          <p:nvPr/>
        </p:nvCxnSpPr>
        <p:spPr bwMode="auto">
          <a:xfrm>
            <a:off x="2415988" y="2236589"/>
            <a:ext cx="347581" cy="659011"/>
          </a:xfrm>
          <a:prstGeom prst="bentConnector2">
            <a:avLst/>
          </a:prstGeom>
          <a:solidFill>
            <a:schemeClr val="accent1"/>
          </a:solidFill>
          <a:ln w="9525" cap="flat" cmpd="sng" algn="ctr">
            <a:solidFill>
              <a:schemeClr val="tx1"/>
            </a:solidFill>
            <a:prstDash val="solid"/>
            <a:round/>
            <a:headEnd type="none" w="med" len="med"/>
            <a:tailEnd type="arrow"/>
          </a:ln>
          <a:effectLst/>
        </p:spPr>
      </p:cxnSp>
      <p:grpSp>
        <p:nvGrpSpPr>
          <p:cNvPr id="90" name="Group 89"/>
          <p:cNvGrpSpPr/>
          <p:nvPr/>
        </p:nvGrpSpPr>
        <p:grpSpPr>
          <a:xfrm>
            <a:off x="152400" y="1981200"/>
            <a:ext cx="4038600" cy="3863578"/>
            <a:chOff x="2389941" y="1981200"/>
            <a:chExt cx="4038600" cy="3863578"/>
          </a:xfrm>
        </p:grpSpPr>
        <p:sp>
          <p:nvSpPr>
            <p:cNvPr id="16" name="Rounded Rectangle 15"/>
            <p:cNvSpPr/>
            <p:nvPr/>
          </p:nvSpPr>
          <p:spPr bwMode="auto">
            <a:xfrm>
              <a:off x="2694741" y="1981200"/>
              <a:ext cx="1958788" cy="510778"/>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2"/>
                  </a:solidFill>
                  <a:effectLst/>
                  <a:latin typeface="Times New Roman" pitchFamily="76" charset="0"/>
                </a:rPr>
                <a:t>Valid | Invalid</a:t>
              </a:r>
              <a:endParaRPr kumimoji="0" lang="en-US" sz="2400" b="0" i="0" u="none" strike="noStrike" cap="none" normalizeH="0" baseline="0" dirty="0">
                <a:ln>
                  <a:noFill/>
                </a:ln>
                <a:solidFill>
                  <a:schemeClr val="tx2"/>
                </a:solidFill>
                <a:effectLst/>
                <a:latin typeface="Times New Roman" pitchFamily="76" charset="0"/>
              </a:endParaRPr>
            </a:p>
          </p:txBody>
        </p:sp>
        <p:sp>
          <p:nvSpPr>
            <p:cNvPr id="18" name="Rounded Rectangle 17"/>
            <p:cNvSpPr/>
            <p:nvPr/>
          </p:nvSpPr>
          <p:spPr bwMode="auto">
            <a:xfrm>
              <a:off x="3573679" y="2895600"/>
              <a:ext cx="2854862" cy="510778"/>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latin typeface="Times New Roman" pitchFamily="76" charset="0"/>
                </a:rPr>
                <a:t>Inductive | Fallacious</a:t>
              </a:r>
              <a:endParaRPr kumimoji="0" lang="en-US" sz="2400" b="0" i="0" u="none" strike="noStrike" cap="none" normalizeH="0" baseline="0" dirty="0">
                <a:ln>
                  <a:noFill/>
                </a:ln>
                <a:solidFill>
                  <a:schemeClr val="tx2"/>
                </a:solidFill>
                <a:effectLst/>
                <a:latin typeface="Times New Roman" pitchFamily="76" charset="0"/>
              </a:endParaRPr>
            </a:p>
          </p:txBody>
        </p:sp>
        <p:sp>
          <p:nvSpPr>
            <p:cNvPr id="20" name="Rounded Rectangle 19"/>
            <p:cNvSpPr/>
            <p:nvPr/>
          </p:nvSpPr>
          <p:spPr bwMode="auto">
            <a:xfrm>
              <a:off x="3151941" y="4419600"/>
              <a:ext cx="2345129" cy="510778"/>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latin typeface="Times New Roman" pitchFamily="76" charset="0"/>
                </a:rPr>
                <a:t>S</a:t>
              </a:r>
              <a:r>
                <a:rPr kumimoji="0" lang="en-US" sz="2400" b="0" i="0" u="none" strike="noStrike" cap="none" normalizeH="0" baseline="0" dirty="0" smtClean="0">
                  <a:ln>
                    <a:noFill/>
                  </a:ln>
                  <a:solidFill>
                    <a:schemeClr val="tx2"/>
                  </a:solidFill>
                  <a:effectLst/>
                  <a:latin typeface="Times New Roman" pitchFamily="76" charset="0"/>
                </a:rPr>
                <a:t>ound | Unsound</a:t>
              </a:r>
              <a:endParaRPr kumimoji="0" lang="en-US" sz="2400" b="0" i="0" u="none" strike="noStrike" cap="none" normalizeH="0" baseline="0" dirty="0">
                <a:ln>
                  <a:noFill/>
                </a:ln>
                <a:solidFill>
                  <a:schemeClr val="tx2"/>
                </a:solidFill>
                <a:effectLst/>
                <a:latin typeface="Times New Roman" pitchFamily="76" charset="0"/>
              </a:endParaRPr>
            </a:p>
          </p:txBody>
        </p:sp>
        <p:sp>
          <p:nvSpPr>
            <p:cNvPr id="23" name="Rounded Rectangle 22"/>
            <p:cNvSpPr/>
            <p:nvPr/>
          </p:nvSpPr>
          <p:spPr bwMode="auto">
            <a:xfrm>
              <a:off x="5285541" y="5334000"/>
              <a:ext cx="920052" cy="510778"/>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2"/>
                  </a:solidFill>
                  <a:effectLst/>
                  <a:latin typeface="Times New Roman" pitchFamily="76" charset="0"/>
                </a:rPr>
                <a:t>Weak</a:t>
              </a:r>
              <a:endParaRPr kumimoji="0" lang="en-US" sz="2400" b="0" i="0" u="none" strike="noStrike" cap="none" normalizeH="0" baseline="0" dirty="0">
                <a:ln>
                  <a:noFill/>
                </a:ln>
                <a:solidFill>
                  <a:schemeClr val="tx2"/>
                </a:solidFill>
                <a:effectLst/>
                <a:latin typeface="Times New Roman" pitchFamily="76" charset="0"/>
              </a:endParaRPr>
            </a:p>
          </p:txBody>
        </p:sp>
        <p:sp>
          <p:nvSpPr>
            <p:cNvPr id="24" name="Rounded Rectangle 23"/>
            <p:cNvSpPr/>
            <p:nvPr/>
          </p:nvSpPr>
          <p:spPr bwMode="auto">
            <a:xfrm>
              <a:off x="2389941" y="5334000"/>
              <a:ext cx="1054126" cy="510778"/>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2"/>
                  </a:solidFill>
                  <a:effectLst/>
                  <a:latin typeface="Times New Roman" pitchFamily="76" charset="0"/>
                </a:rPr>
                <a:t>Strong</a:t>
              </a:r>
              <a:endParaRPr kumimoji="0" lang="en-US" sz="2400" b="0" i="0" u="none" strike="noStrike" cap="none" normalizeH="0" baseline="0" dirty="0">
                <a:ln>
                  <a:noFill/>
                </a:ln>
                <a:solidFill>
                  <a:schemeClr val="tx2"/>
                </a:solidFill>
                <a:effectLst/>
                <a:latin typeface="Times New Roman" pitchFamily="76" charset="0"/>
              </a:endParaRPr>
            </a:p>
          </p:txBody>
        </p:sp>
        <p:cxnSp>
          <p:nvCxnSpPr>
            <p:cNvPr id="26" name="Straight Arrow Connector 25"/>
            <p:cNvCxnSpPr>
              <a:stCxn id="16" idx="1"/>
              <a:endCxn id="20" idx="0"/>
            </p:cNvCxnSpPr>
            <p:nvPr/>
          </p:nvCxnSpPr>
          <p:spPr bwMode="auto">
            <a:xfrm rot="10800000" flipH="1" flipV="1">
              <a:off x="2694740" y="2236588"/>
              <a:ext cx="1629765" cy="2183011"/>
            </a:xfrm>
            <a:prstGeom prst="bentConnector4">
              <a:avLst>
                <a:gd name="adj1" fmla="val -14027"/>
                <a:gd name="adj2" fmla="val 77219"/>
              </a:avLst>
            </a:prstGeom>
            <a:solidFill>
              <a:schemeClr val="accent1"/>
            </a:solidFill>
            <a:ln w="9525" cap="flat" cmpd="sng" algn="ctr">
              <a:solidFill>
                <a:schemeClr val="tx1"/>
              </a:solidFill>
              <a:prstDash val="solid"/>
              <a:round/>
              <a:headEnd type="none" w="med" len="med"/>
              <a:tailEnd type="arrow"/>
            </a:ln>
            <a:effectLst/>
          </p:spPr>
        </p:cxnSp>
        <p:cxnSp>
          <p:nvCxnSpPr>
            <p:cNvPr id="39" name="Straight Arrow Connector 38"/>
            <p:cNvCxnSpPr>
              <a:stCxn id="18" idx="3"/>
              <a:endCxn id="23" idx="3"/>
            </p:cNvCxnSpPr>
            <p:nvPr/>
          </p:nvCxnSpPr>
          <p:spPr bwMode="auto">
            <a:xfrm flipH="1">
              <a:off x="6205593" y="3150989"/>
              <a:ext cx="222948" cy="2438400"/>
            </a:xfrm>
            <a:prstGeom prst="bentConnector3">
              <a:avLst>
                <a:gd name="adj1" fmla="val -102535"/>
              </a:avLst>
            </a:prstGeom>
            <a:solidFill>
              <a:schemeClr val="accent1"/>
            </a:solidFill>
            <a:ln w="9525" cap="flat" cmpd="sng" algn="ctr">
              <a:solidFill>
                <a:schemeClr val="tx1"/>
              </a:solidFill>
              <a:prstDash val="solid"/>
              <a:round/>
              <a:headEnd type="none" w="med" len="med"/>
              <a:tailEnd type="arrow"/>
            </a:ln>
            <a:effectLst/>
          </p:spPr>
        </p:cxnSp>
        <p:cxnSp>
          <p:nvCxnSpPr>
            <p:cNvPr id="42" name="Straight Arrow Connector 41"/>
            <p:cNvCxnSpPr>
              <a:stCxn id="20" idx="3"/>
              <a:endCxn id="23" idx="0"/>
            </p:cNvCxnSpPr>
            <p:nvPr/>
          </p:nvCxnSpPr>
          <p:spPr bwMode="auto">
            <a:xfrm>
              <a:off x="5497070" y="4674989"/>
              <a:ext cx="248497" cy="659011"/>
            </a:xfrm>
            <a:prstGeom prst="bentConnector2">
              <a:avLst/>
            </a:prstGeom>
            <a:solidFill>
              <a:schemeClr val="accent1"/>
            </a:solidFill>
            <a:ln w="9525" cap="flat" cmpd="sng" algn="ctr">
              <a:solidFill>
                <a:schemeClr val="tx1"/>
              </a:solidFill>
              <a:prstDash val="solid"/>
              <a:round/>
              <a:headEnd type="none" w="med" len="med"/>
              <a:tailEnd type="arrow"/>
            </a:ln>
            <a:effectLst/>
          </p:spPr>
        </p:cxnSp>
        <p:cxnSp>
          <p:nvCxnSpPr>
            <p:cNvPr id="46" name="Straight Arrow Connector 45"/>
            <p:cNvCxnSpPr>
              <a:stCxn id="20" idx="1"/>
              <a:endCxn id="24" idx="0"/>
            </p:cNvCxnSpPr>
            <p:nvPr/>
          </p:nvCxnSpPr>
          <p:spPr bwMode="auto">
            <a:xfrm rot="10800000" flipV="1">
              <a:off x="2917005" y="4674988"/>
              <a:ext cx="234937" cy="659011"/>
            </a:xfrm>
            <a:prstGeom prst="bentConnector2">
              <a:avLst/>
            </a:prstGeom>
            <a:solidFill>
              <a:schemeClr val="accent1"/>
            </a:solidFill>
            <a:ln w="9525" cap="flat" cmpd="sng" algn="ctr">
              <a:solidFill>
                <a:schemeClr val="tx1"/>
              </a:solidFill>
              <a:prstDash val="solid"/>
              <a:round/>
              <a:headEnd type="none" w="med" len="med"/>
              <a:tailEnd type="arrow"/>
            </a:ln>
            <a:effectLst/>
          </p:spPr>
        </p:cxnSp>
        <p:cxnSp>
          <p:nvCxnSpPr>
            <p:cNvPr id="77" name="Straight Arrow Connector 76"/>
            <p:cNvCxnSpPr>
              <a:stCxn id="18" idx="1"/>
              <a:endCxn id="20" idx="0"/>
            </p:cNvCxnSpPr>
            <p:nvPr/>
          </p:nvCxnSpPr>
          <p:spPr bwMode="auto">
            <a:xfrm rot="10800000" flipH="1" flipV="1">
              <a:off x="3573678" y="3150988"/>
              <a:ext cx="750827" cy="1268611"/>
            </a:xfrm>
            <a:prstGeom prst="bentConnector4">
              <a:avLst>
                <a:gd name="adj1" fmla="val -30446"/>
                <a:gd name="adj2" fmla="val 60742"/>
              </a:avLst>
            </a:prstGeom>
            <a:solidFill>
              <a:schemeClr val="accent1"/>
            </a:solidFill>
            <a:ln w="9525" cap="flat" cmpd="sng" algn="ctr">
              <a:solidFill>
                <a:schemeClr val="tx1"/>
              </a:solidFill>
              <a:prstDash val="solid"/>
              <a:round/>
              <a:headEnd type="none" w="med" len="med"/>
              <a:tailEnd type="arrow"/>
            </a:ln>
            <a:effectLst/>
          </p:spPr>
        </p:cxnSp>
      </p:grpSp>
    </p:spTree>
    <p:extLst>
      <p:ext uri="{BB962C8B-B14F-4D97-AF65-F5344CB8AC3E}">
        <p14:creationId xmlns:p14="http://schemas.microsoft.com/office/powerpoint/2010/main" val="4038634081"/>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Fallacies 1/4</a:t>
            </a:r>
            <a:endParaRPr lang="en-US" dirty="0"/>
          </a:p>
        </p:txBody>
      </p:sp>
      <p:sp>
        <p:nvSpPr>
          <p:cNvPr id="3" name="Content Placeholder 2"/>
          <p:cNvSpPr>
            <a:spLocks noGrp="1"/>
          </p:cNvSpPr>
          <p:nvPr>
            <p:ph idx="1"/>
          </p:nvPr>
        </p:nvSpPr>
        <p:spPr/>
        <p:txBody>
          <a:bodyPr/>
          <a:lstStyle/>
          <a:p>
            <a:r>
              <a:rPr lang="en-US" dirty="0" smtClean="0"/>
              <a:t>Attack Person, Not Argument</a:t>
            </a:r>
          </a:p>
          <a:p>
            <a:pPr lvl="1"/>
            <a:r>
              <a:rPr lang="en-US" dirty="0"/>
              <a:t>Ad </a:t>
            </a:r>
            <a:r>
              <a:rPr lang="en-US" dirty="0" smtClean="0"/>
              <a:t>Hominem</a:t>
            </a:r>
          </a:p>
          <a:p>
            <a:pPr lvl="1"/>
            <a:r>
              <a:rPr lang="en-US" dirty="0" smtClean="0"/>
              <a:t>“He’s a messy eater, obviously his software design will never work.”</a:t>
            </a:r>
            <a:endParaRPr lang="en-US" dirty="0"/>
          </a:p>
          <a:p>
            <a:r>
              <a:rPr lang="en-US" dirty="0" smtClean="0"/>
              <a:t>Slippery Slope</a:t>
            </a:r>
          </a:p>
          <a:p>
            <a:pPr lvl="1"/>
            <a:r>
              <a:rPr lang="en-US" dirty="0" smtClean="0"/>
              <a:t>“A </a:t>
            </a:r>
            <a:r>
              <a:rPr lang="en-US" dirty="0"/>
              <a:t>bad guy might use computers to </a:t>
            </a:r>
            <a:r>
              <a:rPr lang="en-US" dirty="0" smtClean="0"/>
              <a:t>steal. Therefore </a:t>
            </a:r>
            <a:r>
              <a:rPr lang="en-US" dirty="0"/>
              <a:t>we should outlaw </a:t>
            </a:r>
            <a:r>
              <a:rPr lang="en-US" dirty="0" smtClean="0"/>
              <a:t>computers.”</a:t>
            </a:r>
          </a:p>
          <a:p>
            <a:r>
              <a:rPr lang="en-US" dirty="0" smtClean="0"/>
              <a:t>Appeal To Authority</a:t>
            </a:r>
          </a:p>
          <a:p>
            <a:pPr lvl="1"/>
            <a:r>
              <a:rPr lang="en-US" dirty="0"/>
              <a:t>Ad </a:t>
            </a:r>
            <a:r>
              <a:rPr lang="en-US" dirty="0" err="1" smtClean="0"/>
              <a:t>Vericundiam</a:t>
            </a:r>
            <a:endParaRPr lang="en-US" dirty="0" smtClean="0"/>
          </a:p>
          <a:p>
            <a:pPr lvl="1"/>
            <a:r>
              <a:rPr lang="en-US" dirty="0" smtClean="0"/>
              <a:t>“Ernie, an </a:t>
            </a:r>
            <a:r>
              <a:rPr lang="en-US" dirty="0"/>
              <a:t>expert on internet </a:t>
            </a:r>
            <a:r>
              <a:rPr lang="en-US" dirty="0" smtClean="0"/>
              <a:t>protocols, said </a:t>
            </a:r>
            <a:r>
              <a:rPr lang="en-US" dirty="0"/>
              <a:t>MySpace is </a:t>
            </a:r>
            <a:r>
              <a:rPr lang="en-US" dirty="0" smtClean="0"/>
              <a:t>far </a:t>
            </a:r>
            <a:r>
              <a:rPr lang="en-US" dirty="0"/>
              <a:t>superior </a:t>
            </a:r>
            <a:r>
              <a:rPr lang="en-US" dirty="0" smtClean="0"/>
              <a:t>than </a:t>
            </a:r>
            <a:r>
              <a:rPr lang="en-US" dirty="0"/>
              <a:t>Facebook, so </a:t>
            </a:r>
            <a:r>
              <a:rPr lang="en-US" dirty="0" smtClean="0"/>
              <a:t>it must be so”</a:t>
            </a:r>
            <a:endParaRPr lang="en-US" dirty="0"/>
          </a:p>
        </p:txBody>
      </p:sp>
      <p:sp>
        <p:nvSpPr>
          <p:cNvPr id="5" name="Footer Placeholder 4"/>
          <p:cNvSpPr>
            <a:spLocks noGrp="1"/>
          </p:cNvSpPr>
          <p:nvPr>
            <p:ph type="ftr" sz="quarter" idx="10"/>
          </p:nvPr>
        </p:nvSpPr>
        <p:spPr/>
        <p:txBody>
          <a:bodyPr/>
          <a:lstStyle/>
          <a:p>
            <a:r>
              <a:rPr lang="en-US" smtClean="0"/>
              <a:t>© 2014 Keith A. Pray</a:t>
            </a:r>
            <a:endParaRPr lang="en-US"/>
          </a:p>
        </p:txBody>
      </p:sp>
      <p:sp>
        <p:nvSpPr>
          <p:cNvPr id="6" name="Slide Number Placeholder 5"/>
          <p:cNvSpPr>
            <a:spLocks noGrp="1"/>
          </p:cNvSpPr>
          <p:nvPr>
            <p:ph type="sldNum" sz="quarter" idx="11"/>
          </p:nvPr>
        </p:nvSpPr>
        <p:spPr/>
        <p:txBody>
          <a:bodyPr/>
          <a:lstStyle/>
          <a:p>
            <a:fld id="{3303B36B-C727-6C47-BB68-7E9A79E9EF72}" type="slidenum">
              <a:rPr lang="en-US" smtClean="0"/>
              <a:pPr/>
              <a:t>8</a:t>
            </a:fld>
            <a:endParaRPr lang="en-US"/>
          </a:p>
        </p:txBody>
      </p:sp>
      <p:sp>
        <p:nvSpPr>
          <p:cNvPr id="7" name="Date Placeholder 6"/>
          <p:cNvSpPr>
            <a:spLocks noGrp="1"/>
          </p:cNvSpPr>
          <p:nvPr>
            <p:ph type="dt" sz="half" idx="12"/>
          </p:nvPr>
        </p:nvSpPr>
        <p:spPr/>
        <p:txBody>
          <a:bodyPr/>
          <a:lstStyle/>
          <a:p>
            <a:fld id="{03724487-31BB-BC43-B7C7-09920379E82C}" type="datetime1">
              <a:rPr lang="en-US" smtClean="0"/>
              <a:t>3/20/14</a:t>
            </a:fld>
            <a:endParaRPr lang="en-US"/>
          </a:p>
        </p:txBody>
      </p:sp>
    </p:spTree>
    <p:extLst>
      <p:ext uri="{BB962C8B-B14F-4D97-AF65-F5344CB8AC3E}">
        <p14:creationId xmlns:p14="http://schemas.microsoft.com/office/powerpoint/2010/main" val="2003101839"/>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Fallacies 2/4</a:t>
            </a:r>
            <a:endParaRPr lang="en-US" dirty="0"/>
          </a:p>
        </p:txBody>
      </p:sp>
      <p:sp>
        <p:nvSpPr>
          <p:cNvPr id="3" name="Content Placeholder 2"/>
          <p:cNvSpPr>
            <a:spLocks noGrp="1"/>
          </p:cNvSpPr>
          <p:nvPr>
            <p:ph idx="1"/>
          </p:nvPr>
        </p:nvSpPr>
        <p:spPr/>
        <p:txBody>
          <a:bodyPr/>
          <a:lstStyle/>
          <a:p>
            <a:r>
              <a:rPr lang="en-US" dirty="0" smtClean="0"/>
              <a:t>False Cause</a:t>
            </a:r>
            <a:endParaRPr lang="en-US" dirty="0"/>
          </a:p>
          <a:p>
            <a:pPr lvl="1"/>
            <a:r>
              <a:rPr lang="en-US" dirty="0"/>
              <a:t>Non </a:t>
            </a:r>
            <a:r>
              <a:rPr lang="en-US" dirty="0" smtClean="0"/>
              <a:t>Sequitur – post hoc ergo propter hoc</a:t>
            </a:r>
          </a:p>
          <a:p>
            <a:pPr lvl="1"/>
            <a:r>
              <a:rPr lang="en-US" dirty="0" smtClean="0"/>
              <a:t>“The day after Billy </a:t>
            </a:r>
            <a:r>
              <a:rPr lang="en-US" dirty="0"/>
              <a:t>Bob Joe </a:t>
            </a:r>
            <a:r>
              <a:rPr lang="en-US" dirty="0" smtClean="0"/>
              <a:t>bought a Mac, Apple’s stock </a:t>
            </a:r>
            <a:r>
              <a:rPr lang="en-US" dirty="0"/>
              <a:t>went </a:t>
            </a:r>
            <a:r>
              <a:rPr lang="en-US" dirty="0" smtClean="0"/>
              <a:t>up. Clearly Billy Bob Joe’s purchase was the cause.” </a:t>
            </a:r>
          </a:p>
          <a:p>
            <a:r>
              <a:rPr lang="en-US" sz="3000" dirty="0" smtClean="0"/>
              <a:t>Begging </a:t>
            </a:r>
            <a:r>
              <a:rPr lang="en-US" sz="3000" dirty="0"/>
              <a:t>The </a:t>
            </a:r>
            <a:r>
              <a:rPr lang="en-US" sz="3000" dirty="0" smtClean="0"/>
              <a:t>Question</a:t>
            </a:r>
          </a:p>
          <a:p>
            <a:pPr lvl="1"/>
            <a:r>
              <a:rPr lang="en-US" sz="2200" dirty="0" err="1" smtClean="0"/>
              <a:t>Petitio</a:t>
            </a:r>
            <a:r>
              <a:rPr lang="en-US" sz="2200" dirty="0" smtClean="0"/>
              <a:t> </a:t>
            </a:r>
            <a:r>
              <a:rPr lang="en-US" sz="2200" dirty="0" err="1"/>
              <a:t>Principii</a:t>
            </a:r>
            <a:r>
              <a:rPr lang="en-US" sz="2200" dirty="0"/>
              <a:t>, </a:t>
            </a:r>
            <a:r>
              <a:rPr lang="en-US" sz="2200" dirty="0" err="1"/>
              <a:t>Circulus</a:t>
            </a:r>
            <a:r>
              <a:rPr lang="en-US" sz="2200" dirty="0"/>
              <a:t> in </a:t>
            </a:r>
            <a:r>
              <a:rPr lang="en-US" sz="2200" dirty="0" err="1" smtClean="0"/>
              <a:t>Probando</a:t>
            </a:r>
            <a:endParaRPr lang="en-US" sz="3000" dirty="0" smtClean="0"/>
          </a:p>
          <a:p>
            <a:pPr lvl="1"/>
            <a:r>
              <a:rPr lang="en-US" dirty="0" smtClean="0"/>
              <a:t>“OO languages are superior to non-OO languages because they have objects as their basic constructs.”</a:t>
            </a:r>
            <a:endParaRPr lang="en-US" sz="2000" dirty="0"/>
          </a:p>
        </p:txBody>
      </p:sp>
      <p:sp>
        <p:nvSpPr>
          <p:cNvPr id="5" name="Footer Placeholder 4"/>
          <p:cNvSpPr>
            <a:spLocks noGrp="1"/>
          </p:cNvSpPr>
          <p:nvPr>
            <p:ph type="ftr" sz="quarter" idx="10"/>
          </p:nvPr>
        </p:nvSpPr>
        <p:spPr/>
        <p:txBody>
          <a:bodyPr/>
          <a:lstStyle/>
          <a:p>
            <a:r>
              <a:rPr lang="en-US" smtClean="0"/>
              <a:t>© 2014 Keith A. Pray</a:t>
            </a:r>
            <a:endParaRPr lang="en-US"/>
          </a:p>
        </p:txBody>
      </p:sp>
      <p:sp>
        <p:nvSpPr>
          <p:cNvPr id="6" name="Slide Number Placeholder 5"/>
          <p:cNvSpPr>
            <a:spLocks noGrp="1"/>
          </p:cNvSpPr>
          <p:nvPr>
            <p:ph type="sldNum" sz="quarter" idx="11"/>
          </p:nvPr>
        </p:nvSpPr>
        <p:spPr/>
        <p:txBody>
          <a:bodyPr/>
          <a:lstStyle/>
          <a:p>
            <a:fld id="{3303B36B-C727-6C47-BB68-7E9A79E9EF72}" type="slidenum">
              <a:rPr lang="en-US" smtClean="0"/>
              <a:pPr/>
              <a:t>9</a:t>
            </a:fld>
            <a:endParaRPr lang="en-US"/>
          </a:p>
        </p:txBody>
      </p:sp>
      <p:sp>
        <p:nvSpPr>
          <p:cNvPr id="7" name="Date Placeholder 6"/>
          <p:cNvSpPr>
            <a:spLocks noGrp="1"/>
          </p:cNvSpPr>
          <p:nvPr>
            <p:ph type="dt" sz="half" idx="12"/>
          </p:nvPr>
        </p:nvSpPr>
        <p:spPr/>
        <p:txBody>
          <a:bodyPr/>
          <a:lstStyle/>
          <a:p>
            <a:fld id="{608590EF-B939-DB41-AEC9-A8AB8D67F3D5}" type="datetime1">
              <a:rPr lang="en-US" smtClean="0"/>
              <a:t>3/20/14</a:t>
            </a:fld>
            <a:endParaRPr lang="en-US"/>
          </a:p>
        </p:txBody>
      </p:sp>
    </p:spTree>
    <p:extLst>
      <p:ext uri="{BB962C8B-B14F-4D97-AF65-F5344CB8AC3E}">
        <p14:creationId xmlns:p14="http://schemas.microsoft.com/office/powerpoint/2010/main" val="3064089589"/>
      </p:ext>
    </p:extLst>
  </p:cSld>
  <p:clrMapOvr>
    <a:masterClrMapping/>
  </p:clrMapOvr>
  <p:transition xmlns:p14="http://schemas.microsoft.com/office/powerpoint/2010/main" spd="slow">
    <p:push/>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Pixel">
  <a:themeElements>
    <a:clrScheme name="Pixel 13">
      <a:dk1>
        <a:srgbClr val="000000"/>
      </a:dk1>
      <a:lt1>
        <a:srgbClr val="FFFFFF"/>
      </a:lt1>
      <a:dk2>
        <a:srgbClr val="FFFFFF"/>
      </a:dk2>
      <a:lt2>
        <a:srgbClr val="808080"/>
      </a:lt2>
      <a:accent1>
        <a:srgbClr val="333366"/>
      </a:accent1>
      <a:accent2>
        <a:srgbClr val="9999CC"/>
      </a:accent2>
      <a:accent3>
        <a:srgbClr val="FFFFFF"/>
      </a:accent3>
      <a:accent4>
        <a:srgbClr val="000000"/>
      </a:accent4>
      <a:accent5>
        <a:srgbClr val="ADADB8"/>
      </a:accent5>
      <a:accent6>
        <a:srgbClr val="8A8AB9"/>
      </a:accent6>
      <a:hlink>
        <a:srgbClr val="CCCCE6"/>
      </a:hlink>
      <a:folHlink>
        <a:srgbClr val="B2B2B2"/>
      </a:folHlink>
    </a:clrScheme>
    <a:fontScheme name="Pixel">
      <a:majorFont>
        <a:latin typeface="Arial Black"/>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2"/>
            </a:solidFill>
            <a:effectLst/>
            <a:latin typeface="Times New Roman" pitchFamily="7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2"/>
            </a:solidFill>
            <a:effectLst/>
            <a:latin typeface="Times New Roman" pitchFamily="76" charset="0"/>
          </a:defRPr>
        </a:defPPr>
      </a:lstStyle>
    </a:lnDef>
  </a:objectDefaults>
  <a:extraClrSchemeLst>
    <a:extraClrScheme>
      <a:clrScheme name="Pixel 1">
        <a:dk1>
          <a:srgbClr val="666699"/>
        </a:dk1>
        <a:lt1>
          <a:srgbClr val="FFFFFF"/>
        </a:lt1>
        <a:dk2>
          <a:srgbClr val="000066"/>
        </a:dk2>
        <a:lt2>
          <a:srgbClr val="FFFFFF"/>
        </a:lt2>
        <a:accent1>
          <a:srgbClr val="0066FF"/>
        </a:accent1>
        <a:accent2>
          <a:srgbClr val="3333FF"/>
        </a:accent2>
        <a:accent3>
          <a:srgbClr val="AAAAB8"/>
        </a:accent3>
        <a:accent4>
          <a:srgbClr val="DADADA"/>
        </a:accent4>
        <a:accent5>
          <a:srgbClr val="AAB8FF"/>
        </a:accent5>
        <a:accent6>
          <a:srgbClr val="2D2DE7"/>
        </a:accent6>
        <a:hlink>
          <a:srgbClr val="0000CC"/>
        </a:hlink>
        <a:folHlink>
          <a:srgbClr val="B2B2B2"/>
        </a:folHlink>
      </a:clrScheme>
      <a:clrMap bg1="dk2" tx1="lt1" bg2="dk1" tx2="lt2" accent1="accent1" accent2="accent2" accent3="accent3" accent4="accent4" accent5="accent5" accent6="accent6" hlink="hlink" folHlink="folHlink"/>
    </a:extraClrScheme>
    <a:extraClrScheme>
      <a:clrScheme name="Pixel 2">
        <a:dk1>
          <a:srgbClr val="000000"/>
        </a:dk1>
        <a:lt1>
          <a:srgbClr val="FFFFFF"/>
        </a:lt1>
        <a:dk2>
          <a:srgbClr val="334B49"/>
        </a:dk2>
        <a:lt2>
          <a:srgbClr val="FFFFFF"/>
        </a:lt2>
        <a:accent1>
          <a:srgbClr val="009999"/>
        </a:accent1>
        <a:accent2>
          <a:srgbClr val="008080"/>
        </a:accent2>
        <a:accent3>
          <a:srgbClr val="ADB1B1"/>
        </a:accent3>
        <a:accent4>
          <a:srgbClr val="DADADA"/>
        </a:accent4>
        <a:accent5>
          <a:srgbClr val="AACACA"/>
        </a:accent5>
        <a:accent6>
          <a:srgbClr val="007373"/>
        </a:accent6>
        <a:hlink>
          <a:srgbClr val="006666"/>
        </a:hlink>
        <a:folHlink>
          <a:srgbClr val="B2B2B2"/>
        </a:folHlink>
      </a:clrScheme>
      <a:clrMap bg1="dk2" tx1="lt1" bg2="dk1" tx2="lt2" accent1="accent1" accent2="accent2" accent3="accent3" accent4="accent4" accent5="accent5" accent6="accent6" hlink="hlink" folHlink="folHlink"/>
    </a:extraClrScheme>
    <a:extraClrScheme>
      <a:clrScheme name="Pixel 3">
        <a:dk1>
          <a:srgbClr val="000000"/>
        </a:dk1>
        <a:lt1>
          <a:srgbClr val="FFFFFF"/>
        </a:lt1>
        <a:dk2>
          <a:srgbClr val="FFFFFF"/>
        </a:dk2>
        <a:lt2>
          <a:srgbClr val="808080"/>
        </a:lt2>
        <a:accent1>
          <a:srgbClr val="FF9900"/>
        </a:accent1>
        <a:accent2>
          <a:srgbClr val="FCB138"/>
        </a:accent2>
        <a:accent3>
          <a:srgbClr val="FFFFFF"/>
        </a:accent3>
        <a:accent4>
          <a:srgbClr val="000000"/>
        </a:accent4>
        <a:accent5>
          <a:srgbClr val="FFCAAA"/>
        </a:accent5>
        <a:accent6>
          <a:srgbClr val="E4A032"/>
        </a:accent6>
        <a:hlink>
          <a:srgbClr val="FCC66E"/>
        </a:hlink>
        <a:folHlink>
          <a:srgbClr val="B2B2B2"/>
        </a:folHlink>
      </a:clrScheme>
      <a:clrMap bg1="lt1" tx1="dk1" bg2="lt2" tx2="dk2" accent1="accent1" accent2="accent2" accent3="accent3" accent4="accent4" accent5="accent5" accent6="accent6" hlink="hlink" folHlink="folHlink"/>
    </a:extraClrScheme>
    <a:extraClrScheme>
      <a:clrScheme name="Pixel 4">
        <a:dk1>
          <a:srgbClr val="000000"/>
        </a:dk1>
        <a:lt1>
          <a:srgbClr val="FFFFFF"/>
        </a:lt1>
        <a:dk2>
          <a:srgbClr val="FFFFFF"/>
        </a:dk2>
        <a:lt2>
          <a:srgbClr val="808080"/>
        </a:lt2>
        <a:accent1>
          <a:srgbClr val="440044"/>
        </a:accent1>
        <a:accent2>
          <a:srgbClr val="790571"/>
        </a:accent2>
        <a:accent3>
          <a:srgbClr val="FFFFFF"/>
        </a:accent3>
        <a:accent4>
          <a:srgbClr val="000000"/>
        </a:accent4>
        <a:accent5>
          <a:srgbClr val="B0AAB0"/>
        </a:accent5>
        <a:accent6>
          <a:srgbClr val="6D0466"/>
        </a:accent6>
        <a:hlink>
          <a:srgbClr val="9F839F"/>
        </a:hlink>
        <a:folHlink>
          <a:srgbClr val="B2B2B2"/>
        </a:folHlink>
      </a:clrScheme>
      <a:clrMap bg1="lt1" tx1="dk1" bg2="lt2" tx2="dk2" accent1="accent1" accent2="accent2" accent3="accent3" accent4="accent4" accent5="accent5" accent6="accent6" hlink="hlink" folHlink="folHlink"/>
    </a:extraClrScheme>
    <a:extraClrScheme>
      <a:clrScheme name="Pixel 5">
        <a:dk1>
          <a:srgbClr val="000000"/>
        </a:dk1>
        <a:lt1>
          <a:srgbClr val="FFFFFF"/>
        </a:lt1>
        <a:dk2>
          <a:srgbClr val="FFFFFF"/>
        </a:dk2>
        <a:lt2>
          <a:srgbClr val="666699"/>
        </a:lt2>
        <a:accent1>
          <a:srgbClr val="779F92"/>
        </a:accent1>
        <a:accent2>
          <a:srgbClr val="9DC2D7"/>
        </a:accent2>
        <a:accent3>
          <a:srgbClr val="FFFFFF"/>
        </a:accent3>
        <a:accent4>
          <a:srgbClr val="000000"/>
        </a:accent4>
        <a:accent5>
          <a:srgbClr val="BDCDC7"/>
        </a:accent5>
        <a:accent6>
          <a:srgbClr val="8EB0C3"/>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ixel 6">
        <a:dk1>
          <a:srgbClr val="6A0000"/>
        </a:dk1>
        <a:lt1>
          <a:srgbClr val="FFFFFF"/>
        </a:lt1>
        <a:dk2>
          <a:srgbClr val="FFFFFF"/>
        </a:dk2>
        <a:lt2>
          <a:srgbClr val="666699"/>
        </a:lt2>
        <a:accent1>
          <a:srgbClr val="CC3300"/>
        </a:accent1>
        <a:accent2>
          <a:srgbClr val="CC6600"/>
        </a:accent2>
        <a:accent3>
          <a:srgbClr val="FFFFFF"/>
        </a:accent3>
        <a:accent4>
          <a:srgbClr val="590000"/>
        </a:accent4>
        <a:accent5>
          <a:srgbClr val="E2ADAA"/>
        </a:accent5>
        <a:accent6>
          <a:srgbClr val="B95C00"/>
        </a:accent6>
        <a:hlink>
          <a:srgbClr val="CC9900"/>
        </a:hlink>
        <a:folHlink>
          <a:srgbClr val="B2B2B2"/>
        </a:folHlink>
      </a:clrScheme>
      <a:clrMap bg1="lt1" tx1="dk1" bg2="lt2" tx2="dk2" accent1="accent1" accent2="accent2" accent3="accent3" accent4="accent4" accent5="accent5" accent6="accent6" hlink="hlink" folHlink="folHlink"/>
    </a:extraClrScheme>
    <a:extraClrScheme>
      <a:clrScheme name="Pixel 7">
        <a:dk1>
          <a:srgbClr val="4F4F77"/>
        </a:dk1>
        <a:lt1>
          <a:srgbClr val="FFFFFF"/>
        </a:lt1>
        <a:dk2>
          <a:srgbClr val="4A7911"/>
        </a:dk2>
        <a:lt2>
          <a:srgbClr val="FFFFFF"/>
        </a:lt2>
        <a:accent1>
          <a:srgbClr val="336600"/>
        </a:accent1>
        <a:accent2>
          <a:srgbClr val="669900"/>
        </a:accent2>
        <a:accent3>
          <a:srgbClr val="B1BEAA"/>
        </a:accent3>
        <a:accent4>
          <a:srgbClr val="DADADA"/>
        </a:accent4>
        <a:accent5>
          <a:srgbClr val="ADB8AA"/>
        </a:accent5>
        <a:accent6>
          <a:srgbClr val="5C8A00"/>
        </a:accent6>
        <a:hlink>
          <a:srgbClr val="99CC00"/>
        </a:hlink>
        <a:folHlink>
          <a:srgbClr val="B2B2B2"/>
        </a:folHlink>
      </a:clrScheme>
      <a:clrMap bg1="dk2" tx1="lt1" bg2="dk1" tx2="lt2" accent1="accent1" accent2="accent2" accent3="accent3" accent4="accent4" accent5="accent5" accent6="accent6" hlink="hlink" folHlink="folHlink"/>
    </a:extraClrScheme>
    <a:extraClrScheme>
      <a:clrScheme name="Pixel 8">
        <a:dk1>
          <a:srgbClr val="003300"/>
        </a:dk1>
        <a:lt1>
          <a:srgbClr val="FFFFFF"/>
        </a:lt1>
        <a:dk2>
          <a:srgbClr val="FFFFFF"/>
        </a:dk2>
        <a:lt2>
          <a:srgbClr val="4F4F77"/>
        </a:lt2>
        <a:accent1>
          <a:srgbClr val="336600"/>
        </a:accent1>
        <a:accent2>
          <a:srgbClr val="669900"/>
        </a:accent2>
        <a:accent3>
          <a:srgbClr val="FFFFFF"/>
        </a:accent3>
        <a:accent4>
          <a:srgbClr val="002A00"/>
        </a:accent4>
        <a:accent5>
          <a:srgbClr val="ADB8AA"/>
        </a:accent5>
        <a:accent6>
          <a:srgbClr val="5C8A00"/>
        </a:accent6>
        <a:hlink>
          <a:srgbClr val="99CC00"/>
        </a:hlink>
        <a:folHlink>
          <a:srgbClr val="B2B2B2"/>
        </a:folHlink>
      </a:clrScheme>
      <a:clrMap bg1="lt1" tx1="dk1" bg2="lt2" tx2="dk2" accent1="accent1" accent2="accent2" accent3="accent3" accent4="accent4" accent5="accent5" accent6="accent6" hlink="hlink" folHlink="folHlink"/>
    </a:extraClrScheme>
    <a:extraClrScheme>
      <a:clrScheme name="Pixel 9">
        <a:dk1>
          <a:srgbClr val="808080"/>
        </a:dk1>
        <a:lt1>
          <a:srgbClr val="FFFFFF"/>
        </a:lt1>
        <a:dk2>
          <a:srgbClr val="2F978D"/>
        </a:dk2>
        <a:lt2>
          <a:srgbClr val="FFFFFF"/>
        </a:lt2>
        <a:accent1>
          <a:srgbClr val="008080"/>
        </a:accent1>
        <a:accent2>
          <a:srgbClr val="009999"/>
        </a:accent2>
        <a:accent3>
          <a:srgbClr val="ADC9C5"/>
        </a:accent3>
        <a:accent4>
          <a:srgbClr val="DADADA"/>
        </a:accent4>
        <a:accent5>
          <a:srgbClr val="AAC0C0"/>
        </a:accent5>
        <a:accent6>
          <a:srgbClr val="008A8A"/>
        </a:accent6>
        <a:hlink>
          <a:srgbClr val="70CAC6"/>
        </a:hlink>
        <a:folHlink>
          <a:srgbClr val="B2B2B2"/>
        </a:folHlink>
      </a:clrScheme>
      <a:clrMap bg1="dk2" tx1="lt1" bg2="dk1" tx2="lt2" accent1="accent1" accent2="accent2" accent3="accent3" accent4="accent4" accent5="accent5" accent6="accent6" hlink="hlink" folHlink="folHlink"/>
    </a:extraClrScheme>
    <a:extraClrScheme>
      <a:clrScheme name="Pixel 10">
        <a:dk1>
          <a:srgbClr val="4F4F77"/>
        </a:dk1>
        <a:lt1>
          <a:srgbClr val="FFFFFF"/>
        </a:lt1>
        <a:dk2>
          <a:srgbClr val="330000"/>
        </a:dk2>
        <a:lt2>
          <a:srgbClr val="FFFFFF"/>
        </a:lt2>
        <a:accent1>
          <a:srgbClr val="822504"/>
        </a:accent1>
        <a:accent2>
          <a:srgbClr val="9E2A06"/>
        </a:accent2>
        <a:accent3>
          <a:srgbClr val="ADAAAA"/>
        </a:accent3>
        <a:accent4>
          <a:srgbClr val="DADADA"/>
        </a:accent4>
        <a:accent5>
          <a:srgbClr val="C1ACAA"/>
        </a:accent5>
        <a:accent6>
          <a:srgbClr val="8F2505"/>
        </a:accent6>
        <a:hlink>
          <a:srgbClr val="7C0704"/>
        </a:hlink>
        <a:folHlink>
          <a:srgbClr val="B2B2B2"/>
        </a:folHlink>
      </a:clrScheme>
      <a:clrMap bg1="dk2" tx1="lt1" bg2="dk1" tx2="lt2" accent1="accent1" accent2="accent2" accent3="accent3" accent4="accent4" accent5="accent5" accent6="accent6" hlink="hlink" folHlink="folHlink"/>
    </a:extraClrScheme>
    <a:extraClrScheme>
      <a:clrScheme name="Pixel 11">
        <a:dk1>
          <a:srgbClr val="333333"/>
        </a:dk1>
        <a:lt1>
          <a:srgbClr val="FFFFFF"/>
        </a:lt1>
        <a:dk2>
          <a:srgbClr val="333399"/>
        </a:dk2>
        <a:lt2>
          <a:srgbClr val="FFFFFF"/>
        </a:lt2>
        <a:accent1>
          <a:srgbClr val="006699"/>
        </a:accent1>
        <a:accent2>
          <a:srgbClr val="0386AF"/>
        </a:accent2>
        <a:accent3>
          <a:srgbClr val="ADADCA"/>
        </a:accent3>
        <a:accent4>
          <a:srgbClr val="DADADA"/>
        </a:accent4>
        <a:accent5>
          <a:srgbClr val="AAB8CA"/>
        </a:accent5>
        <a:accent6>
          <a:srgbClr val="02799E"/>
        </a:accent6>
        <a:hlink>
          <a:srgbClr val="6699FF"/>
        </a:hlink>
        <a:folHlink>
          <a:srgbClr val="B2B2B2"/>
        </a:folHlink>
      </a:clrScheme>
      <a:clrMap bg1="dk2" tx1="lt1" bg2="dk1" tx2="lt2" accent1="accent1" accent2="accent2" accent3="accent3" accent4="accent4" accent5="accent5" accent6="accent6" hlink="hlink" folHlink="folHlink"/>
    </a:extraClrScheme>
    <a:extraClrScheme>
      <a:clrScheme name="Pixel 12">
        <a:dk1>
          <a:srgbClr val="000000"/>
        </a:dk1>
        <a:lt1>
          <a:srgbClr val="FFFFFF"/>
        </a:lt1>
        <a:dk2>
          <a:srgbClr val="FFFFFF"/>
        </a:dk2>
        <a:lt2>
          <a:srgbClr val="808080"/>
        </a:lt2>
        <a:accent1>
          <a:srgbClr val="000080"/>
        </a:accent1>
        <a:accent2>
          <a:srgbClr val="9999CC"/>
        </a:accent2>
        <a:accent3>
          <a:srgbClr val="FFFFFF"/>
        </a:accent3>
        <a:accent4>
          <a:srgbClr val="000000"/>
        </a:accent4>
        <a:accent5>
          <a:srgbClr val="AAAAC0"/>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
      <a:clrScheme name="Pixel 13">
        <a:dk1>
          <a:srgbClr val="000000"/>
        </a:dk1>
        <a:lt1>
          <a:srgbClr val="FFFFFF"/>
        </a:lt1>
        <a:dk2>
          <a:srgbClr val="FFFFFF"/>
        </a:dk2>
        <a:lt2>
          <a:srgbClr val="808080"/>
        </a:lt2>
        <a:accent1>
          <a:srgbClr val="333366"/>
        </a:accent1>
        <a:accent2>
          <a:srgbClr val="9999CC"/>
        </a:accent2>
        <a:accent3>
          <a:srgbClr val="FFFFFF"/>
        </a:accent3>
        <a:accent4>
          <a:srgbClr val="000000"/>
        </a:accent4>
        <a:accent5>
          <a:srgbClr val="ADADB8"/>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X:Templates:Presentations:Designs:Pixel</Template>
  <TotalTime>56789</TotalTime>
  <Words>1797</Words>
  <Application>Microsoft Macintosh PowerPoint</Application>
  <PresentationFormat>On-screen Show (4:3)</PresentationFormat>
  <Paragraphs>245</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Pixel</vt:lpstr>
      <vt:lpstr>Class 2 Critical Thinking  </vt:lpstr>
      <vt:lpstr>Overview</vt:lpstr>
      <vt:lpstr>My Reading Notes</vt:lpstr>
      <vt:lpstr>Group Quiz</vt:lpstr>
      <vt:lpstr>PowerPoint Presentation</vt:lpstr>
      <vt:lpstr>Logical Arguments</vt:lpstr>
      <vt:lpstr>Weak Or Strong Arguments</vt:lpstr>
      <vt:lpstr>Common Fallacies 1/4</vt:lpstr>
      <vt:lpstr>Common Fallacies 2/4</vt:lpstr>
      <vt:lpstr>Common Fallacies 3/4</vt:lpstr>
      <vt:lpstr>Common Fallacies 4/4</vt:lpstr>
      <vt:lpstr>Some Critical Thinking Aspects</vt:lpstr>
      <vt:lpstr>Class Discussion</vt:lpstr>
      <vt:lpstr>Assignment 1/2</vt:lpstr>
      <vt:lpstr>Assignment 2/2</vt:lpstr>
      <vt:lpstr>Class 2  The End</vt:lpstr>
      <vt:lpstr>Social Implications of Technology</vt:lpstr>
    </vt:vector>
  </TitlesOfParts>
  <Manager/>
  <Company>WPI Computer Science Department</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3043 Social Implications OfComputing</dc:title>
  <dc:subject/>
  <dc:creator>Keith A. Pray</dc:creator>
  <cp:keywords/>
  <dc:description/>
  <cp:lastModifiedBy>Keith A. Pray</cp:lastModifiedBy>
  <cp:revision>471</cp:revision>
  <cp:lastPrinted>2004-04-28T16:30:48Z</cp:lastPrinted>
  <dcterms:created xsi:type="dcterms:W3CDTF">2010-10-28T13:08:39Z</dcterms:created>
  <dcterms:modified xsi:type="dcterms:W3CDTF">2014-03-21T02:36:25Z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ies>
</file>